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5" r:id="rId2"/>
    <p:sldId id="310" r:id="rId3"/>
    <p:sldId id="320" r:id="rId4"/>
    <p:sldId id="321" r:id="rId5"/>
    <p:sldId id="322" r:id="rId6"/>
    <p:sldId id="323" r:id="rId7"/>
    <p:sldId id="256" r:id="rId8"/>
    <p:sldId id="257" r:id="rId9"/>
    <p:sldId id="258" r:id="rId10"/>
    <p:sldId id="259" r:id="rId11"/>
    <p:sldId id="324" r:id="rId12"/>
    <p:sldId id="325" r:id="rId13"/>
  </p:sldIdLst>
  <p:sldSz cx="12188825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9" autoAdjust="0"/>
  </p:normalViewPr>
  <p:slideViewPr>
    <p:cSldViewPr showGuides="1">
      <p:cViewPr varScale="1">
        <p:scale>
          <a:sx n="69" d="100"/>
          <a:sy n="69" d="100"/>
        </p:scale>
        <p:origin x="696" y="66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9/10/2018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9/10/2018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1"/>
            <a:ext cx="23044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936" y="1122363"/>
            <a:ext cx="8789286" cy="2387600"/>
          </a:xfrm>
        </p:spPr>
        <p:txBody>
          <a:bodyPr anchor="b">
            <a:normAutofit/>
          </a:bodyPr>
          <a:lstStyle>
            <a:lvl1pPr algn="l">
              <a:defRPr sz="4799">
                <a:latin typeface="Book Antiqua" panose="020406020503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5936" y="3602038"/>
            <a:ext cx="8789286" cy="1655762"/>
          </a:xfrm>
        </p:spPr>
        <p:txBody>
          <a:bodyPr>
            <a:normAutofit/>
          </a:bodyPr>
          <a:lstStyle>
            <a:lvl1pPr marL="0" indent="0" algn="l">
              <a:buNone/>
              <a:defRPr sz="1999" cap="all" baseline="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5668" y="5410202"/>
            <a:ext cx="2742486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5936" y="5410202"/>
            <a:ext cx="5123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4334" y="5410200"/>
            <a:ext cx="77088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9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4304665"/>
            <a:ext cx="9909774" cy="819355"/>
          </a:xfrm>
        </p:spPr>
        <p:txBody>
          <a:bodyPr anchor="b">
            <a:normAutofit/>
          </a:bodyPr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114" y="606426"/>
            <a:ext cx="9909773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199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5124020"/>
            <a:ext cx="9908278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9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59" y="609600"/>
            <a:ext cx="9903375" cy="3429000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4419600"/>
            <a:ext cx="9901880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40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748429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365557"/>
            <a:ext cx="8750020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4" y="4309919"/>
            <a:ext cx="990342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277" y="732394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4626" y="276497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51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2134042"/>
            <a:ext cx="9903421" cy="2511835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4657655"/>
            <a:ext cx="9901926" cy="1140644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10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990341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113" y="2674463"/>
            <a:ext cx="319606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625" y="3360263"/>
            <a:ext cx="3207899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591" y="2677635"/>
            <a:ext cx="318355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3040" y="3363435"/>
            <a:ext cx="319499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397" y="2674463"/>
            <a:ext cx="319413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0397" y="3360263"/>
            <a:ext cx="319413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45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114" y="609600"/>
            <a:ext cx="990341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116" y="4404596"/>
            <a:ext cx="3194408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116" y="2666998"/>
            <a:ext cx="3194408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116" y="4980859"/>
            <a:ext cx="3194408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7884" y="4404596"/>
            <a:ext cx="3199567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7884" y="2666998"/>
            <a:ext cx="319810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6424" y="4980857"/>
            <a:ext cx="3199567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523" y="4404595"/>
            <a:ext cx="318991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0398" y="2666998"/>
            <a:ext cx="319413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0397" y="4980855"/>
            <a:ext cx="319413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7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6" y="609600"/>
            <a:ext cx="2004489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113" y="609600"/>
            <a:ext cx="7746572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9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ook Antiqua" panose="020406020503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ook Antiqua" panose="02040602050305030304" pitchFamily="18" charset="0"/>
              </a:defRPr>
            </a:lvl1pPr>
            <a:lvl2pPr>
              <a:defRPr>
                <a:latin typeface="Book Antiqua" panose="02040602050305030304" pitchFamily="18" charset="0"/>
              </a:defRPr>
            </a:lvl2pPr>
            <a:lvl3pPr>
              <a:defRPr>
                <a:latin typeface="Book Antiqua" panose="02040602050305030304" pitchFamily="18" charset="0"/>
              </a:defRPr>
            </a:lvl3pPr>
            <a:lvl4pPr>
              <a:defRPr>
                <a:latin typeface="Book Antiqua" panose="02040602050305030304" pitchFamily="18" charset="0"/>
              </a:defRPr>
            </a:lvl4pPr>
            <a:lvl5pPr>
              <a:defRPr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3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1419227"/>
            <a:ext cx="9903420" cy="2852737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4" y="4424362"/>
            <a:ext cx="9903420" cy="1374776"/>
          </a:xfrm>
        </p:spPr>
        <p:txBody>
          <a:bodyPr>
            <a:normAutofit/>
          </a:bodyPr>
          <a:lstStyle>
            <a:lvl1pPr marL="0" indent="0">
              <a:buNone/>
              <a:defRPr sz="1799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9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113" y="2249486"/>
            <a:ext cx="487711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2249486"/>
            <a:ext cx="487394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3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19127"/>
            <a:ext cx="990342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663" y="2249486"/>
            <a:ext cx="464857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13" y="3073398"/>
            <a:ext cx="487712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9141" y="2249485"/>
            <a:ext cx="464539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3073398"/>
            <a:ext cx="487394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07" y="609601"/>
            <a:ext cx="3855033" cy="1639884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858" y="592666"/>
            <a:ext cx="5889675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407" y="2249486"/>
            <a:ext cx="3855033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8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5932963" cy="1639886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8799" y="609602"/>
            <a:ext cx="3665735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2249486"/>
            <a:ext cx="5932966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4" y="1"/>
            <a:ext cx="12050749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5" y="2249487"/>
            <a:ext cx="99034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4979" y="588327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114" y="5883276"/>
            <a:ext cx="6237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3645" y="5883275"/>
            <a:ext cx="77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981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Funkcionalna organizacija računarskog sistema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INFORMATIKA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457974"/>
            <a:ext cx="10969943" cy="58658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ME" sz="266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666" b="1" u="sng" dirty="0">
                <a:latin typeface="Times New Roman" pitchFamily="18" charset="0"/>
                <a:cs typeface="Times New Roman" pitchFamily="18" charset="0"/>
              </a:rPr>
              <a:t>Aritmetičko-logička jedinica</a:t>
            </a:r>
          </a:p>
          <a:p>
            <a:pPr>
              <a:buNone/>
            </a:pPr>
            <a:endParaRPr lang="sr-Latn-ME" sz="2666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666" dirty="0"/>
              <a:t>Aritmetičko-logička jedinica sastoji se od registara i elektronskih kola koja izvode aritmetičke operacije ( sabiranje, oduzimanje, množenje, deljenje) i logičke operacije (upređivanje dve vrednosti po veličini i određivanje da li je izraz istinit ili nije). Ranije je kod računara ova jedinica bila samostalna i nazivala se još i matematički koprocesor dok je kod savremenih računara ona sastavni deo procesora.</a:t>
            </a:r>
            <a:endParaRPr lang="sr-Latn-ME" sz="2666" dirty="0"/>
          </a:p>
          <a:p>
            <a:pPr>
              <a:buNone/>
            </a:pPr>
            <a:endParaRPr lang="sr-Latn-ME" sz="2666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ME" sz="2666" b="1" u="sng" dirty="0">
                <a:latin typeface="Times New Roman" pitchFamily="18" charset="0"/>
                <a:cs typeface="Times New Roman" pitchFamily="18" charset="0"/>
              </a:rPr>
              <a:t>Kontrolna jedinica</a:t>
            </a:r>
            <a:endParaRPr lang="sr-Latn-ME" sz="2666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ME" sz="2666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666" dirty="0"/>
              <a:t>Kontrolna jedinica je koordinator rada c</a:t>
            </a:r>
            <a:r>
              <a:rPr lang="sr-Latn-ME" sz="2666" dirty="0"/>
              <a:t>ij</a:t>
            </a:r>
            <a:r>
              <a:rPr lang="vi-VN" sz="2666" dirty="0"/>
              <a:t>elokupnog računarskog sistema. Ona kontroliše izvršavanje programa, uzima instrukcije iz memorije i prepoznaje ih, dekodira i naređuje odgovarajuće akcije drugim jedinicama, započinje operacije ulazno-izlaznih jedinica i prenosi podatke u centralnu memoriju i iz nje. Kod savremenih računara sastoji se od skupa čipova kojima se kontroliše i koordinira rad c</a:t>
            </a:r>
            <a:r>
              <a:rPr lang="sr-Latn-ME" sz="2666" dirty="0"/>
              <a:t>ij</a:t>
            </a:r>
            <a:r>
              <a:rPr lang="vi-VN" sz="2666" dirty="0"/>
              <a:t>elokupnog sistema</a:t>
            </a:r>
            <a:endParaRPr lang="en-US" sz="2666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E2B7-A65A-4196-9C18-5707162E7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</p:spPr>
        <p:txBody>
          <a:bodyPr/>
          <a:lstStyle/>
          <a:p>
            <a:r>
              <a:rPr lang="sr-Latn-ME" dirty="0"/>
              <a:t>Ulazne jedinice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091D2-2DAF-4CEF-882F-90DDC97DD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115" y="2249487"/>
            <a:ext cx="9903419" cy="3541714"/>
          </a:xfrm>
        </p:spPr>
        <p:txBody>
          <a:bodyPr/>
          <a:lstStyle/>
          <a:p>
            <a:r>
              <a:rPr lang="vi-VN" sz="2400"/>
              <a:t>Uređaji koji se koriste za unos informacija u računar nazivaju se ulazne jedinice. Najčešće se za unos programa i podataka koristi tastatura. Osim tastature kao ulazne jedinice koriste se i miš, skener, digitalni foto aparat, digitalna kamera, mikrofon, čitač bar koda.</a:t>
            </a:r>
            <a:endParaRPr lang="sr-Latn-ME" sz="240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B91CB7-D783-4C59-AF80-5E4F504E720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5940" y="4422567"/>
            <a:ext cx="7992888" cy="15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207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DAA22-D370-4BEB-B475-37AC1D22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Izlazne jedinice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B4B90-570C-41A3-8DC0-30962BB52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Izlazne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prikaz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informacija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kroje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nalaze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računaru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monitor,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štampač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ploter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zvučnik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slušalice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D77D60-D671-46E4-86C5-5D33E3AE262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0474" y="4030599"/>
            <a:ext cx="8124700" cy="167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08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2">
            <a:extLst>
              <a:ext uri="{FF2B5EF4-FFF2-40B4-BE49-F238E27FC236}">
                <a16:creationId xmlns:a16="http://schemas.microsoft.com/office/drawing/2014/main" id="{50C065C3-0FE3-4452-B765-CB05BBB2A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7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 xmlns:p14="http://schemas.microsoft.com/office/powerpoint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795E515-5F57-431F-9A0D-3A0419DF7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2304473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64" name="Rectangle 5">
              <a:extLst>
                <a:ext uri="{FF2B5EF4-FFF2-40B4-BE49-F238E27FC236}">
                  <a16:creationId xmlns:a16="http://schemas.microsoft.com/office/drawing/2014/main" id="{D45BCBFE-0478-4767-BF2E-FC2C548BA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5" name="Freeform 6">
              <a:extLst>
                <a:ext uri="{FF2B5EF4-FFF2-40B4-BE49-F238E27FC236}">
                  <a16:creationId xmlns:a16="http://schemas.microsoft.com/office/drawing/2014/main" id="{E903928F-F6DA-470C-81A0-CF7D9DE03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6" name="Freeform 7">
              <a:extLst>
                <a:ext uri="{FF2B5EF4-FFF2-40B4-BE49-F238E27FC236}">
                  <a16:creationId xmlns:a16="http://schemas.microsoft.com/office/drawing/2014/main" id="{ADA095F6-E326-4450-A2D6-DB2BF989B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7" name="Rectangle 8">
              <a:extLst>
                <a:ext uri="{FF2B5EF4-FFF2-40B4-BE49-F238E27FC236}">
                  <a16:creationId xmlns:a16="http://schemas.microsoft.com/office/drawing/2014/main" id="{6B067F9A-FDF2-49EC-B4FF-CD4B90F78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8" name="Freeform 9">
              <a:extLst>
                <a:ext uri="{FF2B5EF4-FFF2-40B4-BE49-F238E27FC236}">
                  <a16:creationId xmlns:a16="http://schemas.microsoft.com/office/drawing/2014/main" id="{F1331213-D19D-49FC-8616-168A14565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9" name="Freeform 10">
              <a:extLst>
                <a:ext uri="{FF2B5EF4-FFF2-40B4-BE49-F238E27FC236}">
                  <a16:creationId xmlns:a16="http://schemas.microsoft.com/office/drawing/2014/main" id="{2ADFE242-96FC-4A14-8C59-90CD6DE1D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0" name="Freeform 11">
              <a:extLst>
                <a:ext uri="{FF2B5EF4-FFF2-40B4-BE49-F238E27FC236}">
                  <a16:creationId xmlns:a16="http://schemas.microsoft.com/office/drawing/2014/main" id="{6A97B7BC-40BD-494B-9C6B-AF3045559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1" name="Freeform 12">
              <a:extLst>
                <a:ext uri="{FF2B5EF4-FFF2-40B4-BE49-F238E27FC236}">
                  <a16:creationId xmlns:a16="http://schemas.microsoft.com/office/drawing/2014/main" id="{3D7F35CF-F44C-491F-904D-A31ED8321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2" name="Freeform 13">
              <a:extLst>
                <a:ext uri="{FF2B5EF4-FFF2-40B4-BE49-F238E27FC236}">
                  <a16:creationId xmlns:a16="http://schemas.microsoft.com/office/drawing/2014/main" id="{84D9BF7E-18C2-452C-B139-4ED58D7A0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3" name="Freeform 14">
              <a:extLst>
                <a:ext uri="{FF2B5EF4-FFF2-40B4-BE49-F238E27FC236}">
                  <a16:creationId xmlns:a16="http://schemas.microsoft.com/office/drawing/2014/main" id="{700A6223-AD38-426F-A6FE-7926CAEF3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4" name="Freeform 15">
              <a:extLst>
                <a:ext uri="{FF2B5EF4-FFF2-40B4-BE49-F238E27FC236}">
                  <a16:creationId xmlns:a16="http://schemas.microsoft.com/office/drawing/2014/main" id="{D172AA94-449F-45EB-94E6-67C186C32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5" name="Freeform 16">
              <a:extLst>
                <a:ext uri="{FF2B5EF4-FFF2-40B4-BE49-F238E27FC236}">
                  <a16:creationId xmlns:a16="http://schemas.microsoft.com/office/drawing/2014/main" id="{A7D4F697-8937-4F4C-83C5-770B3FCB8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6" name="Freeform 17">
              <a:extLst>
                <a:ext uri="{FF2B5EF4-FFF2-40B4-BE49-F238E27FC236}">
                  <a16:creationId xmlns:a16="http://schemas.microsoft.com/office/drawing/2014/main" id="{10AF1D59-5117-4D47-8414-4BB61F944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7" name="Freeform 18">
              <a:extLst>
                <a:ext uri="{FF2B5EF4-FFF2-40B4-BE49-F238E27FC236}">
                  <a16:creationId xmlns:a16="http://schemas.microsoft.com/office/drawing/2014/main" id="{2387DC33-88B3-4718-8C94-41659EA33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8" name="Freeform 19">
              <a:extLst>
                <a:ext uri="{FF2B5EF4-FFF2-40B4-BE49-F238E27FC236}">
                  <a16:creationId xmlns:a16="http://schemas.microsoft.com/office/drawing/2014/main" id="{D4E7EC64-4763-4F04-B2E4-E400364D7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9" name="Freeform 20">
              <a:extLst>
                <a:ext uri="{FF2B5EF4-FFF2-40B4-BE49-F238E27FC236}">
                  <a16:creationId xmlns:a16="http://schemas.microsoft.com/office/drawing/2014/main" id="{581717DF-9FD4-47CB-9579-E34DF7E8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0" name="Freeform 21">
              <a:extLst>
                <a:ext uri="{FF2B5EF4-FFF2-40B4-BE49-F238E27FC236}">
                  <a16:creationId xmlns:a16="http://schemas.microsoft.com/office/drawing/2014/main" id="{BCD8EF50-6E58-4B2D-90B6-AFF236A73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1" name="Freeform 22">
              <a:extLst>
                <a:ext uri="{FF2B5EF4-FFF2-40B4-BE49-F238E27FC236}">
                  <a16:creationId xmlns:a16="http://schemas.microsoft.com/office/drawing/2014/main" id="{6524A268-142A-4CBF-BB8B-DC1FCBC8F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2" name="Freeform 23">
              <a:extLst>
                <a:ext uri="{FF2B5EF4-FFF2-40B4-BE49-F238E27FC236}">
                  <a16:creationId xmlns:a16="http://schemas.microsoft.com/office/drawing/2014/main" id="{56A0E6F3-B76B-4813-B44B-56CE11A8A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3" name="Freeform 24">
              <a:extLst>
                <a:ext uri="{FF2B5EF4-FFF2-40B4-BE49-F238E27FC236}">
                  <a16:creationId xmlns:a16="http://schemas.microsoft.com/office/drawing/2014/main" id="{A74CED8D-B902-4B76-9CC8-30A09B2FA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4" name="Freeform 25">
              <a:extLst>
                <a:ext uri="{FF2B5EF4-FFF2-40B4-BE49-F238E27FC236}">
                  <a16:creationId xmlns:a16="http://schemas.microsoft.com/office/drawing/2014/main" id="{ED007BD7-ED56-4566-B1FF-707160024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5" name="Freeform 26">
              <a:extLst>
                <a:ext uri="{FF2B5EF4-FFF2-40B4-BE49-F238E27FC236}">
                  <a16:creationId xmlns:a16="http://schemas.microsoft.com/office/drawing/2014/main" id="{90AD48D2-5BC8-4C80-B126-B1A20124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6" name="Freeform 27">
              <a:extLst>
                <a:ext uri="{FF2B5EF4-FFF2-40B4-BE49-F238E27FC236}">
                  <a16:creationId xmlns:a16="http://schemas.microsoft.com/office/drawing/2014/main" id="{BE14C82F-9F35-4D61-B758-7BCE32DEC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7" name="Freeform 28">
              <a:extLst>
                <a:ext uri="{FF2B5EF4-FFF2-40B4-BE49-F238E27FC236}">
                  <a16:creationId xmlns:a16="http://schemas.microsoft.com/office/drawing/2014/main" id="{6540CE06-9028-497A-AC64-CF0ED60A74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8" name="Freeform 29">
              <a:extLst>
                <a:ext uri="{FF2B5EF4-FFF2-40B4-BE49-F238E27FC236}">
                  <a16:creationId xmlns:a16="http://schemas.microsoft.com/office/drawing/2014/main" id="{A4825B3B-52CD-4F08-BA02-6C2B0EFED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9" name="Freeform 30">
              <a:extLst>
                <a:ext uri="{FF2B5EF4-FFF2-40B4-BE49-F238E27FC236}">
                  <a16:creationId xmlns:a16="http://schemas.microsoft.com/office/drawing/2014/main" id="{6877A5EF-B8B8-44D3-AA57-4BBF89206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0" name="Freeform 31">
              <a:extLst>
                <a:ext uri="{FF2B5EF4-FFF2-40B4-BE49-F238E27FC236}">
                  <a16:creationId xmlns:a16="http://schemas.microsoft.com/office/drawing/2014/main" id="{00BB365C-9180-4208-92CF-AB6A88848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1" name="Freeform 32">
              <a:extLst>
                <a:ext uri="{FF2B5EF4-FFF2-40B4-BE49-F238E27FC236}">
                  <a16:creationId xmlns:a16="http://schemas.microsoft.com/office/drawing/2014/main" id="{8D1134D2-53A6-41D5-AC1A-5254A2FBD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2" name="Rectangle 33">
              <a:extLst>
                <a:ext uri="{FF2B5EF4-FFF2-40B4-BE49-F238E27FC236}">
                  <a16:creationId xmlns:a16="http://schemas.microsoft.com/office/drawing/2014/main" id="{24C7FA73-07CD-479A-9B9E-DAD4D3B2B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93" name="Freeform 34">
              <a:extLst>
                <a:ext uri="{FF2B5EF4-FFF2-40B4-BE49-F238E27FC236}">
                  <a16:creationId xmlns:a16="http://schemas.microsoft.com/office/drawing/2014/main" id="{AB24DF92-B081-4701-B58D-913261A00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4" name="Freeform 35">
              <a:extLst>
                <a:ext uri="{FF2B5EF4-FFF2-40B4-BE49-F238E27FC236}">
                  <a16:creationId xmlns:a16="http://schemas.microsoft.com/office/drawing/2014/main" id="{AB4DF275-6B82-4AA9-A7A9-138E631E3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5" name="Freeform 36">
              <a:extLst>
                <a:ext uri="{FF2B5EF4-FFF2-40B4-BE49-F238E27FC236}">
                  <a16:creationId xmlns:a16="http://schemas.microsoft.com/office/drawing/2014/main" id="{972A3812-16AD-453E-B1E6-9F39894F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6" name="Freeform 37">
              <a:extLst>
                <a:ext uri="{FF2B5EF4-FFF2-40B4-BE49-F238E27FC236}">
                  <a16:creationId xmlns:a16="http://schemas.microsoft.com/office/drawing/2014/main" id="{8FB6759A-BAD8-4073-86A2-6DDD73DE2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7" name="Freeform 38">
              <a:extLst>
                <a:ext uri="{FF2B5EF4-FFF2-40B4-BE49-F238E27FC236}">
                  <a16:creationId xmlns:a16="http://schemas.microsoft.com/office/drawing/2014/main" id="{9FCCB0F4-1178-47C1-9EE2-234EA715C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8" name="Freeform 39">
              <a:extLst>
                <a:ext uri="{FF2B5EF4-FFF2-40B4-BE49-F238E27FC236}">
                  <a16:creationId xmlns:a16="http://schemas.microsoft.com/office/drawing/2014/main" id="{CB01BF0B-7EB0-4C18-80BE-20D2EAC048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9" name="Freeform 40">
              <a:extLst>
                <a:ext uri="{FF2B5EF4-FFF2-40B4-BE49-F238E27FC236}">
                  <a16:creationId xmlns:a16="http://schemas.microsoft.com/office/drawing/2014/main" id="{3266E9DA-C937-48E0-8F98-90A467760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0" name="Freeform 41">
              <a:extLst>
                <a:ext uri="{FF2B5EF4-FFF2-40B4-BE49-F238E27FC236}">
                  <a16:creationId xmlns:a16="http://schemas.microsoft.com/office/drawing/2014/main" id="{A8A9C00D-0425-4E68-A1DE-BCE5BD6BB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1" name="Freeform 42">
              <a:extLst>
                <a:ext uri="{FF2B5EF4-FFF2-40B4-BE49-F238E27FC236}">
                  <a16:creationId xmlns:a16="http://schemas.microsoft.com/office/drawing/2014/main" id="{46230904-E744-4B55-84FF-826A6B737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2" name="Freeform 43">
              <a:extLst>
                <a:ext uri="{FF2B5EF4-FFF2-40B4-BE49-F238E27FC236}">
                  <a16:creationId xmlns:a16="http://schemas.microsoft.com/office/drawing/2014/main" id="{D4291668-8AF0-4784-BC06-870768F53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3" name="Freeform 44">
              <a:extLst>
                <a:ext uri="{FF2B5EF4-FFF2-40B4-BE49-F238E27FC236}">
                  <a16:creationId xmlns:a16="http://schemas.microsoft.com/office/drawing/2014/main" id="{D917DCBD-774B-4AAF-92AE-D18289FFC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4" name="Rectangle 45">
              <a:extLst>
                <a:ext uri="{FF2B5EF4-FFF2-40B4-BE49-F238E27FC236}">
                  <a16:creationId xmlns:a16="http://schemas.microsoft.com/office/drawing/2014/main" id="{9E50122E-0F19-4D65-9CB2-E22C3EA84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5" name="Freeform 46">
              <a:extLst>
                <a:ext uri="{FF2B5EF4-FFF2-40B4-BE49-F238E27FC236}">
                  <a16:creationId xmlns:a16="http://schemas.microsoft.com/office/drawing/2014/main" id="{BC28A765-6E8B-4352-BD0C-35474F70A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6" name="Freeform 47">
              <a:extLst>
                <a:ext uri="{FF2B5EF4-FFF2-40B4-BE49-F238E27FC236}">
                  <a16:creationId xmlns:a16="http://schemas.microsoft.com/office/drawing/2014/main" id="{0AC30A17-F494-44EB-9817-1B8B255CE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7" name="Freeform 48">
              <a:extLst>
                <a:ext uri="{FF2B5EF4-FFF2-40B4-BE49-F238E27FC236}">
                  <a16:creationId xmlns:a16="http://schemas.microsoft.com/office/drawing/2014/main" id="{6088D59F-32BD-4932-9C22-9AA0FCDA7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8" name="Freeform 49">
              <a:extLst>
                <a:ext uri="{FF2B5EF4-FFF2-40B4-BE49-F238E27FC236}">
                  <a16:creationId xmlns:a16="http://schemas.microsoft.com/office/drawing/2014/main" id="{B18BBE45-5F21-47FA-B291-AC802D715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9" name="Freeform 50">
              <a:extLst>
                <a:ext uri="{FF2B5EF4-FFF2-40B4-BE49-F238E27FC236}">
                  <a16:creationId xmlns:a16="http://schemas.microsoft.com/office/drawing/2014/main" id="{A1BD992D-1C4B-4E69-A627-A45D8958E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0" name="Freeform 51">
              <a:extLst>
                <a:ext uri="{FF2B5EF4-FFF2-40B4-BE49-F238E27FC236}">
                  <a16:creationId xmlns:a16="http://schemas.microsoft.com/office/drawing/2014/main" id="{571C0498-7105-455E-8B0A-233F850F1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1" name="Freeform 52">
              <a:extLst>
                <a:ext uri="{FF2B5EF4-FFF2-40B4-BE49-F238E27FC236}">
                  <a16:creationId xmlns:a16="http://schemas.microsoft.com/office/drawing/2014/main" id="{F6FA78CC-C0B1-422F-B535-05580A971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2" name="Freeform 53">
              <a:extLst>
                <a:ext uri="{FF2B5EF4-FFF2-40B4-BE49-F238E27FC236}">
                  <a16:creationId xmlns:a16="http://schemas.microsoft.com/office/drawing/2014/main" id="{49A1BACF-EE5E-46F8-8968-D4CF18BC0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3" name="Freeform 54">
              <a:extLst>
                <a:ext uri="{FF2B5EF4-FFF2-40B4-BE49-F238E27FC236}">
                  <a16:creationId xmlns:a16="http://schemas.microsoft.com/office/drawing/2014/main" id="{0AF8DFAF-8AF7-453E-AED7-89E59FBD7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4" name="Freeform 55">
              <a:extLst>
                <a:ext uri="{FF2B5EF4-FFF2-40B4-BE49-F238E27FC236}">
                  <a16:creationId xmlns:a16="http://schemas.microsoft.com/office/drawing/2014/main" id="{F8C26D97-8DA4-4556-92E4-2AE66B36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5" name="Freeform 56">
              <a:extLst>
                <a:ext uri="{FF2B5EF4-FFF2-40B4-BE49-F238E27FC236}">
                  <a16:creationId xmlns:a16="http://schemas.microsoft.com/office/drawing/2014/main" id="{EEF9D855-A8A7-44CC-919C-BEA327F25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6" name="Freeform 57">
              <a:extLst>
                <a:ext uri="{FF2B5EF4-FFF2-40B4-BE49-F238E27FC236}">
                  <a16:creationId xmlns:a16="http://schemas.microsoft.com/office/drawing/2014/main" id="{11F0B045-803C-4067-A182-066EEB2C4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7" name="Freeform 58">
              <a:extLst>
                <a:ext uri="{FF2B5EF4-FFF2-40B4-BE49-F238E27FC236}">
                  <a16:creationId xmlns:a16="http://schemas.microsoft.com/office/drawing/2014/main" id="{3C1FCACB-EFEF-4B54-99A6-E327A637C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096A8A5D-137F-4A8A-9811-F7A867F02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88827" cy="6858001"/>
            <a:chOff x="0" y="-1"/>
            <a:chExt cx="12192003" cy="6858001"/>
          </a:xfrm>
        </p:grpSpPr>
        <p:sp useBgFill="1">
          <p:nvSpPr>
            <p:cNvPr id="220" name="Rectangle 219">
              <a:extLst>
                <a:ext uri="{FF2B5EF4-FFF2-40B4-BE49-F238E27FC236}">
                  <a16:creationId xmlns:a16="http://schemas.microsoft.com/office/drawing/2014/main" id="{6EA64E00-438F-4B4F-9366-7A7230A9A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1" name="Picture 2">
              <a:extLst>
                <a:ext uri="{FF2B5EF4-FFF2-40B4-BE49-F238E27FC236}">
                  <a16:creationId xmlns:a16="http://schemas.microsoft.com/office/drawing/2014/main" id="{59E6386A-8042-4EC7-A981-EFAC2ACB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a14="http://schemas.microsoft.com/office/drawing/2010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912832" y="1122363"/>
            <a:ext cx="379512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800" b="1" dirty="0" err="1"/>
              <a:t>Šta</a:t>
            </a:r>
            <a:r>
              <a:rPr lang="en-US" sz="4800" b="1" dirty="0"/>
              <a:t> je </a:t>
            </a:r>
            <a:r>
              <a:rPr lang="en-US" sz="4800" b="1" dirty="0" err="1"/>
              <a:t>računar</a:t>
            </a:r>
            <a:r>
              <a:rPr lang="en-US" sz="4800" b="1" dirty="0"/>
              <a:t>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84265" y="3602038"/>
            <a:ext cx="3183974" cy="165576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defTabSz="914400">
              <a:buNone/>
            </a:pPr>
            <a:r>
              <a:rPr lang="en-US" sz="2000" cap="all" dirty="0" err="1">
                <a:solidFill>
                  <a:schemeClr val="tx2"/>
                </a:solidFill>
              </a:rPr>
              <a:t>Računar</a:t>
            </a:r>
            <a:r>
              <a:rPr lang="en-US" sz="2000" cap="all" dirty="0">
                <a:solidFill>
                  <a:schemeClr val="tx2"/>
                </a:solidFill>
              </a:rPr>
              <a:t> je </a:t>
            </a:r>
            <a:r>
              <a:rPr lang="en-US" sz="2000" cap="all" dirty="0" err="1">
                <a:solidFill>
                  <a:schemeClr val="tx2"/>
                </a:solidFill>
              </a:rPr>
              <a:t>uređaj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koji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vrši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čuvanje</a:t>
            </a:r>
            <a:r>
              <a:rPr lang="en-US" sz="2000" cap="all" dirty="0">
                <a:solidFill>
                  <a:schemeClr val="tx2"/>
                </a:solidFill>
              </a:rPr>
              <a:t>, </a:t>
            </a:r>
            <a:r>
              <a:rPr lang="en-US" sz="2000" cap="all" dirty="0" err="1">
                <a:solidFill>
                  <a:schemeClr val="tx2"/>
                </a:solidFill>
              </a:rPr>
              <a:t>obradu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i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prenos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podataka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i</a:t>
            </a:r>
            <a:r>
              <a:rPr lang="en-US" sz="2000" cap="all" dirty="0">
                <a:solidFill>
                  <a:schemeClr val="tx2"/>
                </a:solidFill>
              </a:rPr>
              <a:t> </a:t>
            </a:r>
            <a:r>
              <a:rPr lang="en-US" sz="2000" cap="all" dirty="0" err="1">
                <a:solidFill>
                  <a:schemeClr val="tx2"/>
                </a:solidFill>
              </a:rPr>
              <a:t>informacija</a:t>
            </a:r>
            <a:r>
              <a:rPr lang="en-US" sz="2000" cap="all" dirty="0">
                <a:solidFill>
                  <a:schemeClr val="tx2"/>
                </a:solidFill>
              </a:rPr>
              <a:t>. </a:t>
            </a:r>
          </a:p>
        </p:txBody>
      </p:sp>
      <p:pic>
        <p:nvPicPr>
          <p:cNvPr id="3" name="Picture 2" descr="A desktop computer monitor sitting on a desk&#10;&#10;Description generated with high confidence">
            <a:extLst>
              <a:ext uri="{FF2B5EF4-FFF2-40B4-BE49-F238E27FC236}">
                <a16:creationId xmlns:a16="http://schemas.microsoft.com/office/drawing/2014/main" id="{515F97DF-69AE-446E-80A8-6CDEE2FB5C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0"/>
          <a:stretch/>
        </p:blipFill>
        <p:spPr>
          <a:xfrm>
            <a:off x="-5595" y="10"/>
            <a:ext cx="7556572" cy="6857990"/>
          </a:xfrm>
          <a:prstGeom prst="rect">
            <a:avLst/>
          </a:prstGeom>
        </p:spPr>
      </p:pic>
      <p:grpSp>
        <p:nvGrpSpPr>
          <p:cNvPr id="223" name="Group 222">
            <a:extLst>
              <a:ext uri="{FF2B5EF4-FFF2-40B4-BE49-F238E27FC236}">
                <a16:creationId xmlns:a16="http://schemas.microsoft.com/office/drawing/2014/main" id="{0FA686C7-6B08-416F-AEF3-C20407936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2304473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224" name="Rectangle 5">
              <a:extLst>
                <a:ext uri="{FF2B5EF4-FFF2-40B4-BE49-F238E27FC236}">
                  <a16:creationId xmlns:a16="http://schemas.microsoft.com/office/drawing/2014/main" id="{2BBDDDB2-3938-4066-91BA-4907AF882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5" name="Freeform 6">
              <a:extLst>
                <a:ext uri="{FF2B5EF4-FFF2-40B4-BE49-F238E27FC236}">
                  <a16:creationId xmlns:a16="http://schemas.microsoft.com/office/drawing/2014/main" id="{D2125FCC-F305-4C4C-9CB1-14B83ADD7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6" name="Freeform 7">
              <a:extLst>
                <a:ext uri="{FF2B5EF4-FFF2-40B4-BE49-F238E27FC236}">
                  <a16:creationId xmlns:a16="http://schemas.microsoft.com/office/drawing/2014/main" id="{96643530-0EE0-4AC8-8241-ED8E26ED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7" name="Rectangle 8">
              <a:extLst>
                <a:ext uri="{FF2B5EF4-FFF2-40B4-BE49-F238E27FC236}">
                  <a16:creationId xmlns:a16="http://schemas.microsoft.com/office/drawing/2014/main" id="{A784F0C8-95D3-4D7D-8FA9-326D3DEA2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8" name="Freeform 9">
              <a:extLst>
                <a:ext uri="{FF2B5EF4-FFF2-40B4-BE49-F238E27FC236}">
                  <a16:creationId xmlns:a16="http://schemas.microsoft.com/office/drawing/2014/main" id="{4D49008E-3A2F-4C2C-85EB-1D228F38E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9" name="Freeform 10">
              <a:extLst>
                <a:ext uri="{FF2B5EF4-FFF2-40B4-BE49-F238E27FC236}">
                  <a16:creationId xmlns:a16="http://schemas.microsoft.com/office/drawing/2014/main" id="{B09CB0F8-91EE-4A04-91CD-9B9D390ED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0" name="Freeform 11">
              <a:extLst>
                <a:ext uri="{FF2B5EF4-FFF2-40B4-BE49-F238E27FC236}">
                  <a16:creationId xmlns:a16="http://schemas.microsoft.com/office/drawing/2014/main" id="{954CB039-9A52-4C07-BDB1-747876D86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1" name="Freeform 12">
              <a:extLst>
                <a:ext uri="{FF2B5EF4-FFF2-40B4-BE49-F238E27FC236}">
                  <a16:creationId xmlns:a16="http://schemas.microsoft.com/office/drawing/2014/main" id="{AD9FE313-C425-42A8-92A9-82E74C4096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2" name="Freeform 13">
              <a:extLst>
                <a:ext uri="{FF2B5EF4-FFF2-40B4-BE49-F238E27FC236}">
                  <a16:creationId xmlns:a16="http://schemas.microsoft.com/office/drawing/2014/main" id="{CD506FC5-3A23-48B7-9771-7B77E6DA0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3" name="Freeform 14">
              <a:extLst>
                <a:ext uri="{FF2B5EF4-FFF2-40B4-BE49-F238E27FC236}">
                  <a16:creationId xmlns:a16="http://schemas.microsoft.com/office/drawing/2014/main" id="{6FF54CDF-21B0-46AE-B402-234E62F9D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4" name="Freeform 15">
              <a:extLst>
                <a:ext uri="{FF2B5EF4-FFF2-40B4-BE49-F238E27FC236}">
                  <a16:creationId xmlns:a16="http://schemas.microsoft.com/office/drawing/2014/main" id="{EE88784D-C24D-4FBD-AF34-85BA74966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5" name="Freeform 16">
              <a:extLst>
                <a:ext uri="{FF2B5EF4-FFF2-40B4-BE49-F238E27FC236}">
                  <a16:creationId xmlns:a16="http://schemas.microsoft.com/office/drawing/2014/main" id="{F524C128-9723-4A4D-BFB5-7EBD5B24F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6" name="Freeform 17">
              <a:extLst>
                <a:ext uri="{FF2B5EF4-FFF2-40B4-BE49-F238E27FC236}">
                  <a16:creationId xmlns:a16="http://schemas.microsoft.com/office/drawing/2014/main" id="{9C742EF7-4F82-4B4A-9693-4F794B6A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7" name="Freeform 18">
              <a:extLst>
                <a:ext uri="{FF2B5EF4-FFF2-40B4-BE49-F238E27FC236}">
                  <a16:creationId xmlns:a16="http://schemas.microsoft.com/office/drawing/2014/main" id="{0265747A-2114-4F0F-81B6-618FD3895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8" name="Freeform 19">
              <a:extLst>
                <a:ext uri="{FF2B5EF4-FFF2-40B4-BE49-F238E27FC236}">
                  <a16:creationId xmlns:a16="http://schemas.microsoft.com/office/drawing/2014/main" id="{99E488E3-470E-4FC6-A3B0-141DF162D8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9" name="Freeform 20">
              <a:extLst>
                <a:ext uri="{FF2B5EF4-FFF2-40B4-BE49-F238E27FC236}">
                  <a16:creationId xmlns:a16="http://schemas.microsoft.com/office/drawing/2014/main" id="{612B7DC5-03F3-4B7B-9520-D66144F16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0" name="Freeform 21">
              <a:extLst>
                <a:ext uri="{FF2B5EF4-FFF2-40B4-BE49-F238E27FC236}">
                  <a16:creationId xmlns:a16="http://schemas.microsoft.com/office/drawing/2014/main" id="{B2355AA2-DB69-485A-B600-E3DF02F2D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1" name="Freeform 22">
              <a:extLst>
                <a:ext uri="{FF2B5EF4-FFF2-40B4-BE49-F238E27FC236}">
                  <a16:creationId xmlns:a16="http://schemas.microsoft.com/office/drawing/2014/main" id="{4DC3AC80-2B15-428E-8B1E-53312C666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2" name="Freeform 23">
              <a:extLst>
                <a:ext uri="{FF2B5EF4-FFF2-40B4-BE49-F238E27FC236}">
                  <a16:creationId xmlns:a16="http://schemas.microsoft.com/office/drawing/2014/main" id="{C48F81D6-640C-4483-9773-8C7BFF461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3" name="Freeform 24">
              <a:extLst>
                <a:ext uri="{FF2B5EF4-FFF2-40B4-BE49-F238E27FC236}">
                  <a16:creationId xmlns:a16="http://schemas.microsoft.com/office/drawing/2014/main" id="{C7AA2EE3-7411-4DCB-B79E-0C5C95D7C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4" name="Freeform 25">
              <a:extLst>
                <a:ext uri="{FF2B5EF4-FFF2-40B4-BE49-F238E27FC236}">
                  <a16:creationId xmlns:a16="http://schemas.microsoft.com/office/drawing/2014/main" id="{8B84BFA3-B122-4CA5-8C28-79134C9752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5" name="Freeform 26">
              <a:extLst>
                <a:ext uri="{FF2B5EF4-FFF2-40B4-BE49-F238E27FC236}">
                  <a16:creationId xmlns:a16="http://schemas.microsoft.com/office/drawing/2014/main" id="{A7C22B06-B32B-46EB-9428-B7CA7DA1F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6" name="Freeform 27">
              <a:extLst>
                <a:ext uri="{FF2B5EF4-FFF2-40B4-BE49-F238E27FC236}">
                  <a16:creationId xmlns:a16="http://schemas.microsoft.com/office/drawing/2014/main" id="{1AE1D740-5AF4-4B8F-B533-C8CD4E56E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7" name="Freeform 28">
              <a:extLst>
                <a:ext uri="{FF2B5EF4-FFF2-40B4-BE49-F238E27FC236}">
                  <a16:creationId xmlns:a16="http://schemas.microsoft.com/office/drawing/2014/main" id="{555B0792-99B8-4014-AC84-7B39D2129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8" name="Freeform 29">
              <a:extLst>
                <a:ext uri="{FF2B5EF4-FFF2-40B4-BE49-F238E27FC236}">
                  <a16:creationId xmlns:a16="http://schemas.microsoft.com/office/drawing/2014/main" id="{395B90B6-A4DE-4EEF-B53E-395E8D4AF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9" name="Freeform 30">
              <a:extLst>
                <a:ext uri="{FF2B5EF4-FFF2-40B4-BE49-F238E27FC236}">
                  <a16:creationId xmlns:a16="http://schemas.microsoft.com/office/drawing/2014/main" id="{A0117576-A27F-4175-BD9D-EE15C96D9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0" name="Freeform 31">
              <a:extLst>
                <a:ext uri="{FF2B5EF4-FFF2-40B4-BE49-F238E27FC236}">
                  <a16:creationId xmlns:a16="http://schemas.microsoft.com/office/drawing/2014/main" id="{93C8332E-93D3-4919-A977-06EC765564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1" name="Freeform 32">
              <a:extLst>
                <a:ext uri="{FF2B5EF4-FFF2-40B4-BE49-F238E27FC236}">
                  <a16:creationId xmlns:a16="http://schemas.microsoft.com/office/drawing/2014/main" id="{B086AC0E-8130-47AC-A510-5285FAE65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2" name="Rectangle 33">
              <a:extLst>
                <a:ext uri="{FF2B5EF4-FFF2-40B4-BE49-F238E27FC236}">
                  <a16:creationId xmlns:a16="http://schemas.microsoft.com/office/drawing/2014/main" id="{DF1BC1DF-8089-49D8-9535-EAB0D7C9A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53" name="Freeform 34">
              <a:extLst>
                <a:ext uri="{FF2B5EF4-FFF2-40B4-BE49-F238E27FC236}">
                  <a16:creationId xmlns:a16="http://schemas.microsoft.com/office/drawing/2014/main" id="{97388BAE-DCB9-4B88-9CDE-6FA3304D3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4" name="Freeform 35">
              <a:extLst>
                <a:ext uri="{FF2B5EF4-FFF2-40B4-BE49-F238E27FC236}">
                  <a16:creationId xmlns:a16="http://schemas.microsoft.com/office/drawing/2014/main" id="{7E059A96-E5FE-4EE1-9C6D-3AB208BF6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5" name="Freeform 36">
              <a:extLst>
                <a:ext uri="{FF2B5EF4-FFF2-40B4-BE49-F238E27FC236}">
                  <a16:creationId xmlns:a16="http://schemas.microsoft.com/office/drawing/2014/main" id="{CD6A3DCE-FBEE-41E7-A0EC-CA23A1DF3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6" name="Freeform 37">
              <a:extLst>
                <a:ext uri="{FF2B5EF4-FFF2-40B4-BE49-F238E27FC236}">
                  <a16:creationId xmlns:a16="http://schemas.microsoft.com/office/drawing/2014/main" id="{52966C83-B07E-463F-B982-F3E074D9D1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7" name="Freeform 38">
              <a:extLst>
                <a:ext uri="{FF2B5EF4-FFF2-40B4-BE49-F238E27FC236}">
                  <a16:creationId xmlns:a16="http://schemas.microsoft.com/office/drawing/2014/main" id="{0F475B53-6578-4C68-AC7C-3BE28EA6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8" name="Freeform 39">
              <a:extLst>
                <a:ext uri="{FF2B5EF4-FFF2-40B4-BE49-F238E27FC236}">
                  <a16:creationId xmlns:a16="http://schemas.microsoft.com/office/drawing/2014/main" id="{8475C02B-D024-4E20-9EF3-2A7E96740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9" name="Freeform 40">
              <a:extLst>
                <a:ext uri="{FF2B5EF4-FFF2-40B4-BE49-F238E27FC236}">
                  <a16:creationId xmlns:a16="http://schemas.microsoft.com/office/drawing/2014/main" id="{1F5EF5DC-7372-4549-B0A6-800F19406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0" name="Freeform 41">
              <a:extLst>
                <a:ext uri="{FF2B5EF4-FFF2-40B4-BE49-F238E27FC236}">
                  <a16:creationId xmlns:a16="http://schemas.microsoft.com/office/drawing/2014/main" id="{8B908D96-CCB2-426B-862C-2BDB2AF717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1" name="Freeform 42">
              <a:extLst>
                <a:ext uri="{FF2B5EF4-FFF2-40B4-BE49-F238E27FC236}">
                  <a16:creationId xmlns:a16="http://schemas.microsoft.com/office/drawing/2014/main" id="{26752E6D-E46B-4DA2-B280-5C696EF4F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2" name="Freeform 43">
              <a:extLst>
                <a:ext uri="{FF2B5EF4-FFF2-40B4-BE49-F238E27FC236}">
                  <a16:creationId xmlns:a16="http://schemas.microsoft.com/office/drawing/2014/main" id="{011E7A27-73CF-4E1E-8AE2-B88B96F3B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3" name="Freeform 44">
              <a:extLst>
                <a:ext uri="{FF2B5EF4-FFF2-40B4-BE49-F238E27FC236}">
                  <a16:creationId xmlns:a16="http://schemas.microsoft.com/office/drawing/2014/main" id="{1DBE1EE2-4667-4A45-80F7-217D3B6FA7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4" name="Rectangle 45">
              <a:extLst>
                <a:ext uri="{FF2B5EF4-FFF2-40B4-BE49-F238E27FC236}">
                  <a16:creationId xmlns:a16="http://schemas.microsoft.com/office/drawing/2014/main" id="{A48239BC-3712-4110-AE92-4AC892603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65" name="Freeform 46">
              <a:extLst>
                <a:ext uri="{FF2B5EF4-FFF2-40B4-BE49-F238E27FC236}">
                  <a16:creationId xmlns:a16="http://schemas.microsoft.com/office/drawing/2014/main" id="{14B6D739-1C93-4350-BC14-ED88C6341B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6" name="Freeform 47">
              <a:extLst>
                <a:ext uri="{FF2B5EF4-FFF2-40B4-BE49-F238E27FC236}">
                  <a16:creationId xmlns:a16="http://schemas.microsoft.com/office/drawing/2014/main" id="{2F73DF89-CB95-4798-90CA-B7A1DF2D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7" name="Freeform 48">
              <a:extLst>
                <a:ext uri="{FF2B5EF4-FFF2-40B4-BE49-F238E27FC236}">
                  <a16:creationId xmlns:a16="http://schemas.microsoft.com/office/drawing/2014/main" id="{1DA7D977-8D60-47B5-8071-30A6FA0C9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8" name="Freeform 49">
              <a:extLst>
                <a:ext uri="{FF2B5EF4-FFF2-40B4-BE49-F238E27FC236}">
                  <a16:creationId xmlns:a16="http://schemas.microsoft.com/office/drawing/2014/main" id="{4A241594-4FC5-4570-94B2-724F248A6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9" name="Freeform 50">
              <a:extLst>
                <a:ext uri="{FF2B5EF4-FFF2-40B4-BE49-F238E27FC236}">
                  <a16:creationId xmlns:a16="http://schemas.microsoft.com/office/drawing/2014/main" id="{9D31F634-1A34-473E-A0FA-D06EB57D9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0" name="Freeform 51">
              <a:extLst>
                <a:ext uri="{FF2B5EF4-FFF2-40B4-BE49-F238E27FC236}">
                  <a16:creationId xmlns:a16="http://schemas.microsoft.com/office/drawing/2014/main" id="{CE20C679-7385-48FF-BBE5-5BA7C0E70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1" name="Freeform 52">
              <a:extLst>
                <a:ext uri="{FF2B5EF4-FFF2-40B4-BE49-F238E27FC236}">
                  <a16:creationId xmlns:a16="http://schemas.microsoft.com/office/drawing/2014/main" id="{ADF9CA3B-265F-4927-BA79-0A676AF3F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2" name="Freeform 53">
              <a:extLst>
                <a:ext uri="{FF2B5EF4-FFF2-40B4-BE49-F238E27FC236}">
                  <a16:creationId xmlns:a16="http://schemas.microsoft.com/office/drawing/2014/main" id="{B138D01D-340C-4DB0-A0E1-D54B9319D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3" name="Freeform 54">
              <a:extLst>
                <a:ext uri="{FF2B5EF4-FFF2-40B4-BE49-F238E27FC236}">
                  <a16:creationId xmlns:a16="http://schemas.microsoft.com/office/drawing/2014/main" id="{B56918B0-069B-4C98-995E-4D6B0B176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4" name="Freeform 55">
              <a:extLst>
                <a:ext uri="{FF2B5EF4-FFF2-40B4-BE49-F238E27FC236}">
                  <a16:creationId xmlns:a16="http://schemas.microsoft.com/office/drawing/2014/main" id="{2BD45940-09B7-4CD3-90E7-0EA2CF6A03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5" name="Freeform 56">
              <a:extLst>
                <a:ext uri="{FF2B5EF4-FFF2-40B4-BE49-F238E27FC236}">
                  <a16:creationId xmlns:a16="http://schemas.microsoft.com/office/drawing/2014/main" id="{347A8664-7179-419E-A26E-825076291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6" name="Freeform 57">
              <a:extLst>
                <a:ext uri="{FF2B5EF4-FFF2-40B4-BE49-F238E27FC236}">
                  <a16:creationId xmlns:a16="http://schemas.microsoft.com/office/drawing/2014/main" id="{B7350394-4D50-4E2E-8AF2-F4A52E734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7" name="Freeform 58">
              <a:extLst>
                <a:ext uri="{FF2B5EF4-FFF2-40B4-BE49-F238E27FC236}">
                  <a16:creationId xmlns:a16="http://schemas.microsoft.com/office/drawing/2014/main" id="{6B464294-4049-4542-A83E-22B8CC633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4C78E281-F596-4ECB-979A-89D89452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1969" y="0"/>
            <a:ext cx="674513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280" name="Freeform 32">
              <a:extLst>
                <a:ext uri="{FF2B5EF4-FFF2-40B4-BE49-F238E27FC236}">
                  <a16:creationId xmlns:a16="http://schemas.microsoft.com/office/drawing/2014/main" id="{C20E68C0-5C9E-4DA6-83AD-0EC3179BB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1" name="Freeform 33">
              <a:extLst>
                <a:ext uri="{FF2B5EF4-FFF2-40B4-BE49-F238E27FC236}">
                  <a16:creationId xmlns:a16="http://schemas.microsoft.com/office/drawing/2014/main" id="{80C08ED9-C9F6-4168-816A-F5C5F3AF5A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2" name="Freeform 34">
              <a:extLst>
                <a:ext uri="{FF2B5EF4-FFF2-40B4-BE49-F238E27FC236}">
                  <a16:creationId xmlns:a16="http://schemas.microsoft.com/office/drawing/2014/main" id="{0A83E4BF-890D-4E0A-A720-48088D422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3" name="Freeform 35">
              <a:extLst>
                <a:ext uri="{FF2B5EF4-FFF2-40B4-BE49-F238E27FC236}">
                  <a16:creationId xmlns:a16="http://schemas.microsoft.com/office/drawing/2014/main" id="{996F9B33-C769-451E-9044-EA85C625C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4" name="Freeform 36">
              <a:extLst>
                <a:ext uri="{FF2B5EF4-FFF2-40B4-BE49-F238E27FC236}">
                  <a16:creationId xmlns:a16="http://schemas.microsoft.com/office/drawing/2014/main" id="{F91D6EA2-C024-4E53-A81E-A50907517B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5" name="Freeform 37">
              <a:extLst>
                <a:ext uri="{FF2B5EF4-FFF2-40B4-BE49-F238E27FC236}">
                  <a16:creationId xmlns:a16="http://schemas.microsoft.com/office/drawing/2014/main" id="{233F8C4E-A946-462B-9703-971ABD45D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6" name="Freeform 38">
              <a:extLst>
                <a:ext uri="{FF2B5EF4-FFF2-40B4-BE49-F238E27FC236}">
                  <a16:creationId xmlns:a16="http://schemas.microsoft.com/office/drawing/2014/main" id="{06059614-A557-45C6-B625-488D41C39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7" name="Freeform 39">
              <a:extLst>
                <a:ext uri="{FF2B5EF4-FFF2-40B4-BE49-F238E27FC236}">
                  <a16:creationId xmlns:a16="http://schemas.microsoft.com/office/drawing/2014/main" id="{26BCD22B-880F-40F8-88AC-CD9285348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8" name="Freeform 40">
              <a:extLst>
                <a:ext uri="{FF2B5EF4-FFF2-40B4-BE49-F238E27FC236}">
                  <a16:creationId xmlns:a16="http://schemas.microsoft.com/office/drawing/2014/main" id="{52324B00-0190-4453-9F81-F0E913800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9" name="Rectangle 41">
              <a:extLst>
                <a:ext uri="{FF2B5EF4-FFF2-40B4-BE49-F238E27FC236}">
                  <a16:creationId xmlns:a16="http://schemas.microsoft.com/office/drawing/2014/main" id="{33BE57C0-F93F-4C88-B489-0BFA90D01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21391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mages5">
            <a:extLst>
              <a:ext uri="{FF2B5EF4-FFF2-40B4-BE49-F238E27FC236}">
                <a16:creationId xmlns:a16="http://schemas.microsoft.com/office/drawing/2014/main" id="{005B2A70-DB54-438D-8D10-B2F544DEA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0530" y="2336576"/>
            <a:ext cx="14017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4">
            <a:extLst>
              <a:ext uri="{FF2B5EF4-FFF2-40B4-BE49-F238E27FC236}">
                <a16:creationId xmlns:a16="http://schemas.microsoft.com/office/drawing/2014/main" id="{BC423ED8-3348-4900-BF42-05CF72DAA306}"/>
              </a:ext>
            </a:extLst>
          </p:cNvPr>
          <p:cNvGrpSpPr>
            <a:grpSpLocks/>
          </p:cNvGrpSpPr>
          <p:nvPr/>
        </p:nvGrpSpPr>
        <p:grpSpPr bwMode="auto">
          <a:xfrm>
            <a:off x="6893705" y="2412776"/>
            <a:ext cx="1368425" cy="1008063"/>
            <a:chOff x="3288" y="164"/>
            <a:chExt cx="1360" cy="1012"/>
          </a:xfrm>
        </p:grpSpPr>
        <p:pic>
          <p:nvPicPr>
            <p:cNvPr id="6" name="Picture 25" descr="27">
              <a:extLst>
                <a:ext uri="{FF2B5EF4-FFF2-40B4-BE49-F238E27FC236}">
                  <a16:creationId xmlns:a16="http://schemas.microsoft.com/office/drawing/2014/main" id="{2393F907-88DE-45F1-B57E-BCF62913C5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8" y="164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6" descr="27">
              <a:extLst>
                <a:ext uri="{FF2B5EF4-FFF2-40B4-BE49-F238E27FC236}">
                  <a16:creationId xmlns:a16="http://schemas.microsoft.com/office/drawing/2014/main" id="{43F51715-5C61-4D38-9215-91E49B84CA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9" y="255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7" descr="27">
              <a:extLst>
                <a:ext uri="{FF2B5EF4-FFF2-40B4-BE49-F238E27FC236}">
                  <a16:creationId xmlns:a16="http://schemas.microsoft.com/office/drawing/2014/main" id="{1BEFE78C-EC60-43E5-A6F7-C2EE3AD2C7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70" y="346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8" descr="27">
              <a:extLst>
                <a:ext uri="{FF2B5EF4-FFF2-40B4-BE49-F238E27FC236}">
                  <a16:creationId xmlns:a16="http://schemas.microsoft.com/office/drawing/2014/main" id="{D905F886-ACCC-402E-AAF3-DCAA8FE974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60" y="436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9" descr="27">
              <a:extLst>
                <a:ext uri="{FF2B5EF4-FFF2-40B4-BE49-F238E27FC236}">
                  <a16:creationId xmlns:a16="http://schemas.microsoft.com/office/drawing/2014/main" id="{6D8093E7-C5FF-4682-9A31-6AF4F1CCB0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51" y="527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AutoShape 31">
            <a:extLst>
              <a:ext uri="{FF2B5EF4-FFF2-40B4-BE49-F238E27FC236}">
                <a16:creationId xmlns:a16="http://schemas.microsoft.com/office/drawing/2014/main" id="{79E5518D-6788-429F-946B-F1190FE5AC61}"/>
              </a:ext>
            </a:extLst>
          </p:cNvPr>
          <p:cNvSpPr>
            <a:spLocks noChangeArrowheads="1"/>
          </p:cNvSpPr>
          <p:nvPr/>
        </p:nvSpPr>
        <p:spPr bwMode="auto">
          <a:xfrm rot="19115868" flipH="1">
            <a:off x="8566930" y="1269776"/>
            <a:ext cx="1219200" cy="2362200"/>
          </a:xfrm>
          <a:prstGeom prst="curvedRightArrow">
            <a:avLst>
              <a:gd name="adj1" fmla="val 40230"/>
              <a:gd name="adj2" fmla="val 57165"/>
              <a:gd name="adj3" fmla="val 38019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12" name="AutoShape 32">
            <a:extLst>
              <a:ext uri="{FF2B5EF4-FFF2-40B4-BE49-F238E27FC236}">
                <a16:creationId xmlns:a16="http://schemas.microsoft.com/office/drawing/2014/main" id="{6137948C-C83D-42C9-B9CD-4717159AADDE}"/>
              </a:ext>
            </a:extLst>
          </p:cNvPr>
          <p:cNvSpPr>
            <a:spLocks noChangeArrowheads="1"/>
          </p:cNvSpPr>
          <p:nvPr/>
        </p:nvSpPr>
        <p:spPr bwMode="auto">
          <a:xfrm rot="2484132">
            <a:off x="1785130" y="1193576"/>
            <a:ext cx="1219200" cy="2362200"/>
          </a:xfrm>
          <a:prstGeom prst="curvedRightArrow">
            <a:avLst>
              <a:gd name="adj1" fmla="val 40230"/>
              <a:gd name="adj2" fmla="val 57165"/>
              <a:gd name="adj3" fmla="val 38019"/>
            </a:avLst>
          </a:prstGeom>
          <a:solidFill>
            <a:srgbClr val="FF9900"/>
          </a:solidFill>
          <a:ln w="9525">
            <a:solidFill>
              <a:srgbClr val="DFB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13" name="WordArt 33">
            <a:extLst>
              <a:ext uri="{FF2B5EF4-FFF2-40B4-BE49-F238E27FC236}">
                <a16:creationId xmlns:a16="http://schemas.microsoft.com/office/drawing/2014/main" id="{BC11DBAE-591F-4CD5-B248-6E45B498E0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18730" y="2260376"/>
            <a:ext cx="37338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7092"/>
              </a:avLst>
            </a:prstTxWarp>
          </a:bodyPr>
          <a:lstStyle/>
          <a:p>
            <a:pPr algn="ctr"/>
            <a:r>
              <a:rPr lang="en-US" sz="4400" b="1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A6902"/>
                </a:solidFill>
                <a:latin typeface="Comic Sans MS"/>
              </a:rPr>
              <a:t>Računarski</a:t>
            </a:r>
            <a:endParaRPr lang="en-US" sz="44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A6902"/>
              </a:solidFill>
              <a:latin typeface="Comic Sans MS"/>
            </a:endParaRPr>
          </a:p>
          <a:p>
            <a:pPr algn="ctr"/>
            <a:r>
              <a:rPr lang="en-US" sz="4400" b="1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A6902"/>
                </a:solidFill>
                <a:latin typeface="Comic Sans MS"/>
              </a:rPr>
              <a:t>sistem</a:t>
            </a:r>
            <a:endParaRPr lang="en-US" sz="44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A6902"/>
              </a:solidFill>
              <a:latin typeface="Comic Sans MS"/>
            </a:endParaRPr>
          </a:p>
        </p:txBody>
      </p:sp>
      <p:sp>
        <p:nvSpPr>
          <p:cNvPr id="14" name="WordArt 34">
            <a:extLst>
              <a:ext uri="{FF2B5EF4-FFF2-40B4-BE49-F238E27FC236}">
                <a16:creationId xmlns:a16="http://schemas.microsoft.com/office/drawing/2014/main" id="{3CED1314-47DF-4F99-933D-D41F2737C4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18530" y="3641501"/>
            <a:ext cx="1971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hardver</a:t>
            </a:r>
          </a:p>
        </p:txBody>
      </p:sp>
      <p:sp>
        <p:nvSpPr>
          <p:cNvPr id="15" name="WordArt 35">
            <a:extLst>
              <a:ext uri="{FF2B5EF4-FFF2-40B4-BE49-F238E27FC236}">
                <a16:creationId xmlns:a16="http://schemas.microsoft.com/office/drawing/2014/main" id="{85AB3C4A-8F38-4189-8F4F-1E8E08F02A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52530" y="3631976"/>
            <a:ext cx="190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softver</a:t>
            </a:r>
          </a:p>
        </p:txBody>
      </p:sp>
      <p:pic>
        <p:nvPicPr>
          <p:cNvPr id="16" name="Picture 38" descr="PPP_STECH_STH_Computer_Security">
            <a:extLst>
              <a:ext uri="{FF2B5EF4-FFF2-40B4-BE49-F238E27FC236}">
                <a16:creationId xmlns:a16="http://schemas.microsoft.com/office/drawing/2014/main" id="{9779A8B9-B0ED-4539-83C7-51FD47BA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0330" y="3174776"/>
            <a:ext cx="12954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AutoShape 47">
            <a:extLst>
              <a:ext uri="{FF2B5EF4-FFF2-40B4-BE49-F238E27FC236}">
                <a16:creationId xmlns:a16="http://schemas.microsoft.com/office/drawing/2014/main" id="{7BE34247-975F-43A4-8685-37D4906A8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693" y="4340001"/>
            <a:ext cx="649287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18" name="AutoShape 50">
            <a:extLst>
              <a:ext uri="{FF2B5EF4-FFF2-40B4-BE49-F238E27FC236}">
                <a16:creationId xmlns:a16="http://schemas.microsoft.com/office/drawing/2014/main" id="{1669E0EB-9D60-423C-B0AC-1D4F30C06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130" y="4263801"/>
            <a:ext cx="649288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19" name="Text Box 48">
            <a:extLst>
              <a:ext uri="{FF2B5EF4-FFF2-40B4-BE49-F238E27FC236}">
                <a16:creationId xmlns:a16="http://schemas.microsoft.com/office/drawing/2014/main" id="{56453113-6857-44C8-81E7-48FC80000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330" y="4774976"/>
            <a:ext cx="2133600" cy="954088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FIZIČKI DIO RAČUNARSKOG SISTEMA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0" name="Text Box 49">
            <a:extLst>
              <a:ext uri="{FF2B5EF4-FFF2-40B4-BE49-F238E27FC236}">
                <a16:creationId xmlns:a16="http://schemas.microsoft.com/office/drawing/2014/main" id="{3D533D0E-3D1A-45D0-A674-FFDBAF6B3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5330" y="4851176"/>
            <a:ext cx="2362200" cy="954088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OMOGUĆAVA HARDVERU DA RADI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1" name="Text Box 55">
            <a:extLst>
              <a:ext uri="{FF2B5EF4-FFF2-40B4-BE49-F238E27FC236}">
                <a16:creationId xmlns:a16="http://schemas.microsoft.com/office/drawing/2014/main" id="{18B169BB-5A28-4294-968D-2F00F7F0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930" y="4241576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hardware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A9DEDBA6-64E2-4404-97FA-82AB55553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5530" y="4179664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software</a:t>
            </a:r>
            <a:endParaRPr lang="en-US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8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9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" y="-2"/>
            <a:ext cx="4060468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13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4564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24" y="23283"/>
            <a:ext cx="4077089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F18072-58CF-4A0B-AA58-B4766090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43" y="618518"/>
            <a:ext cx="2850674" cy="1478570"/>
          </a:xfrm>
        </p:spPr>
        <p:txBody>
          <a:bodyPr>
            <a:normAutofit/>
          </a:bodyPr>
          <a:lstStyle/>
          <a:p>
            <a:r>
              <a:rPr lang="sr-Latn-ME" sz="2500" b="1" dirty="0">
                <a:solidFill>
                  <a:srgbClr val="FFFFFF"/>
                </a:solidFill>
              </a:rPr>
              <a:t>FON-nojmanova arhitektura računara</a:t>
            </a:r>
            <a:endParaRPr lang="en-US" sz="25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921BE-5F37-4332-B1D8-4B92F61E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400" y="2249487"/>
            <a:ext cx="2861698" cy="3957302"/>
          </a:xfrm>
        </p:spPr>
        <p:txBody>
          <a:bodyPr>
            <a:normAutofit/>
          </a:bodyPr>
          <a:lstStyle/>
          <a:p>
            <a:pPr algn="just"/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Struktura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savremenog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računara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veoma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je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slična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strukturi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fon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Nojmanove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mašine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(John von Neumann</a:t>
            </a:r>
            <a:r>
              <a:rPr lang="sr-Latn-R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projektova</a:t>
            </a:r>
            <a:r>
              <a:rPr lang="sr-Latn-R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o je 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194</a:t>
            </a:r>
            <a:r>
              <a:rPr lang="sr-Latn-R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.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godin</a:t>
            </a:r>
            <a:r>
              <a:rPr lang="sr-Latn-R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e model računara)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, pa se za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savremene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elektronske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računare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kaže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da u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osnovi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imaju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 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fon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Nojmanovu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 err="1">
                <a:solidFill>
                  <a:srgbClr val="FFFFFF"/>
                </a:solidFill>
                <a:latin typeface="Calibri" panose="020F0502020204030204" pitchFamily="34" charset="0"/>
              </a:rPr>
              <a:t>arhitekturu</a:t>
            </a: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1400" dirty="0">
              <a:solidFill>
                <a:srgbClr val="FFFFFF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20483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9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2897152-5004-4243-8403-9107E232DBFA}"/>
              </a:ext>
            </a:extLst>
          </p:cNvPr>
          <p:cNvSpPr txBox="1"/>
          <p:nvPr/>
        </p:nvSpPr>
        <p:spPr>
          <a:xfrm>
            <a:off x="6372940" y="5943381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Fon-Nojmanova arhitektura računara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0A0652-A668-4D1E-B2A8-156246A3D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321" y="636589"/>
            <a:ext cx="6603461" cy="4687954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185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C4474A7-E0E0-4710-9FB9-CCE6A7F15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44" y="2007513"/>
            <a:ext cx="5328592" cy="3782894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212ABA-3E51-4DC2-AC93-92B4C3A3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600" b="1" dirty="0">
                <a:solidFill>
                  <a:srgbClr val="FFFFFF"/>
                </a:solidFill>
              </a:rPr>
              <a:t>FON-nojmanova arhitektura računara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66A50C-5E95-4986-AC0C-3D30FFC4839D}"/>
              </a:ext>
            </a:extLst>
          </p:cNvPr>
          <p:cNvSpPr txBox="1"/>
          <p:nvPr/>
        </p:nvSpPr>
        <p:spPr>
          <a:xfrm>
            <a:off x="7246540" y="2097088"/>
            <a:ext cx="4320480" cy="3693319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Memor</a:t>
            </a:r>
            <a:r>
              <a:rPr lang="sr-Latn-ME" sz="24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ija</a:t>
            </a:r>
            <a:r>
              <a:rPr lang="en-US" sz="24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- </a:t>
            </a:r>
            <a:r>
              <a:rPr lang="en-US" sz="2400" dirty="0" err="1">
                <a:latin typeface="Book Antiqua" panose="02040602050305030304" pitchFamily="18" charset="0"/>
              </a:rPr>
              <a:t>centralna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ili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unutrašnja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memorija</a:t>
            </a:r>
            <a:r>
              <a:rPr lang="sr-Latn-ME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sadrži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objekte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koji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su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predmet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transformacije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i</a:t>
            </a:r>
            <a:r>
              <a:rPr lang="en-US" sz="2400" dirty="0">
                <a:latin typeface="Book Antiqua" panose="02040602050305030304" pitchFamily="18" charset="0"/>
              </a:rPr>
              <a:t> to </a:t>
            </a:r>
            <a:r>
              <a:rPr lang="en-US" sz="2400" dirty="0" err="1">
                <a:latin typeface="Book Antiqua" panose="02040602050305030304" pitchFamily="18" charset="0"/>
              </a:rPr>
              <a:t>su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  <a:p>
            <a:r>
              <a:rPr lang="en-US" sz="2400" dirty="0" err="1">
                <a:latin typeface="Book Antiqua" panose="02040602050305030304" pitchFamily="18" charset="0"/>
              </a:rPr>
              <a:t>podaci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r>
              <a:rPr lang="en-US" sz="2400" dirty="0" err="1">
                <a:latin typeface="Book Antiqua" panose="02040602050305030304" pitchFamily="18" charset="0"/>
              </a:rPr>
              <a:t>Razlikuju</a:t>
            </a:r>
            <a:r>
              <a:rPr lang="en-US" sz="2400" dirty="0">
                <a:latin typeface="Book Antiqua" panose="02040602050305030304" pitchFamily="18" charset="0"/>
              </a:rPr>
              <a:t> se</a:t>
            </a:r>
            <a:r>
              <a:rPr lang="sr-Latn-ME" sz="2400" dirty="0">
                <a:latin typeface="Book Antiqua" panose="02040602050305030304" pitchFamily="18" charset="0"/>
              </a:rPr>
              <a:t>: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- </a:t>
            </a:r>
            <a:r>
              <a:rPr lang="en-US" sz="2400" b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instrukcije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err="1">
                <a:latin typeface="Book Antiqua" panose="02040602050305030304" pitchFamily="18" charset="0"/>
              </a:rPr>
              <a:t>koje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mašina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 err="1">
                <a:latin typeface="Book Antiqua" panose="02040602050305030304" pitchFamily="18" charset="0"/>
              </a:rPr>
              <a:t>treba</a:t>
            </a:r>
            <a:r>
              <a:rPr lang="en-US" sz="2400" dirty="0">
                <a:latin typeface="Book Antiqua" panose="02040602050305030304" pitchFamily="18" charset="0"/>
              </a:rPr>
              <a:t> da </a:t>
            </a:r>
            <a:r>
              <a:rPr lang="en-US" sz="2400" dirty="0" err="1">
                <a:latin typeface="Book Antiqua" panose="02040602050305030304" pitchFamily="18" charset="0"/>
              </a:rPr>
              <a:t>izvrši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i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- 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operandi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err="1">
                <a:latin typeface="Book Antiqua" panose="02040602050305030304" pitchFamily="18" charset="0"/>
              </a:rPr>
              <a:t>podaci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nad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kojima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se </a:t>
            </a:r>
            <a:r>
              <a:rPr lang="en-US" sz="2400" dirty="0" err="1">
                <a:latin typeface="Book Antiqua" panose="02040602050305030304" pitchFamily="18" charset="0"/>
              </a:rPr>
              <a:t>izvršavaju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instrukcije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5C95A8-0F15-487A-A91B-A63698245D51}"/>
              </a:ext>
            </a:extLst>
          </p:cNvPr>
          <p:cNvCxnSpPr>
            <a:cxnSpLocks/>
          </p:cNvCxnSpPr>
          <p:nvPr/>
        </p:nvCxnSpPr>
        <p:spPr>
          <a:xfrm flipH="1">
            <a:off x="3934172" y="2348880"/>
            <a:ext cx="3096344" cy="504056"/>
          </a:xfrm>
          <a:prstGeom prst="straightConnector1">
            <a:avLst/>
          </a:prstGeom>
          <a:ln w="76200">
            <a:prstDash val="lgDash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06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id="{05E942DC-A9B9-4A45-867A-7C810D841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99" y="2170046"/>
            <a:ext cx="5202314" cy="3693246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212ABA-3E51-4DC2-AC93-92B4C3A3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600" b="1" dirty="0">
                <a:solidFill>
                  <a:srgbClr val="FFFFFF"/>
                </a:solidFill>
              </a:rPr>
              <a:t>FON-nojmanova arhitektura računara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66A50C-5E95-4986-AC0C-3D30FFC4839D}"/>
              </a:ext>
            </a:extLst>
          </p:cNvPr>
          <p:cNvSpPr txBox="1"/>
          <p:nvPr/>
        </p:nvSpPr>
        <p:spPr>
          <a:xfrm>
            <a:off x="6959913" y="2097088"/>
            <a:ext cx="4320480" cy="344709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2000" b="1" u="sng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Kontrolna</a:t>
            </a:r>
            <a:r>
              <a:rPr lang="sr-Latn-ME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(upravljačka)</a:t>
            </a:r>
            <a:r>
              <a:rPr lang="en-US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u="sng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jedinica</a:t>
            </a:r>
            <a:r>
              <a:rPr lang="sr-Latn-ME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/>
              <a:t>obrađuje</a:t>
            </a:r>
            <a:r>
              <a:rPr lang="en-US" sz="2000" dirty="0"/>
              <a:t> </a:t>
            </a:r>
            <a:r>
              <a:rPr lang="en-US" sz="2000" dirty="0" err="1"/>
              <a:t>instrukcije</a:t>
            </a:r>
            <a:r>
              <a:rPr lang="en-US" sz="2000" dirty="0"/>
              <a:t>, a </a:t>
            </a:r>
            <a:r>
              <a:rPr lang="en-US" sz="2000" b="1" u="sng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aritmetičko-logička</a:t>
            </a:r>
            <a:r>
              <a:rPr lang="en-US" sz="2000" dirty="0"/>
              <a:t> </a:t>
            </a:r>
            <a:r>
              <a:rPr lang="en-US" sz="2000" dirty="0" err="1"/>
              <a:t>jedinica</a:t>
            </a:r>
            <a:r>
              <a:rPr lang="sr-Latn-ME" sz="2000" dirty="0"/>
              <a:t> </a:t>
            </a:r>
            <a:r>
              <a:rPr lang="en-US" sz="2000" dirty="0" err="1"/>
              <a:t>obrađuje</a:t>
            </a:r>
            <a:r>
              <a:rPr lang="en-US" sz="2000" dirty="0"/>
              <a:t> </a:t>
            </a:r>
            <a:r>
              <a:rPr lang="en-US" sz="2000" dirty="0" err="1"/>
              <a:t>operande</a:t>
            </a:r>
            <a:r>
              <a:rPr lang="en-US" sz="2000" dirty="0"/>
              <a:t>. </a:t>
            </a:r>
          </a:p>
          <a:p>
            <a:r>
              <a:rPr lang="en-US" sz="2000" b="1" u="sng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Kontrolna</a:t>
            </a:r>
            <a:r>
              <a:rPr lang="en-US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u="sng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jedinica</a:t>
            </a:r>
            <a:r>
              <a:rPr lang="en-US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/>
              <a:t>povlači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memorije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novu</a:t>
            </a:r>
            <a:r>
              <a:rPr lang="en-US" sz="2000" dirty="0"/>
              <a:t> </a:t>
            </a:r>
            <a:r>
              <a:rPr lang="en-US" sz="2000" dirty="0" err="1"/>
              <a:t>instrukciju</a:t>
            </a:r>
            <a:r>
              <a:rPr lang="en-US" sz="2000" dirty="0"/>
              <a:t>, </a:t>
            </a:r>
            <a:r>
              <a:rPr lang="en-US" sz="2000" dirty="0" err="1"/>
              <a:t>analizira</a:t>
            </a:r>
            <a:r>
              <a:rPr lang="en-US" sz="2000" dirty="0"/>
              <a:t> je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utvrđuje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kakav</a:t>
            </a:r>
            <a:r>
              <a:rPr lang="en-US" sz="2000" dirty="0"/>
              <a:t> </a:t>
            </a:r>
            <a:r>
              <a:rPr lang="en-US" sz="2000" dirty="0" err="1"/>
              <a:t>sklop</a:t>
            </a:r>
            <a:r>
              <a:rPr lang="en-US" sz="2000" dirty="0"/>
              <a:t> </a:t>
            </a:r>
            <a:endParaRPr lang="sr-Latn-ME" sz="2000" dirty="0"/>
          </a:p>
          <a:p>
            <a:r>
              <a:rPr lang="en-US" sz="20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ALJ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izvrši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instrukciju</a:t>
            </a:r>
            <a:r>
              <a:rPr lang="en-US" sz="2000" dirty="0"/>
              <a:t>. </a:t>
            </a:r>
            <a:r>
              <a:rPr lang="en-US" sz="2000" dirty="0" err="1"/>
              <a:t>Zatim</a:t>
            </a:r>
            <a:r>
              <a:rPr lang="en-US" sz="2000" dirty="0"/>
              <a:t> "</a:t>
            </a:r>
            <a:r>
              <a:rPr lang="en-US" sz="2000" dirty="0" err="1"/>
              <a:t>izvlači</a:t>
            </a:r>
            <a:r>
              <a:rPr lang="en-US" sz="2000" dirty="0"/>
              <a:t>" </a:t>
            </a:r>
            <a:r>
              <a:rPr lang="en-US" sz="2000" dirty="0" err="1"/>
              <a:t>operande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dovodi</a:t>
            </a:r>
            <a:r>
              <a:rPr lang="en-US" sz="2000" dirty="0"/>
              <a:t> </a:t>
            </a:r>
            <a:r>
              <a:rPr lang="en-US" sz="2000" dirty="0" err="1"/>
              <a:t>ih</a:t>
            </a:r>
            <a:r>
              <a:rPr lang="en-US" sz="2000" dirty="0"/>
              <a:t> </a:t>
            </a:r>
            <a:r>
              <a:rPr lang="en-US" sz="2000" dirty="0" err="1"/>
              <a:t>jedan</a:t>
            </a:r>
            <a:r>
              <a:rPr lang="en-US" sz="2000" dirty="0"/>
              <a:t> po </a:t>
            </a:r>
            <a:r>
              <a:rPr lang="en-US" sz="2000" dirty="0" err="1"/>
              <a:t>jedan</a:t>
            </a:r>
            <a:r>
              <a:rPr lang="en-US" sz="2000" dirty="0"/>
              <a:t> u </a:t>
            </a:r>
            <a:r>
              <a:rPr lang="en-US" sz="2000" dirty="0" err="1"/>
              <a:t>akumulator</a:t>
            </a:r>
            <a:r>
              <a:rPr lang="sr-Latn-ME" sz="2000" dirty="0"/>
              <a:t>.</a:t>
            </a:r>
            <a:endParaRPr lang="en-US" sz="2000" dirty="0"/>
          </a:p>
          <a:p>
            <a:r>
              <a:rPr lang="en-US" sz="2000" dirty="0" err="1"/>
              <a:t>Rezultat</a:t>
            </a:r>
            <a:r>
              <a:rPr lang="en-US" sz="2000" dirty="0"/>
              <a:t> se </a:t>
            </a:r>
            <a:r>
              <a:rPr lang="en-US" sz="2000" dirty="0" err="1"/>
              <a:t>vraća</a:t>
            </a:r>
            <a:r>
              <a:rPr lang="en-US" sz="2000" dirty="0"/>
              <a:t> </a:t>
            </a:r>
            <a:r>
              <a:rPr lang="en-US" sz="2000" dirty="0" err="1"/>
              <a:t>nazad</a:t>
            </a:r>
            <a:r>
              <a:rPr lang="en-US" sz="2000" dirty="0"/>
              <a:t> u </a:t>
            </a:r>
            <a:r>
              <a:rPr lang="en-US" sz="2000" dirty="0" err="1"/>
              <a:t>memoriju</a:t>
            </a:r>
            <a:endParaRPr lang="en-US" sz="2000" dirty="0"/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5C95A8-0F15-487A-A91B-A63698245D51}"/>
              </a:ext>
            </a:extLst>
          </p:cNvPr>
          <p:cNvCxnSpPr>
            <a:cxnSpLocks/>
          </p:cNvCxnSpPr>
          <p:nvPr/>
        </p:nvCxnSpPr>
        <p:spPr>
          <a:xfrm flipH="1">
            <a:off x="2277988" y="2398410"/>
            <a:ext cx="4461007" cy="1966694"/>
          </a:xfrm>
          <a:prstGeom prst="straightConnector1">
            <a:avLst/>
          </a:prstGeom>
          <a:ln w="76200">
            <a:prstDash val="lgDash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9CE1F0-9170-491D-B2B8-216B7B2D09A9}"/>
              </a:ext>
            </a:extLst>
          </p:cNvPr>
          <p:cNvCxnSpPr>
            <a:cxnSpLocks/>
          </p:cNvCxnSpPr>
          <p:nvPr/>
        </p:nvCxnSpPr>
        <p:spPr>
          <a:xfrm flipH="1">
            <a:off x="4222204" y="4145807"/>
            <a:ext cx="2516791" cy="292255"/>
          </a:xfrm>
          <a:prstGeom prst="straightConnector1">
            <a:avLst/>
          </a:prstGeom>
          <a:ln w="76200">
            <a:prstDash val="lgDashDot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23E8E1-091E-4EAC-9E15-4F9419976EBD}"/>
              </a:ext>
            </a:extLst>
          </p:cNvPr>
          <p:cNvSpPr txBox="1"/>
          <p:nvPr/>
        </p:nvSpPr>
        <p:spPr>
          <a:xfrm>
            <a:off x="6959913" y="5749297"/>
            <a:ext cx="4320480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sr-Latn-ME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Ulaz/izlaz </a:t>
            </a:r>
            <a:r>
              <a:rPr lang="sr-Latn-ME" dirty="0"/>
              <a:t>– veza sa spoljašnjim svijetom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9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2">
            <a:extLst>
              <a:ext uri="{FF2B5EF4-FFF2-40B4-BE49-F238E27FC236}">
                <a16:creationId xmlns:a16="http://schemas.microsoft.com/office/drawing/2014/main" id="{5FF7B57D-FF7B-48B3-9F60-9BCEEECF9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7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B95AFDF-FA7D-4311-9C65-6D507D92F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4" y="0"/>
            <a:ext cx="12050749" cy="6858001"/>
            <a:chOff x="-14288" y="0"/>
            <a:chExt cx="12053888" cy="6858001"/>
          </a:xfrm>
        </p:grpSpPr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9A5CCD98-20C1-4404-B788-FDA92F8A4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0" name="Rectangle 5">
                <a:extLst>
                  <a:ext uri="{FF2B5EF4-FFF2-40B4-BE49-F238E27FC236}">
                    <a16:creationId xmlns:a16="http://schemas.microsoft.com/office/drawing/2014/main" id="{C1424C76-B5C3-468E-86FA-8D9B269053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51" name="Freeform 6">
                <a:extLst>
                  <a:ext uri="{FF2B5EF4-FFF2-40B4-BE49-F238E27FC236}">
                    <a16:creationId xmlns:a16="http://schemas.microsoft.com/office/drawing/2014/main" id="{B3922267-72C9-403B-A6DE-7D0A43D554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2" name="Freeform 7">
                <a:extLst>
                  <a:ext uri="{FF2B5EF4-FFF2-40B4-BE49-F238E27FC236}">
                    <a16:creationId xmlns:a16="http://schemas.microsoft.com/office/drawing/2014/main" id="{7276DB68-2E8D-4723-852B-7476DD38F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3" name="Freeform 8">
                <a:extLst>
                  <a:ext uri="{FF2B5EF4-FFF2-40B4-BE49-F238E27FC236}">
                    <a16:creationId xmlns:a16="http://schemas.microsoft.com/office/drawing/2014/main" id="{0A155711-4993-4D1E-89EA-A397C164F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4" name="Freeform 9">
                <a:extLst>
                  <a:ext uri="{FF2B5EF4-FFF2-40B4-BE49-F238E27FC236}">
                    <a16:creationId xmlns:a16="http://schemas.microsoft.com/office/drawing/2014/main" id="{2AB42136-2551-4CAA-857F-65FA3247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5" name="Freeform 10">
                <a:extLst>
                  <a:ext uri="{FF2B5EF4-FFF2-40B4-BE49-F238E27FC236}">
                    <a16:creationId xmlns:a16="http://schemas.microsoft.com/office/drawing/2014/main" id="{7C2ADEA1-EA3E-4C0E-A28E-460092F7FF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6" name="Freeform 11">
                <a:extLst>
                  <a:ext uri="{FF2B5EF4-FFF2-40B4-BE49-F238E27FC236}">
                    <a16:creationId xmlns:a16="http://schemas.microsoft.com/office/drawing/2014/main" id="{B04584B3-081C-4286-A840-AB5B16B10A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7" name="Freeform 12">
                <a:extLst>
                  <a:ext uri="{FF2B5EF4-FFF2-40B4-BE49-F238E27FC236}">
                    <a16:creationId xmlns:a16="http://schemas.microsoft.com/office/drawing/2014/main" id="{3AB388FD-C246-4936-A041-E0413A1329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8" name="Freeform 13">
                <a:extLst>
                  <a:ext uri="{FF2B5EF4-FFF2-40B4-BE49-F238E27FC236}">
                    <a16:creationId xmlns:a16="http://schemas.microsoft.com/office/drawing/2014/main" id="{57692343-2D12-4F57-836C-945D407B6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9" name="Freeform 14">
                <a:extLst>
                  <a:ext uri="{FF2B5EF4-FFF2-40B4-BE49-F238E27FC236}">
                    <a16:creationId xmlns:a16="http://schemas.microsoft.com/office/drawing/2014/main" id="{062EE710-0210-4840-8698-E0DF1C617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0" name="Freeform 15">
                <a:extLst>
                  <a:ext uri="{FF2B5EF4-FFF2-40B4-BE49-F238E27FC236}">
                    <a16:creationId xmlns:a16="http://schemas.microsoft.com/office/drawing/2014/main" id="{161892F4-6071-40CD-8E18-CDEE0C91B5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1" name="Line 16">
                <a:extLst>
                  <a:ext uri="{FF2B5EF4-FFF2-40B4-BE49-F238E27FC236}">
                    <a16:creationId xmlns:a16="http://schemas.microsoft.com/office/drawing/2014/main" id="{3E6BBE44-8D88-407D-B1C6-10C89DD617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62" name="Freeform 17">
                <a:extLst>
                  <a:ext uri="{FF2B5EF4-FFF2-40B4-BE49-F238E27FC236}">
                    <a16:creationId xmlns:a16="http://schemas.microsoft.com/office/drawing/2014/main" id="{1E90AE6E-328E-4730-825C-B5130F5CFC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3" name="Freeform 18">
                <a:extLst>
                  <a:ext uri="{FF2B5EF4-FFF2-40B4-BE49-F238E27FC236}">
                    <a16:creationId xmlns:a16="http://schemas.microsoft.com/office/drawing/2014/main" id="{24EC969F-6E4A-4163-ABDA-4674429A3D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4" name="Freeform 19">
                <a:extLst>
                  <a:ext uri="{FF2B5EF4-FFF2-40B4-BE49-F238E27FC236}">
                    <a16:creationId xmlns:a16="http://schemas.microsoft.com/office/drawing/2014/main" id="{1B735C94-B049-42C6-9DEF-5DB70D58C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5" name="Freeform 20">
                <a:extLst>
                  <a:ext uri="{FF2B5EF4-FFF2-40B4-BE49-F238E27FC236}">
                    <a16:creationId xmlns:a16="http://schemas.microsoft.com/office/drawing/2014/main" id="{051C02E6-1954-478B-AEAE-BF8F36BE94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6" name="Rectangle 21">
                <a:extLst>
                  <a:ext uri="{FF2B5EF4-FFF2-40B4-BE49-F238E27FC236}">
                    <a16:creationId xmlns:a16="http://schemas.microsoft.com/office/drawing/2014/main" id="{6710B1C0-310A-48D0-B824-459D9AFC2F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67" name="Freeform 22">
                <a:extLst>
                  <a:ext uri="{FF2B5EF4-FFF2-40B4-BE49-F238E27FC236}">
                    <a16:creationId xmlns:a16="http://schemas.microsoft.com/office/drawing/2014/main" id="{1204A606-D9A6-4DC6-9F0E-D516EA1EB9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8" name="Freeform 23">
                <a:extLst>
                  <a:ext uri="{FF2B5EF4-FFF2-40B4-BE49-F238E27FC236}">
                    <a16:creationId xmlns:a16="http://schemas.microsoft.com/office/drawing/2014/main" id="{EE569555-0243-4979-A537-C9B4AFD5F2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9" name="Freeform 24">
                <a:extLst>
                  <a:ext uri="{FF2B5EF4-FFF2-40B4-BE49-F238E27FC236}">
                    <a16:creationId xmlns:a16="http://schemas.microsoft.com/office/drawing/2014/main" id="{D52A977D-4993-48AF-A792-F2DE09639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0" name="Freeform 25">
                <a:extLst>
                  <a:ext uri="{FF2B5EF4-FFF2-40B4-BE49-F238E27FC236}">
                    <a16:creationId xmlns:a16="http://schemas.microsoft.com/office/drawing/2014/main" id="{93CFF2DC-E52E-4D99-97D5-B0D7B792E5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1" name="Freeform 26">
                <a:extLst>
                  <a:ext uri="{FF2B5EF4-FFF2-40B4-BE49-F238E27FC236}">
                    <a16:creationId xmlns:a16="http://schemas.microsoft.com/office/drawing/2014/main" id="{5E175372-AF09-42A7-B3D0-226C834891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2" name="Freeform 27">
                <a:extLst>
                  <a:ext uri="{FF2B5EF4-FFF2-40B4-BE49-F238E27FC236}">
                    <a16:creationId xmlns:a16="http://schemas.microsoft.com/office/drawing/2014/main" id="{ABF20BA9-F4B2-49EA-A573-578B189774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3" name="Freeform 28">
                <a:extLst>
                  <a:ext uri="{FF2B5EF4-FFF2-40B4-BE49-F238E27FC236}">
                    <a16:creationId xmlns:a16="http://schemas.microsoft.com/office/drawing/2014/main" id="{AA3A7A4B-C811-4E23-8BFD-5823A032DA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4" name="Freeform 29">
                <a:extLst>
                  <a:ext uri="{FF2B5EF4-FFF2-40B4-BE49-F238E27FC236}">
                    <a16:creationId xmlns:a16="http://schemas.microsoft.com/office/drawing/2014/main" id="{47537781-F057-4B97-AD8F-12FE9BE599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5" name="Freeform 30">
                <a:extLst>
                  <a:ext uri="{FF2B5EF4-FFF2-40B4-BE49-F238E27FC236}">
                    <a16:creationId xmlns:a16="http://schemas.microsoft.com/office/drawing/2014/main" id="{078883C7-EB52-4BB7-A9A7-F8C046A833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6" name="Freeform 31">
                <a:extLst>
                  <a:ext uri="{FF2B5EF4-FFF2-40B4-BE49-F238E27FC236}">
                    <a16:creationId xmlns:a16="http://schemas.microsoft.com/office/drawing/2014/main" id="{63CCBBF8-5972-4ED3-AB5B-46DC425B17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A8C19883-37FB-437C-A3AA-89AA6239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40" name="Freeform 32">
                <a:extLst>
                  <a:ext uri="{FF2B5EF4-FFF2-40B4-BE49-F238E27FC236}">
                    <a16:creationId xmlns:a16="http://schemas.microsoft.com/office/drawing/2014/main" id="{AF1753DD-4CEF-45EC-B952-90EA8895D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1" name="Freeform 33">
                <a:extLst>
                  <a:ext uri="{FF2B5EF4-FFF2-40B4-BE49-F238E27FC236}">
                    <a16:creationId xmlns:a16="http://schemas.microsoft.com/office/drawing/2014/main" id="{5B9356DB-C1BE-4D76-8FA7-4FBAA12D1D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2" name="Freeform 34">
                <a:extLst>
                  <a:ext uri="{FF2B5EF4-FFF2-40B4-BE49-F238E27FC236}">
                    <a16:creationId xmlns:a16="http://schemas.microsoft.com/office/drawing/2014/main" id="{C4F59561-572D-42BA-A6FD-F3AFA1A394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" name="Freeform 35">
                <a:extLst>
                  <a:ext uri="{FF2B5EF4-FFF2-40B4-BE49-F238E27FC236}">
                    <a16:creationId xmlns:a16="http://schemas.microsoft.com/office/drawing/2014/main" id="{BB7A51A1-D509-4494-BAE2-1B96CAD4DB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4" name="Freeform 36">
                <a:extLst>
                  <a:ext uri="{FF2B5EF4-FFF2-40B4-BE49-F238E27FC236}">
                    <a16:creationId xmlns:a16="http://schemas.microsoft.com/office/drawing/2014/main" id="{D3FE0B5A-55DE-4E56-8E9B-B92D1DB9A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5" name="Freeform 37">
                <a:extLst>
                  <a:ext uri="{FF2B5EF4-FFF2-40B4-BE49-F238E27FC236}">
                    <a16:creationId xmlns:a16="http://schemas.microsoft.com/office/drawing/2014/main" id="{F125661C-3A0E-4B6E-B2AB-1B08C89251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6" name="Freeform 38">
                <a:extLst>
                  <a:ext uri="{FF2B5EF4-FFF2-40B4-BE49-F238E27FC236}">
                    <a16:creationId xmlns:a16="http://schemas.microsoft.com/office/drawing/2014/main" id="{39304006-EE77-438A-A0D1-537322356C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7" name="Freeform 39">
                <a:extLst>
                  <a:ext uri="{FF2B5EF4-FFF2-40B4-BE49-F238E27FC236}">
                    <a16:creationId xmlns:a16="http://schemas.microsoft.com/office/drawing/2014/main" id="{C6031DEB-4109-4049-82CF-DD06483A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8" name="Freeform 40">
                <a:extLst>
                  <a:ext uri="{FF2B5EF4-FFF2-40B4-BE49-F238E27FC236}">
                    <a16:creationId xmlns:a16="http://schemas.microsoft.com/office/drawing/2014/main" id="{65FC2657-18D6-4490-88D6-32E6B1C6FB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9" name="Rectangle 41">
                <a:extLst>
                  <a:ext uri="{FF2B5EF4-FFF2-40B4-BE49-F238E27FC236}">
                    <a16:creationId xmlns:a16="http://schemas.microsoft.com/office/drawing/2014/main" id="{20BEA03B-3EAD-4FA2-BC9D-25A14D635C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178" name="Rectangle 177">
            <a:extLst>
              <a:ext uri="{FF2B5EF4-FFF2-40B4-BE49-F238E27FC236}">
                <a16:creationId xmlns:a16="http://schemas.microsoft.com/office/drawing/2014/main" id="{6697F791-5FFA-4164-899F-EB52EA72B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0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" y="-2"/>
            <a:ext cx="4060468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Rectangle 181">
            <a:extLst>
              <a:ext uri="{FF2B5EF4-FFF2-40B4-BE49-F238E27FC236}">
                <a16:creationId xmlns:a16="http://schemas.microsoft.com/office/drawing/2014/main" id="{B773AB25-A422-41AA-9737-5E04C1966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4564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24" y="23283"/>
            <a:ext cx="4077089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043" y="618518"/>
            <a:ext cx="2850674" cy="14785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2000">
                <a:solidFill>
                  <a:srgbClr val="FFFFFF"/>
                </a:solidFill>
                <a:latin typeface="+mj-lt"/>
              </a:rPr>
              <a:t>Funkcionalna organizacija hardvera računarskog sistema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9821" y="2249487"/>
            <a:ext cx="3390544" cy="3957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20000"/>
              </a:lnSpc>
              <a:spcAft>
                <a:spcPts val="600"/>
              </a:spcAft>
              <a:buSzPct val="125000"/>
            </a:pP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Tipičan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računarski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sistem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sastoji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se od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sledećih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komponenata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:</a:t>
            </a: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centralne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(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unutrašnje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memorije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)</a:t>
            </a: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aritmetičko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logičke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jedinice</a:t>
            </a:r>
            <a:endParaRPr lang="en-US" sz="16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kontrolne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jedinice</a:t>
            </a:r>
            <a:endParaRPr lang="en-US" sz="16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jedinica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spoljne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memorije</a:t>
            </a:r>
            <a:endParaRPr lang="en-US" sz="16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ulaznih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i</a:t>
            </a:r>
            <a:endParaRPr lang="en-US" sz="16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izlaznih</a:t>
            </a:r>
            <a:r>
              <a:rPr lang="en-US" sz="16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jedinica</a:t>
            </a:r>
            <a:endParaRPr lang="en-US" sz="16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endParaRPr lang="en-US" sz="1600" b="1" i="1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endParaRPr lang="en-US" sz="1600" b="1" i="1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125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6AD0D387-1584-4477-B5F8-52B50D4F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20483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87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8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9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0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1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2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3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4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5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6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7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8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9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0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1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2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3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4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5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6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7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8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9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0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1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2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3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026" name="Picture 2" descr="C:\Users\Seven\Downloads\organizacija racunarskog hardver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0550" y="1334486"/>
            <a:ext cx="6842263" cy="4184524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5FAD9B-5F92-4969-9CE6-A7E8C8F3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115" y="1339591"/>
            <a:ext cx="10497913" cy="518575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U centralnoj memoriji se nalaze podaci i programi koje računar obrađuje. </a:t>
            </a:r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Sastoji se od elektronskih kola koja mogu imati dva stanja, koja se obično označavaju sa 0 i 1 (0- stanje kada u kolu nema struje, 1- kada u kolu ima struje). </a:t>
            </a:r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                              </a:t>
            </a:r>
          </a:p>
          <a:p>
            <a:pPr algn="just">
              <a:buNone/>
            </a:pPr>
            <a:endParaRPr lang="sr-Latn-ME" sz="2400" dirty="0">
              <a:cs typeface="Times New Roman" pitchFamily="18" charset="0"/>
            </a:endParaRPr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                                 elektronsko kolo</a:t>
            </a:r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Bit                            binarna cifra 0 ili 1</a:t>
            </a:r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                                udružuju se u grupe dužine 8 bita</a:t>
            </a:r>
          </a:p>
          <a:p>
            <a:pPr algn="just">
              <a:buNone/>
            </a:pPr>
            <a:endParaRPr lang="sr-Latn-ME" sz="2400" dirty="0"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cs typeface="Times New Roman" pitchFamily="18" charset="0"/>
              </a:rPr>
              <a:t>G</a:t>
            </a:r>
            <a:r>
              <a:rPr lang="sr-Latn-ME" sz="2400" dirty="0">
                <a:cs typeface="Times New Roman" pitchFamily="18" charset="0"/>
              </a:rPr>
              <a:t>rupa od 8 bita = bajt (byte)</a:t>
            </a:r>
          </a:p>
          <a:p>
            <a:pPr algn="just">
              <a:buNone/>
            </a:pPr>
            <a:r>
              <a:rPr lang="en-US" sz="2400" dirty="0" err="1"/>
              <a:t>Svaki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sr-Latn-ME" sz="2400" dirty="0"/>
              <a:t>j</a:t>
            </a:r>
            <a:r>
              <a:rPr lang="en-US" sz="2400" dirty="0"/>
              <a:t>t u </a:t>
            </a:r>
            <a:r>
              <a:rPr lang="en-US" sz="2400" dirty="0" err="1"/>
              <a:t>memoriji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jedinstvenu</a:t>
            </a:r>
            <a:r>
              <a:rPr lang="en-US" sz="2400" dirty="0"/>
              <a:t> </a:t>
            </a:r>
            <a:r>
              <a:rPr lang="en-US" sz="2400" dirty="0" err="1"/>
              <a:t>adresu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se </a:t>
            </a:r>
            <a:r>
              <a:rPr lang="en-US" sz="2400" dirty="0" err="1"/>
              <a:t>koristi</a:t>
            </a:r>
            <a:r>
              <a:rPr lang="en-US" sz="2400" dirty="0"/>
              <a:t> </a:t>
            </a:r>
            <a:r>
              <a:rPr lang="en-US" sz="2400" dirty="0" err="1"/>
              <a:t>prilikom</a:t>
            </a:r>
            <a:r>
              <a:rPr lang="en-US" sz="2400" dirty="0"/>
              <a:t> </a:t>
            </a:r>
            <a:r>
              <a:rPr lang="en-US" sz="2400" dirty="0" err="1"/>
              <a:t>uskladištenja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čitanj</a:t>
            </a:r>
            <a:r>
              <a:rPr lang="sr-Latn-ME" sz="2400" dirty="0"/>
              <a:t>a </a:t>
            </a:r>
            <a:r>
              <a:rPr lang="en-US" sz="2400" dirty="0" err="1"/>
              <a:t>podataka</a:t>
            </a:r>
            <a:r>
              <a:rPr lang="en-US" sz="2400" dirty="0"/>
              <a:t>.</a:t>
            </a:r>
            <a:endParaRPr lang="sr-Latn-ME" sz="2400" dirty="0"/>
          </a:p>
          <a:p>
            <a:pPr algn="just">
              <a:buNone/>
            </a:pPr>
            <a:r>
              <a:rPr lang="sr-Latn-ME" sz="2400" dirty="0">
                <a:cs typeface="Times New Roman" pitchFamily="18" charset="0"/>
              </a:rPr>
              <a:t>Kapacitet memorije izražava se brojem bajtova koje računar ima.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1DCBD3-5A9A-4F8E-A53C-E98A37E3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116" y="332656"/>
            <a:ext cx="9903418" cy="1006935"/>
          </a:xfrm>
        </p:spPr>
        <p:txBody>
          <a:bodyPr/>
          <a:lstStyle/>
          <a:p>
            <a:r>
              <a:rPr lang="sr-Latn-ME" dirty="0"/>
              <a:t>Centralna memorija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07177" y="3501008"/>
            <a:ext cx="1218883" cy="30472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707177" y="3881910"/>
            <a:ext cx="1218883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07177" y="3958089"/>
            <a:ext cx="1117309" cy="30472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ts-byt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777" y="-24501"/>
            <a:ext cx="5107050" cy="22854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381794"/>
            <a:ext cx="10969943" cy="5942052"/>
          </a:xfrm>
        </p:spPr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endParaRPr lang="sr-Latn-ME" sz="2666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sr-Latn-ME" sz="2666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err="1">
                <a:cs typeface="Times New Roman" pitchFamily="18" charset="0"/>
              </a:rPr>
              <a:t>Veće</a:t>
            </a:r>
            <a:r>
              <a:rPr lang="en-US" sz="3200" dirty="0">
                <a:cs typeface="Times New Roman" pitchFamily="18" charset="0"/>
              </a:rPr>
              <a:t> m</a:t>
            </a:r>
            <a:r>
              <a:rPr lang="sr-Latn-ME" sz="3200" dirty="0">
                <a:cs typeface="Times New Roman" pitchFamily="18" charset="0"/>
              </a:rPr>
              <a:t>j</a:t>
            </a:r>
            <a:r>
              <a:rPr lang="en-US" sz="3200" dirty="0">
                <a:cs typeface="Times New Roman" pitchFamily="18" charset="0"/>
              </a:rPr>
              <a:t>erne </a:t>
            </a:r>
            <a:r>
              <a:rPr lang="en-US" sz="3200" dirty="0" err="1">
                <a:cs typeface="Times New Roman" pitchFamily="18" charset="0"/>
              </a:rPr>
              <a:t>jedinice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su</a:t>
            </a:r>
            <a:r>
              <a:rPr lang="en-US" sz="3200" dirty="0">
                <a:cs typeface="Times New Roman" pitchFamily="18" charset="0"/>
              </a:rPr>
              <a:t>:</a:t>
            </a:r>
            <a:endParaRPr lang="sr-Latn-ME" sz="3200" dirty="0"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	</a:t>
            </a:r>
            <a:r>
              <a:rPr lang="en-US" sz="3200" dirty="0">
                <a:cs typeface="Times New Roman" pitchFamily="18" charset="0"/>
              </a:rPr>
              <a:t>1024 B</a:t>
            </a:r>
            <a:r>
              <a:rPr lang="sr-Latn-ME" sz="3200" dirty="0">
                <a:cs typeface="Times New Roman" pitchFamily="18" charset="0"/>
              </a:rPr>
              <a:t>   </a:t>
            </a:r>
            <a:r>
              <a:rPr lang="en-US" sz="3200" dirty="0">
                <a:cs typeface="Times New Roman" pitchFamily="18" charset="0"/>
              </a:rPr>
              <a:t> =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1kB (</a:t>
            </a:r>
            <a:r>
              <a:rPr lang="en-US" sz="3200" dirty="0" err="1">
                <a:cs typeface="Times New Roman" pitchFamily="18" charset="0"/>
              </a:rPr>
              <a:t>kilobajt</a:t>
            </a:r>
            <a:r>
              <a:rPr lang="en-US" sz="3200" dirty="0">
                <a:cs typeface="Times New Roman" pitchFamily="18" charset="0"/>
              </a:rPr>
              <a:t>)</a:t>
            </a: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 	</a:t>
            </a:r>
            <a:r>
              <a:rPr lang="en-US" sz="3200" dirty="0">
                <a:cs typeface="Times New Roman" pitchFamily="18" charset="0"/>
              </a:rPr>
              <a:t>1024 </a:t>
            </a:r>
            <a:r>
              <a:rPr lang="en-US" sz="3200" dirty="0" err="1">
                <a:cs typeface="Times New Roman" pitchFamily="18" charset="0"/>
              </a:rPr>
              <a:t>kB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=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1MB (</a:t>
            </a:r>
            <a:r>
              <a:rPr lang="en-US" sz="3200" dirty="0" err="1">
                <a:cs typeface="Times New Roman" pitchFamily="18" charset="0"/>
              </a:rPr>
              <a:t>megabajt</a:t>
            </a:r>
            <a:r>
              <a:rPr lang="en-US" sz="3200" dirty="0">
                <a:cs typeface="Times New Roman" pitchFamily="18" charset="0"/>
              </a:rPr>
              <a:t>)</a:t>
            </a: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	</a:t>
            </a:r>
            <a:r>
              <a:rPr lang="en-US" sz="3200" dirty="0">
                <a:cs typeface="Times New Roman" pitchFamily="18" charset="0"/>
              </a:rPr>
              <a:t>1024 MB</a:t>
            </a:r>
            <a:r>
              <a:rPr lang="sr-Latn-ME" sz="3200" dirty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=</a:t>
            </a:r>
            <a:r>
              <a:rPr lang="sr-Latn-ME" sz="3200" dirty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1GB (</a:t>
            </a:r>
            <a:r>
              <a:rPr lang="en-US" sz="3200" dirty="0" err="1">
                <a:cs typeface="Times New Roman" pitchFamily="18" charset="0"/>
              </a:rPr>
              <a:t>gigabajt</a:t>
            </a:r>
            <a:r>
              <a:rPr lang="en-US" sz="3200" dirty="0">
                <a:cs typeface="Times New Roman" pitchFamily="18" charset="0"/>
              </a:rPr>
              <a:t>)</a:t>
            </a: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	</a:t>
            </a:r>
            <a:r>
              <a:rPr lang="en-US" sz="3200" dirty="0">
                <a:cs typeface="Times New Roman" pitchFamily="18" charset="0"/>
              </a:rPr>
              <a:t>1024 GB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=</a:t>
            </a:r>
            <a:r>
              <a:rPr lang="sr-Latn-ME" sz="3200" dirty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1TB (</a:t>
            </a:r>
            <a:r>
              <a:rPr lang="en-US" sz="3200" dirty="0" err="1">
                <a:cs typeface="Times New Roman" pitchFamily="18" charset="0"/>
              </a:rPr>
              <a:t>terabajt</a:t>
            </a:r>
            <a:r>
              <a:rPr lang="en-US" sz="3200" dirty="0">
                <a:cs typeface="Times New Roman" pitchFamily="18" charset="0"/>
              </a:rPr>
              <a:t>)</a:t>
            </a:r>
            <a:endParaRPr lang="sr-Latn-ME" sz="3200" dirty="0"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sr-Latn-ME" sz="3200" dirty="0">
                <a:cs typeface="Times New Roman" pitchFamily="18" charset="0"/>
              </a:rPr>
              <a:t>              </a:t>
            </a:r>
            <a:r>
              <a:rPr lang="en-US" sz="3200" dirty="0">
                <a:cs typeface="Times New Roman" pitchFamily="18" charset="0"/>
              </a:rPr>
              <a:t>1024 TB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=</a:t>
            </a:r>
            <a:r>
              <a:rPr lang="sr-Latn-ME" sz="3200" dirty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1</a:t>
            </a:r>
            <a:r>
              <a:rPr lang="sr-Latn-ME" sz="3200" dirty="0">
                <a:cs typeface="Times New Roman" pitchFamily="18" charset="0"/>
              </a:rPr>
              <a:t>P</a:t>
            </a:r>
            <a:r>
              <a:rPr lang="en-US" sz="3200" dirty="0">
                <a:cs typeface="Times New Roman" pitchFamily="18" charset="0"/>
              </a:rPr>
              <a:t>B (</a:t>
            </a:r>
            <a:r>
              <a:rPr lang="sr-Latn-ME" sz="3200" dirty="0">
                <a:cs typeface="Times New Roman" pitchFamily="18" charset="0"/>
              </a:rPr>
              <a:t>peta</a:t>
            </a:r>
            <a:r>
              <a:rPr lang="en-US" sz="3200" dirty="0" err="1">
                <a:cs typeface="Times New Roman" pitchFamily="18" charset="0"/>
              </a:rPr>
              <a:t>bajt</a:t>
            </a:r>
            <a:r>
              <a:rPr lang="en-US" sz="3200" dirty="0">
                <a:cs typeface="Times New Roman" pitchFamily="18" charset="0"/>
              </a:rPr>
              <a:t>)</a:t>
            </a: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	</a:t>
            </a:r>
            <a:r>
              <a:rPr lang="en-US" sz="3200" dirty="0">
                <a:cs typeface="Times New Roman" pitchFamily="18" charset="0"/>
              </a:rPr>
              <a:t>1024 </a:t>
            </a:r>
            <a:r>
              <a:rPr lang="sr-Latn-ME" sz="3200" dirty="0">
                <a:cs typeface="Times New Roman" pitchFamily="18" charset="0"/>
              </a:rPr>
              <a:t>P</a:t>
            </a:r>
            <a:r>
              <a:rPr lang="en-US" sz="3200" dirty="0">
                <a:cs typeface="Times New Roman" pitchFamily="18" charset="0"/>
              </a:rPr>
              <a:t>B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=</a:t>
            </a:r>
            <a:r>
              <a:rPr lang="sr-Latn-ME" sz="3200" dirty="0">
                <a:cs typeface="Times New Roman" pitchFamily="18" charset="0"/>
              </a:rPr>
              <a:t>  </a:t>
            </a:r>
            <a:r>
              <a:rPr lang="en-US" sz="3200" dirty="0">
                <a:cs typeface="Times New Roman" pitchFamily="18" charset="0"/>
              </a:rPr>
              <a:t>1</a:t>
            </a:r>
            <a:r>
              <a:rPr lang="sr-Latn-ME" sz="3200" dirty="0">
                <a:cs typeface="Times New Roman" pitchFamily="18" charset="0"/>
              </a:rPr>
              <a:t>E</a:t>
            </a:r>
            <a:r>
              <a:rPr lang="en-US" sz="3200" dirty="0">
                <a:cs typeface="Times New Roman" pitchFamily="18" charset="0"/>
              </a:rPr>
              <a:t>B (</a:t>
            </a:r>
            <a:r>
              <a:rPr lang="sr-Latn-ME" sz="3200" dirty="0">
                <a:cs typeface="Times New Roman" pitchFamily="18" charset="0"/>
              </a:rPr>
              <a:t>eksabajt</a:t>
            </a:r>
            <a:r>
              <a:rPr lang="en-US" sz="3200" dirty="0">
                <a:cs typeface="Times New Roman" pitchFamily="18" charset="0"/>
              </a:rPr>
              <a:t>) </a:t>
            </a:r>
            <a:br>
              <a:rPr lang="en-US" sz="3200" dirty="0">
                <a:cs typeface="Times New Roman" pitchFamily="18" charset="0"/>
              </a:rPr>
            </a:br>
            <a:r>
              <a:rPr lang="sr-Latn-ME" sz="3200" dirty="0">
                <a:cs typeface="Times New Roman" pitchFamily="18" charset="0"/>
              </a:rPr>
              <a:t>          </a:t>
            </a:r>
          </a:p>
          <a:p>
            <a:pPr marL="0" indent="0">
              <a:buNone/>
            </a:pPr>
            <a:endParaRPr lang="sr-Latn-ME" sz="3200" dirty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ME" sz="3200" dirty="0">
                <a:cs typeface="Times New Roman" pitchFamily="18" charset="0"/>
              </a:rPr>
              <a:t>Centralna memorija uzima podatke sa ulaznih jedinica ili jedinica spoljne memorije, artimetičko-logička jedinica uzima podatke iz centralne memorije i obrađuje ih. Rezultat svog rada ALU (aritmetičko-logička jedinica) vraća u centralnu memoriju. Centralna memorija daje dobijene rezultate izlaznim jedinicama.</a:t>
            </a:r>
            <a:br>
              <a:rPr lang="en-US" sz="2666" dirty="0">
                <a:latin typeface="Times New Roman" pitchFamily="18" charset="0"/>
                <a:cs typeface="Times New Roman" pitchFamily="18" charset="0"/>
              </a:rPr>
            </a:br>
            <a:endParaRPr lang="sr-Latn-CS" sz="2666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559</Words>
  <Application>Microsoft Office PowerPoint</Application>
  <PresentationFormat>Custom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Book Antiqua</vt:lpstr>
      <vt:lpstr>Calibri</vt:lpstr>
      <vt:lpstr>Comic Sans MS</vt:lpstr>
      <vt:lpstr>Corbel</vt:lpstr>
      <vt:lpstr>Times New Roman</vt:lpstr>
      <vt:lpstr>Trebuchet MS</vt:lpstr>
      <vt:lpstr>Tw Cen MT</vt:lpstr>
      <vt:lpstr>Circuit</vt:lpstr>
      <vt:lpstr>Funkcionalna organizacija računarskog sistema</vt:lpstr>
      <vt:lpstr>Šta je računar?</vt:lpstr>
      <vt:lpstr>PowerPoint Presentation</vt:lpstr>
      <vt:lpstr>FON-nojmanova arhitektura računara</vt:lpstr>
      <vt:lpstr>FON-nojmanova arhitektura računara</vt:lpstr>
      <vt:lpstr>FON-nojmanova arhitektura računara</vt:lpstr>
      <vt:lpstr>Funkcionalna organizacija hardvera računarskog sistema</vt:lpstr>
      <vt:lpstr>Centralna memorija</vt:lpstr>
      <vt:lpstr>PowerPoint Presentation</vt:lpstr>
      <vt:lpstr>PowerPoint Presentation</vt:lpstr>
      <vt:lpstr>Ulazne jedinice</vt:lpstr>
      <vt:lpstr>Izlazne jedinice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Funkcionalna organizacija računarskog sistema</dc:title>
  <dc:creator>marija z</dc:creator>
  <cp:lastModifiedBy>marija z</cp:lastModifiedBy>
  <cp:revision>1</cp:revision>
  <dcterms:created xsi:type="dcterms:W3CDTF">2018-09-10T16:48:52Z</dcterms:created>
  <dcterms:modified xsi:type="dcterms:W3CDTF">2018-09-10T17:04:39Z</dcterms:modified>
</cp:coreProperties>
</file>