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93" r:id="rId4"/>
    <p:sldId id="275" r:id="rId5"/>
    <p:sldId id="276" r:id="rId6"/>
    <p:sldId id="277" r:id="rId7"/>
    <p:sldId id="278" r:id="rId8"/>
    <p:sldId id="279" r:id="rId9"/>
    <p:sldId id="269" r:id="rId10"/>
    <p:sldId id="270" r:id="rId11"/>
    <p:sldId id="271" r:id="rId12"/>
    <p:sldId id="272" r:id="rId13"/>
    <p:sldId id="273" r:id="rId14"/>
    <p:sldId id="284" r:id="rId15"/>
    <p:sldId id="285" r:id="rId16"/>
    <p:sldId id="286" r:id="rId17"/>
    <p:sldId id="287" r:id="rId18"/>
    <p:sldId id="274" r:id="rId19"/>
    <p:sldId id="280" r:id="rId20"/>
    <p:sldId id="281" r:id="rId21"/>
    <p:sldId id="283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30"/>
    <a:srgbClr val="00A0A8"/>
    <a:srgbClr val="F0EEF0"/>
    <a:srgbClr val="FF5969"/>
    <a:srgbClr val="92D050"/>
    <a:srgbClr val="5D7373"/>
    <a:srgbClr val="52CDC0"/>
    <a:srgbClr val="FEC631"/>
    <a:srgbClr val="FEC630"/>
    <a:srgbClr val="52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hyperlink" Target="https://www.computerhope.com/jargon/t/troll.h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hyperlink" Target="https://www.computerhope.com/jargon/w/wiki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www.computerhope.com/jargon/f/forum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puterhope.com/jargon/v/voip.htm" TargetMode="External"/><Relationship Id="rId5" Type="http://schemas.openxmlformats.org/officeDocument/2006/relationships/hyperlink" Target="https://www.computerhope.com/jargon/c/chat.htm" TargetMode="External"/><Relationship Id="rId4" Type="http://schemas.openxmlformats.org/officeDocument/2006/relationships/hyperlink" Target="https://www.computerhope.com/jargon/e/email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computerhope.com/jargon/g/gps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3731715" y="3247472"/>
            <a:ext cx="7810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rgbClr val="52CBBE"/>
                </a:solidFill>
                <a:latin typeface="Impact" panose="020B0806030902050204" pitchFamily="34" charset="0"/>
              </a:rPr>
              <a:t>PREDNOSTI I NEDOSTACI KORIŠĆENJA INTERNETA SA ASPEKTA TAČNOSTI INFORMACIJA</a:t>
            </a:r>
            <a:endParaRPr lang="en-US" sz="4000" dirty="0">
              <a:solidFill>
                <a:srgbClr val="52CBBE"/>
              </a:solidFill>
              <a:latin typeface="Impact" panose="020B080603090205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F5969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3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52CDC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8185481" y="3105881"/>
              <a:ext cx="6303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PREDNOSTI INTERNETA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FC73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7105855" y="3137554"/>
              <a:ext cx="6014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MANE INTERNETA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7760" y="5804372"/>
            <a:ext cx="579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000" dirty="0" smtClean="0">
                <a:solidFill>
                  <a:srgbClr val="FF5969"/>
                </a:solidFill>
                <a:latin typeface="Impact" panose="020B0806030902050204" pitchFamily="34" charset="0"/>
              </a:rPr>
              <a:t>NASTAVNIK </a:t>
            </a:r>
            <a:r>
              <a:rPr lang="sr-Latn-ME" sz="2000" dirty="0" smtClean="0">
                <a:solidFill>
                  <a:srgbClr val="FF5969"/>
                </a:solidFill>
                <a:latin typeface="Impact" panose="020B0806030902050204" pitchFamily="34" charset="0"/>
              </a:rPr>
              <a:t>: SPASOJE </a:t>
            </a:r>
            <a:r>
              <a:rPr lang="sr-Latn-ME" sz="2000" dirty="0" smtClean="0">
                <a:solidFill>
                  <a:srgbClr val="FF5969"/>
                </a:solidFill>
                <a:latin typeface="Impact" panose="020B0806030902050204" pitchFamily="34" charset="0"/>
              </a:rPr>
              <a:t>PAPIĆ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8965" y="277095"/>
            <a:ext cx="1224562" cy="1289698"/>
          </a:xfrm>
          <a:prstGeom prst="rect">
            <a:avLst/>
          </a:prstGeom>
        </p:spPr>
      </p:pic>
      <p:pic>
        <p:nvPicPr>
          <p:cNvPr id="58" name="Picture 8" descr="RN IT Infosol Pvt. Ltd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4" y="200238"/>
            <a:ext cx="3334393" cy="27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965212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63986"/>
              <a:ext cx="1992086" cy="53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NASILJE, TROLOVI, LOVCI I ZLOČIN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562038" y="3271675"/>
              <a:ext cx="23609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PORNOGRAFSKE I NASILNE SLIKE</a:t>
              </a:r>
              <a:endParaRPr lang="en-US" sz="1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7907213" y="3271674"/>
              <a:ext cx="23609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ZAVISNOST I GUBLJENJE VREMENA</a:t>
              </a:r>
              <a:endParaRPr lang="en-US" sz="1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52772" y="3205874"/>
              <a:ext cx="2021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KRAĐA IDENTITETA, HAKOVANJE, VIRUSI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870416" y="343973"/>
            <a:ext cx="1275682" cy="1275682"/>
            <a:chOff x="3063120" y="1755914"/>
            <a:chExt cx="1275682" cy="1275682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36025" y="1520782"/>
            <a:ext cx="708045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</a:rPr>
              <a:t>Nasilje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trolovi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lovci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zločin</a:t>
            </a:r>
            <a:endParaRPr lang="en-US" sz="2500" b="1" dirty="0">
              <a:solidFill>
                <a:srgbClr val="002060"/>
              </a:solidFill>
            </a:endParaRP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Svako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provodio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vrijeme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naišao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  <a:hlinkClick r:id="rId4"/>
              </a:rPr>
              <a:t>trolove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nasilnike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Još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jedno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pitanje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tokom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godina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povećavalo</a:t>
            </a:r>
            <a:r>
              <a:rPr lang="en-US" sz="2200" dirty="0">
                <a:solidFill>
                  <a:srgbClr val="002060"/>
                </a:solidFill>
              </a:rPr>
              <a:t> je </a:t>
            </a:r>
            <a:r>
              <a:rPr lang="sr-Latn-ME" sz="2200" dirty="0" smtClean="0">
                <a:solidFill>
                  <a:srgbClr val="002060"/>
                </a:solidFill>
              </a:rPr>
              <a:t>sajber nasilje</a:t>
            </a:r>
            <a:r>
              <a:rPr lang="en-US" sz="2200" dirty="0">
                <a:solidFill>
                  <a:srgbClr val="002060"/>
                </a:solidFill>
              </a:rPr>
              <a:t> .</a:t>
            </a: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S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ljudima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dijele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sr-Latn-ME" sz="2200" dirty="0" smtClean="0">
                <a:solidFill>
                  <a:srgbClr val="002060"/>
                </a:solidFill>
              </a:rPr>
              <a:t>stalkeri (lovci, tragači), mogu da imaju </a:t>
            </a:r>
            <a:r>
              <a:rPr lang="en-US" sz="2200" dirty="0" err="1" smtClean="0">
                <a:solidFill>
                  <a:srgbClr val="002060"/>
                </a:solidFill>
              </a:rPr>
              <a:t>manje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poteškoć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u </a:t>
            </a:r>
            <a:r>
              <a:rPr lang="en-US" sz="2200" dirty="0" err="1">
                <a:solidFill>
                  <a:srgbClr val="002060"/>
                </a:solidFill>
              </a:rPr>
              <a:t>pronalaženju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podataka</a:t>
            </a:r>
            <a:r>
              <a:rPr lang="en-US" sz="2200" dirty="0">
                <a:solidFill>
                  <a:srgbClr val="002060"/>
                </a:solidFill>
              </a:rPr>
              <a:t> o </a:t>
            </a:r>
            <a:r>
              <a:rPr lang="en-US" sz="2200" dirty="0" err="1">
                <a:solidFill>
                  <a:srgbClr val="002060"/>
                </a:solidFill>
              </a:rPr>
              <a:t>drugima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različite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načine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Skrivena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mjesta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dubokom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web</a:t>
            </a:r>
            <a:r>
              <a:rPr lang="sr-Latn-ME" sz="2200" dirty="0" smtClean="0">
                <a:solidFill>
                  <a:srgbClr val="002060"/>
                </a:solidFill>
              </a:rPr>
              <a:t>u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</a:rPr>
              <a:t>takođe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mjesto za kr</a:t>
            </a:r>
            <a:r>
              <a:rPr lang="en-US" sz="2200" dirty="0" err="1" smtClean="0">
                <a:solidFill>
                  <a:srgbClr val="002060"/>
                </a:solidFill>
              </a:rPr>
              <a:t>i</a:t>
            </a:r>
            <a:r>
              <a:rPr lang="sr-Latn-ME" sz="2200" dirty="0" smtClean="0">
                <a:solidFill>
                  <a:srgbClr val="002060"/>
                </a:solidFill>
              </a:rPr>
              <a:t>minalce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koji mogu da posluju bez toliko straha </a:t>
            </a:r>
            <a:r>
              <a:rPr lang="en-US" sz="2200" dirty="0" smtClean="0">
                <a:solidFill>
                  <a:srgbClr val="002060"/>
                </a:solidFill>
              </a:rPr>
              <a:t>da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uhvaćeni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Globalna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publika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takođe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pruža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kriminalcima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više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načina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prikupe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svoju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robu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5134" name="Picture 14" descr="More Better English for Internet Trolls - Victoria Millard, Humor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0" b="100000" l="496" r="98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11" y="79770"/>
            <a:ext cx="2526838" cy="22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3" y="3348622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965212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668032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532783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9090872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097895" y="0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870416" y="343973"/>
            <a:ext cx="1275682" cy="1275682"/>
            <a:chOff x="3063120" y="1755914"/>
            <a:chExt cx="1275682" cy="1275682"/>
          </a:xfrm>
        </p:grpSpPr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48053" y="1508219"/>
            <a:ext cx="645434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</a:rPr>
              <a:t>Pornografske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nasilne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slike</a:t>
            </a:r>
            <a:endParaRPr lang="sr-Latn-ME" sz="2500" b="1" dirty="0" smtClean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</a:rPr>
              <a:t>U </a:t>
            </a:r>
            <a:r>
              <a:rPr lang="en-US" sz="2200" dirty="0" err="1">
                <a:solidFill>
                  <a:srgbClr val="002060"/>
                </a:solidFill>
              </a:rPr>
              <a:t>našem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digitalnom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dobu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gotovo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beskonačna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količina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sadržaja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Iako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nevjero</a:t>
            </a:r>
            <a:r>
              <a:rPr lang="sr-Latn-ME" sz="2200" dirty="0" smtClean="0">
                <a:solidFill>
                  <a:srgbClr val="002060"/>
                </a:solidFill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</a:rPr>
              <a:t>atni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resursi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poput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hlinkClick r:id="rId4"/>
              </a:rPr>
              <a:t>Wikipedie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postoji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poželjan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sadržaj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Stoga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korisnici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slučajno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naići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nasilne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pornografske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slike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možda</a:t>
            </a:r>
            <a:r>
              <a:rPr lang="en-US" sz="2200" dirty="0">
                <a:solidFill>
                  <a:srgbClr val="002060"/>
                </a:solidFill>
              </a:rPr>
              <a:t> ne </a:t>
            </a:r>
            <a:r>
              <a:rPr lang="en-US" sz="2200" dirty="0" err="1">
                <a:solidFill>
                  <a:srgbClr val="002060"/>
                </a:solidFill>
              </a:rPr>
              <a:t>žele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vidjeti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-60758" y="3355014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10396602" y="3151999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583823" y="3357179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-515155" y="3220383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603313" y="3271675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070" name="Picture 22" descr="NUNS :: Vesti :: Sajber pioniri kao zaštitnici na internetu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23" y="4098160"/>
            <a:ext cx="3438427" cy="22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igitalna bibliotek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25" y="101478"/>
            <a:ext cx="3786841" cy="21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118673" y="499330"/>
            <a:ext cx="1275682" cy="1275682"/>
            <a:chOff x="3063120" y="1755914"/>
            <a:chExt cx="1275682" cy="1275682"/>
          </a:xfrm>
        </p:grpSpPr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61327" y="1816310"/>
            <a:ext cx="68068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500" b="1" dirty="0" smtClean="0">
                <a:solidFill>
                  <a:srgbClr val="002060"/>
                </a:solidFill>
              </a:rPr>
              <a:t>Za</a:t>
            </a:r>
            <a:r>
              <a:rPr lang="en-US" sz="2500" b="1" dirty="0" err="1" smtClean="0">
                <a:solidFill>
                  <a:srgbClr val="002060"/>
                </a:solidFill>
              </a:rPr>
              <a:t>visnost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gubljenje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vremena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sr-Latn-ME" sz="2500" b="1" dirty="0" smtClean="0">
                <a:solidFill>
                  <a:srgbClr val="002060"/>
                </a:solidFill>
              </a:rPr>
              <a:t>odvlačenje pažnje</a:t>
            </a:r>
          </a:p>
          <a:p>
            <a:pPr algn="just"/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Surf</a:t>
            </a:r>
            <a:r>
              <a:rPr lang="sr-Latn-ME" sz="2200" dirty="0" smtClean="0">
                <a:solidFill>
                  <a:srgbClr val="002060"/>
                </a:solidFill>
              </a:rPr>
              <a:t>ovanje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igranje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igara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brzo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vrlo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zarazn</a:t>
            </a:r>
            <a:r>
              <a:rPr lang="sr-Latn-ME" sz="2200" dirty="0" smtClean="0">
                <a:solidFill>
                  <a:srgbClr val="002060"/>
                </a:solidFill>
              </a:rPr>
              <a:t>i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r>
              <a:rPr lang="en-US" sz="2200" dirty="0">
                <a:solidFill>
                  <a:srgbClr val="002060"/>
                </a:solidFill>
              </a:rPr>
              <a:t> To </a:t>
            </a:r>
            <a:r>
              <a:rPr lang="en-US" sz="2200" dirty="0" err="1">
                <a:solidFill>
                  <a:srgbClr val="002060"/>
                </a:solidFill>
              </a:rPr>
              <a:t>može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dovesti</a:t>
            </a:r>
            <a:r>
              <a:rPr lang="en-US" sz="2200" dirty="0">
                <a:solidFill>
                  <a:srgbClr val="002060"/>
                </a:solidFill>
              </a:rPr>
              <a:t> do toga da </a:t>
            </a:r>
            <a:r>
              <a:rPr lang="en-US" sz="2200" dirty="0" err="1">
                <a:solidFill>
                  <a:srgbClr val="002060"/>
                </a:solidFill>
              </a:rPr>
              <a:t>ćete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provesti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puno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neozbiljnog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vremena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umjesto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učinite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nešto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produktivno</a:t>
            </a:r>
            <a:r>
              <a:rPr lang="sr-Latn-ME" sz="2200" dirty="0" smtClean="0">
                <a:solidFill>
                  <a:srgbClr val="002060"/>
                </a:solidFill>
              </a:rPr>
              <a:t>, za sebe i za društvo u cjelini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Uz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istu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napomenu</a:t>
            </a:r>
            <a:r>
              <a:rPr lang="en-US" sz="2200" dirty="0">
                <a:solidFill>
                  <a:srgbClr val="002060"/>
                </a:solidFill>
              </a:rPr>
              <a:t>, Internet </a:t>
            </a:r>
            <a:r>
              <a:rPr lang="en-US" sz="2200" dirty="0" err="1">
                <a:solidFill>
                  <a:srgbClr val="002060"/>
                </a:solidFill>
              </a:rPr>
              <a:t>takođe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ugroziti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produktivnost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radnom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mjestu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86766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-756612" y="3205875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172584" y="3307121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913270" y="3169721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616473" y="671118"/>
            <a:ext cx="1275682" cy="1275682"/>
            <a:chOff x="3063120" y="1755914"/>
            <a:chExt cx="1275682" cy="1275682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13168" y="2116463"/>
            <a:ext cx="691728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</a:rPr>
              <a:t>Krađa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identiteta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</a:rPr>
              <a:t>hak</a:t>
            </a:r>
            <a:r>
              <a:rPr lang="sr-Latn-ME" sz="2500" b="1" dirty="0" smtClean="0">
                <a:solidFill>
                  <a:srgbClr val="002060"/>
                </a:solidFill>
              </a:rPr>
              <a:t>ov</a:t>
            </a:r>
            <a:r>
              <a:rPr lang="en-US" sz="2500" b="1" dirty="0" err="1" smtClean="0">
                <a:solidFill>
                  <a:srgbClr val="002060"/>
                </a:solidFill>
              </a:rPr>
              <a:t>anje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virusi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varanje</a:t>
            </a:r>
            <a:endParaRPr lang="sr-Latn-ME" sz="2500" b="1" dirty="0" smtClean="0">
              <a:solidFill>
                <a:srgbClr val="002060"/>
              </a:solidFill>
            </a:endParaRPr>
          </a:p>
          <a:p>
            <a:pPr algn="just"/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Pristup</a:t>
            </a:r>
            <a:r>
              <a:rPr lang="sr-Latn-ME" sz="2200" dirty="0" smtClean="0">
                <a:solidFill>
                  <a:srgbClr val="002060"/>
                </a:solidFill>
              </a:rPr>
              <a:t>om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milijardama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računarski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hakeri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zlonamjerni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korisnici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hak</a:t>
            </a:r>
            <a:r>
              <a:rPr lang="sr-Latn-ME" sz="2200" dirty="0" smtClean="0">
                <a:solidFill>
                  <a:srgbClr val="002060"/>
                </a:solidFill>
              </a:rPr>
              <a:t>ovati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krasti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podatke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bi se </a:t>
            </a:r>
            <a:r>
              <a:rPr lang="en-US" sz="2200" dirty="0" err="1">
                <a:solidFill>
                  <a:srgbClr val="002060"/>
                </a:solidFill>
              </a:rPr>
              <a:t>mogli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koristiti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krađu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identiteta</a:t>
            </a:r>
            <a:r>
              <a:rPr lang="en-US" sz="2200" dirty="0">
                <a:solidFill>
                  <a:srgbClr val="002060"/>
                </a:solidFill>
              </a:rPr>
              <a:t>. Internet </a:t>
            </a:r>
            <a:r>
              <a:rPr lang="en-US" sz="2200" dirty="0" err="1" smtClean="0">
                <a:solidFill>
                  <a:srgbClr val="002060"/>
                </a:solidFill>
              </a:rPr>
              <a:t>takođe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povezuje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međusobno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tako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hakeri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skenirati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milione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brzo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prepoznati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ranjivi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napad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8230484" y="3247543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86766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172584" y="3307121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913270" y="3169721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084" name="Picture 12" descr="Hack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72" y="117715"/>
            <a:ext cx="1963012" cy="19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644258" y="445997"/>
            <a:ext cx="1275682" cy="1275682"/>
            <a:chOff x="3063120" y="1755914"/>
            <a:chExt cx="1275682" cy="1275682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8230484" y="3247543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86766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172584" y="3307121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913270" y="3169721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084" name="Picture 12" descr="Hack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72" y="102481"/>
            <a:ext cx="1619197" cy="16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7657" y="1967684"/>
            <a:ext cx="71582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>
                <a:solidFill>
                  <a:srgbClr val="002060"/>
                </a:solidFill>
              </a:rPr>
              <a:t>Virusi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crvi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opasni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programi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šire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putem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e</a:t>
            </a:r>
            <a:r>
              <a:rPr lang="sr-Latn-ME" sz="2200" dirty="0" smtClean="0">
                <a:solidFill>
                  <a:srgbClr val="002060"/>
                </a:solidFill>
              </a:rPr>
              <a:t>-</a:t>
            </a:r>
            <a:r>
              <a:rPr lang="en-US" sz="2200" dirty="0" err="1" smtClean="0">
                <a:solidFill>
                  <a:srgbClr val="002060"/>
                </a:solidFill>
              </a:rPr>
              <a:t>pošte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Internet </a:t>
            </a:r>
            <a:r>
              <a:rPr lang="en-US" sz="2200" dirty="0" err="1">
                <a:solidFill>
                  <a:srgbClr val="002060"/>
                </a:solidFill>
              </a:rPr>
              <a:t>stranica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Virusi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oštete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datoteke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softver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nalaze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računaru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2060"/>
                </a:solidFill>
              </a:rPr>
              <a:t>Crvi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se </a:t>
            </a:r>
            <a:r>
              <a:rPr lang="en-US" sz="2200" dirty="0" err="1">
                <a:solidFill>
                  <a:srgbClr val="002060"/>
                </a:solidFill>
              </a:rPr>
              <a:t>šire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brže</a:t>
            </a:r>
            <a:r>
              <a:rPr lang="en-US" sz="2200" dirty="0">
                <a:solidFill>
                  <a:srgbClr val="002060"/>
                </a:solidFill>
              </a:rPr>
              <a:t> od </a:t>
            </a:r>
            <a:r>
              <a:rPr lang="en-US" sz="2200" dirty="0" err="1">
                <a:solidFill>
                  <a:srgbClr val="002060"/>
                </a:solidFill>
              </a:rPr>
              <a:t>virusa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direktno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jednog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drugi</a:t>
            </a:r>
            <a:r>
              <a:rPr lang="en-US" sz="2200" dirty="0">
                <a:solidFill>
                  <a:srgbClr val="002060"/>
                </a:solidFill>
              </a:rPr>
              <a:t>. Na primer, </a:t>
            </a:r>
            <a:r>
              <a:rPr lang="en-US" sz="2200" dirty="0" err="1">
                <a:solidFill>
                  <a:srgbClr val="002060"/>
                </a:solidFill>
              </a:rPr>
              <a:t>crv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</a:t>
            </a:r>
            <a:r>
              <a:rPr lang="en-US" sz="2200" dirty="0">
                <a:solidFill>
                  <a:srgbClr val="002060"/>
                </a:solidFill>
              </a:rPr>
              <a:t> e-</a:t>
            </a:r>
            <a:r>
              <a:rPr lang="en-US" sz="2200" dirty="0" err="1">
                <a:solidFill>
                  <a:srgbClr val="002060"/>
                </a:solidFill>
              </a:rPr>
              <a:t>pošte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samog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sebe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poslati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svaku</a:t>
            </a:r>
            <a:r>
              <a:rPr lang="en-US" sz="2200" dirty="0">
                <a:solidFill>
                  <a:srgbClr val="002060"/>
                </a:solidFill>
              </a:rPr>
              <a:t> e-</a:t>
            </a:r>
            <a:r>
              <a:rPr lang="en-US" sz="2200" dirty="0" err="1">
                <a:solidFill>
                  <a:srgbClr val="002060"/>
                </a:solidFill>
              </a:rPr>
              <a:t>adresu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adresara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korisnika</a:t>
            </a:r>
            <a:r>
              <a:rPr lang="en-US" sz="2200" dirty="0">
                <a:solidFill>
                  <a:srgbClr val="002060"/>
                </a:solidFill>
              </a:rPr>
              <a:t>. Internet </a:t>
            </a:r>
            <a:r>
              <a:rPr lang="en-US" sz="2200" dirty="0" err="1">
                <a:solidFill>
                  <a:srgbClr val="002060"/>
                </a:solidFill>
              </a:rPr>
              <a:t>crvi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traže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povezani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ne </a:t>
            </a:r>
            <a:r>
              <a:rPr lang="en-US" sz="2200" dirty="0" err="1">
                <a:solidFill>
                  <a:srgbClr val="002060"/>
                </a:solidFill>
              </a:rPr>
              <a:t>sadrže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najnovije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bezb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ednosne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ispravke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2060"/>
                </a:solidFill>
              </a:rPr>
              <a:t>Trojanski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konji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odnosno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trojanci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jesu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opasni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programi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napravljeni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izgledaju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bezopasno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prim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er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kao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igra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Međutim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kada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aktiviraju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oštetiti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datoteke</a:t>
            </a:r>
            <a:r>
              <a:rPr lang="en-US" sz="2200" dirty="0">
                <a:solidFill>
                  <a:srgbClr val="002060"/>
                </a:solidFill>
              </a:rPr>
              <a:t> a da </a:t>
            </a:r>
            <a:r>
              <a:rPr lang="en-US" sz="2200" dirty="0" err="1">
                <a:solidFill>
                  <a:srgbClr val="002060"/>
                </a:solidFill>
              </a:rPr>
              <a:t>korisnik</a:t>
            </a:r>
            <a:r>
              <a:rPr lang="en-US" sz="2200" dirty="0">
                <a:solidFill>
                  <a:srgbClr val="002060"/>
                </a:solidFill>
              </a:rPr>
              <a:t> toga </a:t>
            </a:r>
            <a:r>
              <a:rPr lang="en-US" sz="2200" dirty="0" err="1">
                <a:solidFill>
                  <a:srgbClr val="002060"/>
                </a:solidFill>
              </a:rPr>
              <a:t>nije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sv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estan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710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813906" y="-4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630274" y="445997"/>
            <a:ext cx="1275682" cy="1275682"/>
            <a:chOff x="3063120" y="1755914"/>
            <a:chExt cx="1275682" cy="1275682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8230484" y="3247543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86766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172584" y="3307121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913270" y="3169721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7179" y="1611745"/>
            <a:ext cx="6553418" cy="4493538"/>
          </a:xfrm>
          <a:prstGeom prst="rect">
            <a:avLst/>
          </a:prstGeom>
          <a:solidFill>
            <a:srgbClr val="F0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>
                <a:solidFill>
                  <a:srgbClr val="002060"/>
                </a:solidFill>
              </a:rPr>
              <a:t>Hakeri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provalnici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termini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koriste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osobe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neovlašćeno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pristupaju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sistemima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podataka</a:t>
            </a:r>
            <a:r>
              <a:rPr lang="en-US" sz="2200" dirty="0">
                <a:solidFill>
                  <a:srgbClr val="002060"/>
                </a:solidFill>
              </a:rPr>
              <a:t>. Oni </a:t>
            </a:r>
            <a:r>
              <a:rPr lang="en-US" sz="2200" dirty="0" err="1">
                <a:solidFill>
                  <a:srgbClr val="002060"/>
                </a:solidFill>
              </a:rPr>
              <a:t>neovlašćeno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pristupaju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nezaštićenim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preko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kradu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kopiraju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datoteke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zatim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nezakonite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aktivnosti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002060"/>
                </a:solidFill>
              </a:rPr>
              <a:t>Najbolji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način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zaštite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računara</a:t>
            </a:r>
            <a:r>
              <a:rPr lang="en-US" sz="2200" dirty="0">
                <a:solidFill>
                  <a:srgbClr val="002060"/>
                </a:solidFill>
              </a:rPr>
              <a:t> od </a:t>
            </a:r>
            <a:r>
              <a:rPr lang="en-US" sz="2200" dirty="0" err="1">
                <a:solidFill>
                  <a:srgbClr val="002060"/>
                </a:solidFill>
              </a:rPr>
              <a:t>neovlašćenog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pristupa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korišćenje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zaštitnog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zida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ažuriranje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operativnog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sistema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3" name="Picture 12" descr="Hack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72" y="102481"/>
            <a:ext cx="1619197" cy="16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4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596521" y="46253"/>
            <a:ext cx="1275682" cy="1275682"/>
            <a:chOff x="3063120" y="1755914"/>
            <a:chExt cx="1275682" cy="1275682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8230484" y="3247543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86766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172584" y="3307121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913270" y="3169721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084" name="Picture 12" descr="Hack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72" y="102481"/>
            <a:ext cx="1619197" cy="16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6832" y="1814124"/>
            <a:ext cx="7417207" cy="4487985"/>
          </a:xfrm>
          <a:prstGeom prst="rect">
            <a:avLst/>
          </a:prstGeom>
          <a:solidFill>
            <a:srgbClr val="F0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rgbClr val="002060"/>
                </a:solidFill>
              </a:rPr>
              <a:t>Neželjena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pošta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Internetu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endParaRPr lang="sr-Latn-ME" sz="2200" b="1" dirty="0" smtClean="0">
              <a:solidFill>
                <a:srgbClr val="002060"/>
              </a:solidFill>
            </a:endParaRPr>
          </a:p>
          <a:p>
            <a:pPr algn="just"/>
            <a:endParaRPr lang="sr-Latn-ME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</a:rPr>
              <a:t>Velika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količina</a:t>
            </a:r>
            <a:r>
              <a:rPr lang="en-US" sz="2000" dirty="0">
                <a:solidFill>
                  <a:srgbClr val="002060"/>
                </a:solidFill>
              </a:rPr>
              <a:t> e-</a:t>
            </a:r>
            <a:r>
              <a:rPr lang="en-US" sz="2000" dirty="0" err="1">
                <a:solidFill>
                  <a:srgbClr val="002060"/>
                </a:solidFill>
              </a:rPr>
              <a:t>pošte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koju</a:t>
            </a:r>
            <a:r>
              <a:rPr lang="en-US" sz="2000" dirty="0">
                <a:solidFill>
                  <a:srgbClr val="002060"/>
                </a:solidFill>
              </a:rPr>
              <a:t> ne </a:t>
            </a:r>
            <a:r>
              <a:rPr lang="en-US" sz="2000" dirty="0" err="1">
                <a:solidFill>
                  <a:srgbClr val="002060"/>
                </a:solidFill>
              </a:rPr>
              <a:t>želite</a:t>
            </a:r>
            <a:r>
              <a:rPr lang="en-US" sz="2000" dirty="0">
                <a:solidFill>
                  <a:srgbClr val="002060"/>
                </a:solidFill>
              </a:rPr>
              <a:t> da </a:t>
            </a:r>
            <a:r>
              <a:rPr lang="en-US" sz="2000" dirty="0" err="1">
                <a:solidFill>
                  <a:srgbClr val="002060"/>
                </a:solidFill>
              </a:rPr>
              <a:t>primite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naziva</a:t>
            </a:r>
            <a:r>
              <a:rPr lang="en-US" sz="2000" dirty="0">
                <a:solidFill>
                  <a:srgbClr val="002060"/>
                </a:solidFill>
              </a:rPr>
              <a:t> se </a:t>
            </a:r>
            <a:r>
              <a:rPr lang="en-US" sz="2000" dirty="0" err="1">
                <a:solidFill>
                  <a:srgbClr val="002060"/>
                </a:solidFill>
              </a:rPr>
              <a:t>neželjena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bezvredna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pošta</a:t>
            </a:r>
            <a:r>
              <a:rPr lang="en-US" sz="2000" dirty="0">
                <a:solidFill>
                  <a:srgbClr val="002060"/>
                </a:solidFill>
              </a:rPr>
              <a:t>. Ona </a:t>
            </a:r>
            <a:r>
              <a:rPr lang="en-US" sz="2000" dirty="0" err="1">
                <a:solidFill>
                  <a:srgbClr val="002060"/>
                </a:solidFill>
              </a:rPr>
              <a:t>preopterećuje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sisteme</a:t>
            </a:r>
            <a:r>
              <a:rPr lang="en-US" sz="2000" dirty="0">
                <a:solidFill>
                  <a:srgbClr val="002060"/>
                </a:solidFill>
              </a:rPr>
              <a:t> e-</a:t>
            </a:r>
            <a:r>
              <a:rPr lang="en-US" sz="2000" dirty="0" err="1">
                <a:solidFill>
                  <a:srgbClr val="002060"/>
                </a:solidFill>
              </a:rPr>
              <a:t>pošte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može</a:t>
            </a:r>
            <a:r>
              <a:rPr lang="en-US" sz="2000" dirty="0">
                <a:solidFill>
                  <a:srgbClr val="002060"/>
                </a:solidFill>
              </a:rPr>
              <a:t> da </a:t>
            </a:r>
            <a:r>
              <a:rPr lang="en-US" sz="2000" dirty="0" err="1">
                <a:solidFill>
                  <a:srgbClr val="002060"/>
                </a:solidFill>
              </a:rPr>
              <a:t>blokira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poštanske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sandučiće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Pošiljaoci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neželjene</a:t>
            </a:r>
            <a:r>
              <a:rPr lang="en-US" sz="2000" dirty="0">
                <a:solidFill>
                  <a:srgbClr val="002060"/>
                </a:solidFill>
              </a:rPr>
              <a:t> e-</a:t>
            </a:r>
            <a:r>
              <a:rPr lang="en-US" sz="2000" dirty="0" err="1">
                <a:solidFill>
                  <a:srgbClr val="002060"/>
                </a:solidFill>
              </a:rPr>
              <a:t>pošte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ponekad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koriste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crve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Pet </a:t>
            </a:r>
            <a:r>
              <a:rPr lang="en-US" sz="2000" b="1" dirty="0" err="1">
                <a:solidFill>
                  <a:srgbClr val="002060"/>
                </a:solidFill>
              </a:rPr>
              <a:t>pravila</a:t>
            </a:r>
            <a:r>
              <a:rPr lang="en-US" sz="2000" b="1" dirty="0">
                <a:solidFill>
                  <a:srgbClr val="002060"/>
                </a:solidFill>
              </a:rPr>
              <a:t> o </a:t>
            </a:r>
            <a:r>
              <a:rPr lang="en-US" sz="2000" b="1" dirty="0" err="1">
                <a:solidFill>
                  <a:srgbClr val="002060"/>
                </a:solidFill>
              </a:rPr>
              <a:t>korišćenju</a:t>
            </a:r>
            <a:r>
              <a:rPr lang="en-US" sz="2000" b="1" dirty="0">
                <a:solidFill>
                  <a:srgbClr val="002060"/>
                </a:solidFill>
              </a:rPr>
              <a:t> e-</a:t>
            </a:r>
            <a:r>
              <a:rPr lang="en-US" sz="2000" b="1" dirty="0" err="1">
                <a:solidFill>
                  <a:srgbClr val="002060"/>
                </a:solidFill>
              </a:rPr>
              <a:t>pošte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endParaRPr lang="sr-Latn-ME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Nikada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nemojte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otvarati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sumnjive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poruke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priloge</a:t>
            </a:r>
            <a:r>
              <a:rPr lang="en-US" sz="2000" dirty="0">
                <a:solidFill>
                  <a:srgbClr val="002060"/>
                </a:solidFill>
              </a:rPr>
              <a:t> e-</a:t>
            </a:r>
            <a:r>
              <a:rPr lang="en-US" sz="2000" dirty="0" err="1">
                <a:solidFill>
                  <a:srgbClr val="002060"/>
                </a:solidFill>
              </a:rPr>
              <a:t>pošte</a:t>
            </a:r>
            <a:r>
              <a:rPr lang="en-US" sz="2000" dirty="0">
                <a:solidFill>
                  <a:srgbClr val="002060"/>
                </a:solidFill>
              </a:rPr>
              <a:t> od </a:t>
            </a:r>
            <a:r>
              <a:rPr lang="en-US" sz="2000" dirty="0" err="1">
                <a:solidFill>
                  <a:srgbClr val="002060"/>
                </a:solidFill>
              </a:rPr>
              <a:t>osoba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koje</a:t>
            </a:r>
            <a:r>
              <a:rPr lang="en-US" sz="2000" dirty="0">
                <a:solidFill>
                  <a:srgbClr val="002060"/>
                </a:solidFill>
              </a:rPr>
              <a:t> ne </a:t>
            </a:r>
            <a:r>
              <a:rPr lang="en-US" sz="2000" dirty="0" err="1">
                <a:solidFill>
                  <a:srgbClr val="002060"/>
                </a:solidFill>
              </a:rPr>
              <a:t>poznajete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Um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en-US" sz="2000" dirty="0" err="1" smtClean="0">
                <a:solidFill>
                  <a:srgbClr val="002060"/>
                </a:solidFill>
              </a:rPr>
              <a:t>esto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toga, </a:t>
            </a:r>
            <a:r>
              <a:rPr lang="en-US" sz="2000" dirty="0" err="1">
                <a:solidFill>
                  <a:srgbClr val="002060"/>
                </a:solidFill>
              </a:rPr>
              <a:t>izbrišite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direktno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iz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menija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poruka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sr-Latn-ME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Nikada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nemojte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odgovarati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neželjenu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poštu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sr-Latn-ME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Koristite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filter </a:t>
            </a:r>
            <a:r>
              <a:rPr lang="en-US" sz="2000" dirty="0" err="1">
                <a:solidFill>
                  <a:srgbClr val="002060"/>
                </a:solidFill>
              </a:rPr>
              <a:t>za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bezvr</a:t>
            </a:r>
            <a:r>
              <a:rPr lang="sr-Latn-ME" sz="2000" dirty="0" smtClean="0">
                <a:solidFill>
                  <a:srgbClr val="002060"/>
                </a:solidFill>
              </a:rPr>
              <a:t>ij</a:t>
            </a:r>
            <a:r>
              <a:rPr lang="en-US" sz="2000" dirty="0" err="1" smtClean="0">
                <a:solidFill>
                  <a:srgbClr val="002060"/>
                </a:solidFill>
              </a:rPr>
              <a:t>ednu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poštu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dobavljača</a:t>
            </a:r>
            <a:r>
              <a:rPr lang="en-US" sz="2000" dirty="0">
                <a:solidFill>
                  <a:srgbClr val="002060"/>
                </a:solidFill>
              </a:rPr>
              <a:t> Internet </a:t>
            </a:r>
            <a:r>
              <a:rPr lang="en-US" sz="2000" dirty="0" err="1">
                <a:solidFill>
                  <a:srgbClr val="002060"/>
                </a:solidFill>
              </a:rPr>
              <a:t>usluga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programa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ako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postoji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sr-Latn-ME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Koristite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novu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porodičnu</a:t>
            </a:r>
            <a:r>
              <a:rPr lang="en-US" sz="2000" dirty="0">
                <a:solidFill>
                  <a:srgbClr val="002060"/>
                </a:solidFill>
              </a:rPr>
              <a:t> e-</a:t>
            </a:r>
            <a:r>
              <a:rPr lang="en-US" sz="2000" dirty="0" err="1">
                <a:solidFill>
                  <a:srgbClr val="002060"/>
                </a:solidFill>
              </a:rPr>
              <a:t>adresu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za</a:t>
            </a:r>
            <a:r>
              <a:rPr lang="en-US" sz="2000" dirty="0">
                <a:solidFill>
                  <a:srgbClr val="002060"/>
                </a:solidFill>
              </a:rPr>
              <a:t> Internet </a:t>
            </a:r>
            <a:r>
              <a:rPr lang="en-US" sz="2000" dirty="0" err="1">
                <a:solidFill>
                  <a:srgbClr val="002060"/>
                </a:solidFill>
              </a:rPr>
              <a:t>upite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forume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mreži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sl. </a:t>
            </a:r>
            <a:endParaRPr lang="sr-Latn-ME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Nikada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nemojte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prosl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en-US" sz="2000" dirty="0" err="1" smtClean="0">
                <a:solidFill>
                  <a:srgbClr val="002060"/>
                </a:solidFill>
              </a:rPr>
              <a:t>eđivati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lančanu</a:t>
            </a:r>
            <a:r>
              <a:rPr lang="en-US" sz="2000" dirty="0">
                <a:solidFill>
                  <a:srgbClr val="002060"/>
                </a:solidFill>
              </a:rPr>
              <a:t> e-</a:t>
            </a:r>
            <a:r>
              <a:rPr lang="en-US" sz="2000" dirty="0" err="1">
                <a:solidFill>
                  <a:srgbClr val="002060"/>
                </a:solidFill>
              </a:rPr>
              <a:t>poruku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Izbrišite</a:t>
            </a:r>
            <a:r>
              <a:rPr lang="en-US" sz="2000" dirty="0">
                <a:solidFill>
                  <a:srgbClr val="002060"/>
                </a:solidFill>
              </a:rPr>
              <a:t> je. </a:t>
            </a:r>
          </a:p>
        </p:txBody>
      </p:sp>
    </p:spTree>
    <p:extLst>
      <p:ext uri="{BB962C8B-B14F-4D97-AF65-F5344CB8AC3E}">
        <p14:creationId xmlns:p14="http://schemas.microsoft.com/office/powerpoint/2010/main" val="327229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42E0B-2429-4B98-AF6A-1DB087CBDE83}"/>
              </a:ext>
            </a:extLst>
          </p:cNvPr>
          <p:cNvSpPr txBox="1"/>
          <p:nvPr/>
        </p:nvSpPr>
        <p:spPr>
          <a:xfrm rot="16200000">
            <a:off x="8230484" y="3247543"/>
            <a:ext cx="202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KRAĐA IDENTITETA, HAKOVANJE, VIRUSI</a:t>
            </a:r>
            <a:endParaRPr lang="en-US" sz="1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86766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ZAVISNOST I GUBLJENJE VREMENA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172584" y="3307121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PORNOGRAFSKE I NASILNE SLIKE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913270" y="3169721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NASILJE, TROLOVI, LOVCI I ZLOČIN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084" name="Picture 12" descr="Hack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72" y="102481"/>
            <a:ext cx="1619197" cy="16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3029" y="1721679"/>
            <a:ext cx="7100233" cy="5124289"/>
          </a:xfrm>
          <a:prstGeom prst="rect">
            <a:avLst/>
          </a:prstGeom>
          <a:solidFill>
            <a:srgbClr val="F0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</a:rPr>
              <a:t>Zatvorite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sumnjive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iskačuće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prozore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b="1" dirty="0">
                <a:solidFill>
                  <a:srgbClr val="002060"/>
                </a:solidFill>
              </a:rPr>
              <a:t>Pop-up window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sr-Latn-ME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Iskačući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prozori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prozori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porukom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koja</a:t>
            </a:r>
            <a:r>
              <a:rPr lang="en-US" dirty="0">
                <a:solidFill>
                  <a:srgbClr val="002060"/>
                </a:solidFill>
              </a:rPr>
              <a:t> vas </a:t>
            </a:r>
            <a:r>
              <a:rPr lang="en-US" dirty="0" err="1">
                <a:solidFill>
                  <a:srgbClr val="002060"/>
                </a:solidFill>
              </a:rPr>
              <a:t>podstiče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kliknete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prozor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Ako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takav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prozor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pojavi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vašem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ekranu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najbezb</a:t>
            </a:r>
            <a:r>
              <a:rPr lang="sr-Latn-ME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ednije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ga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zatvoriti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klikom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znak</a:t>
            </a:r>
            <a:r>
              <a:rPr lang="en-US" dirty="0">
                <a:solidFill>
                  <a:srgbClr val="002060"/>
                </a:solidFill>
              </a:rPr>
              <a:t> „X“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obično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nalazi</a:t>
            </a:r>
            <a:r>
              <a:rPr lang="en-US" dirty="0">
                <a:solidFill>
                  <a:srgbClr val="002060"/>
                </a:solidFill>
              </a:rPr>
              <a:t> u </a:t>
            </a:r>
            <a:r>
              <a:rPr lang="en-US" dirty="0" err="1">
                <a:solidFill>
                  <a:srgbClr val="002060"/>
                </a:solidFill>
              </a:rPr>
              <a:t>gornjem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desnom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uglu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Nikada</a:t>
            </a:r>
            <a:r>
              <a:rPr lang="en-US" dirty="0">
                <a:solidFill>
                  <a:srgbClr val="002060"/>
                </a:solidFill>
              </a:rPr>
              <a:t> ne </a:t>
            </a:r>
            <a:r>
              <a:rPr lang="en-US" dirty="0" err="1">
                <a:solidFill>
                  <a:srgbClr val="002060"/>
                </a:solidFill>
              </a:rPr>
              <a:t>znate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šta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će</a:t>
            </a:r>
            <a:r>
              <a:rPr lang="en-US" dirty="0">
                <a:solidFill>
                  <a:srgbClr val="002060"/>
                </a:solidFill>
              </a:rPr>
              <a:t> program </a:t>
            </a:r>
            <a:r>
              <a:rPr lang="en-US" dirty="0" err="1">
                <a:solidFill>
                  <a:srgbClr val="002060"/>
                </a:solidFill>
              </a:rPr>
              <a:t>uraditi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čak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kliknete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dugme</a:t>
            </a:r>
            <a:r>
              <a:rPr lang="en-US" dirty="0">
                <a:solidFill>
                  <a:srgbClr val="002060"/>
                </a:solidFill>
              </a:rPr>
              <a:t> „Ne“. </a:t>
            </a:r>
            <a:endParaRPr lang="sr-Latn-ME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Ne </a:t>
            </a:r>
            <a:r>
              <a:rPr lang="en-US" dirty="0" err="1">
                <a:solidFill>
                  <a:srgbClr val="002060"/>
                </a:solidFill>
              </a:rPr>
              <a:t>dozvolite</a:t>
            </a:r>
            <a:r>
              <a:rPr lang="en-US" dirty="0">
                <a:solidFill>
                  <a:srgbClr val="002060"/>
                </a:solidFill>
              </a:rPr>
              <a:t> da vas </a:t>
            </a:r>
            <a:r>
              <a:rPr lang="en-US" dirty="0" err="1" smtClean="0">
                <a:solidFill>
                  <a:srgbClr val="002060"/>
                </a:solidFill>
              </a:rPr>
              <a:t>prevare</a:t>
            </a:r>
            <a:r>
              <a:rPr lang="sr-Latn-ME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Skrivanje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identiteta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Internetu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jednostavno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Preporučujemo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 smtClean="0">
                <a:solidFill>
                  <a:srgbClr val="002060"/>
                </a:solidFill>
              </a:rPr>
              <a:t>prov</a:t>
            </a:r>
            <a:r>
              <a:rPr lang="sr-Latn-ME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erite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identitet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osobe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komunicirate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primer, u </a:t>
            </a:r>
            <a:r>
              <a:rPr lang="en-US" dirty="0" err="1">
                <a:solidFill>
                  <a:srgbClr val="002060"/>
                </a:solidFill>
              </a:rPr>
              <a:t>diskusionim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grupama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en-US" dirty="0" err="1">
                <a:solidFill>
                  <a:srgbClr val="002060"/>
                </a:solidFill>
              </a:rPr>
              <a:t>Nikada</a:t>
            </a:r>
            <a:r>
              <a:rPr lang="en-US" dirty="0">
                <a:solidFill>
                  <a:srgbClr val="002060"/>
                </a:solidFill>
              </a:rPr>
              <a:t> ne bi </a:t>
            </a:r>
            <a:r>
              <a:rPr lang="en-US" dirty="0" err="1">
                <a:solidFill>
                  <a:srgbClr val="002060"/>
                </a:solidFill>
              </a:rPr>
              <a:t>trebalo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otkrijete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svoje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lične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podatke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Interneta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osim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ako</a:t>
            </a:r>
            <a:r>
              <a:rPr lang="en-US" dirty="0">
                <a:solidFill>
                  <a:srgbClr val="002060"/>
                </a:solidFill>
              </a:rPr>
              <a:t> se ne </a:t>
            </a:r>
            <a:r>
              <a:rPr lang="en-US" dirty="0" err="1">
                <a:solidFill>
                  <a:srgbClr val="002060"/>
                </a:solidFill>
              </a:rPr>
              <a:t>radi</a:t>
            </a:r>
            <a:r>
              <a:rPr lang="en-US" dirty="0">
                <a:solidFill>
                  <a:srgbClr val="002060"/>
                </a:solidFill>
              </a:rPr>
              <a:t> o </a:t>
            </a:r>
            <a:r>
              <a:rPr lang="en-US" dirty="0" err="1">
                <a:solidFill>
                  <a:srgbClr val="002060"/>
                </a:solidFill>
              </a:rPr>
              <a:t>osobama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poznajete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kojima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verujete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Ukoliko</a:t>
            </a:r>
            <a:r>
              <a:rPr lang="en-US" dirty="0">
                <a:solidFill>
                  <a:srgbClr val="002060"/>
                </a:solidFill>
              </a:rPr>
              <a:t> se od vas </a:t>
            </a:r>
            <a:r>
              <a:rPr lang="en-US" dirty="0" err="1">
                <a:solidFill>
                  <a:srgbClr val="002060"/>
                </a:solidFill>
              </a:rPr>
              <a:t>zatraži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dostavite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lične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podatke</a:t>
            </a:r>
            <a:r>
              <a:rPr lang="en-US" dirty="0">
                <a:solidFill>
                  <a:srgbClr val="002060"/>
                </a:solidFill>
              </a:rPr>
              <a:t> Web </a:t>
            </a:r>
            <a:r>
              <a:rPr lang="en-US" dirty="0" err="1">
                <a:solidFill>
                  <a:srgbClr val="002060"/>
                </a:solidFill>
              </a:rPr>
              <a:t>lokaciji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uv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prov</a:t>
            </a:r>
            <a:r>
              <a:rPr lang="sr-Latn-ME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erite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„</a:t>
            </a:r>
            <a:r>
              <a:rPr lang="en-US" dirty="0" err="1">
                <a:solidFill>
                  <a:srgbClr val="002060"/>
                </a:solidFill>
              </a:rPr>
              <a:t>uslove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korišćenja</a:t>
            </a:r>
            <a:r>
              <a:rPr lang="en-US" dirty="0">
                <a:solidFill>
                  <a:srgbClr val="002060"/>
                </a:solidFill>
              </a:rPr>
              <a:t>“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„</a:t>
            </a:r>
            <a:r>
              <a:rPr lang="en-US" dirty="0" err="1" smtClean="0">
                <a:solidFill>
                  <a:srgbClr val="002060"/>
                </a:solidFill>
              </a:rPr>
              <a:t>sm</a:t>
            </a:r>
            <a:r>
              <a:rPr lang="sr-Latn-ME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ernice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privatnost</a:t>
            </a:r>
            <a:r>
              <a:rPr lang="en-US" dirty="0">
                <a:solidFill>
                  <a:srgbClr val="002060"/>
                </a:solidFill>
              </a:rPr>
              <a:t>“ </a:t>
            </a:r>
            <a:r>
              <a:rPr lang="en-US" dirty="0" err="1">
                <a:solidFill>
                  <a:srgbClr val="002060"/>
                </a:solidFill>
              </a:rPr>
              <a:t>lokacije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biste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uv</a:t>
            </a:r>
            <a:r>
              <a:rPr lang="sr-Latn-ME" dirty="0" smtClean="0">
                <a:solidFill>
                  <a:srgbClr val="002060"/>
                </a:solidFill>
              </a:rPr>
              <a:t>je</a:t>
            </a:r>
            <a:r>
              <a:rPr lang="en-US" dirty="0" err="1" smtClean="0">
                <a:solidFill>
                  <a:srgbClr val="002060"/>
                </a:solidFill>
              </a:rPr>
              <a:t>rili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da je administrator Web </a:t>
            </a:r>
            <a:r>
              <a:rPr lang="en-US" dirty="0" err="1">
                <a:solidFill>
                  <a:srgbClr val="002060"/>
                </a:solidFill>
              </a:rPr>
              <a:t>lokacije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objasnio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šta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će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informacije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koristiti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da li </a:t>
            </a:r>
            <a:r>
              <a:rPr lang="en-US" dirty="0" err="1">
                <a:solidFill>
                  <a:srgbClr val="002060"/>
                </a:solidFill>
              </a:rPr>
              <a:t>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prosl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eđene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drugim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osobama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sr-Latn-ME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Razgovarajte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 </a:t>
            </a:r>
            <a:r>
              <a:rPr lang="en-US" dirty="0" err="1">
                <a:solidFill>
                  <a:srgbClr val="002060"/>
                </a:solidFill>
              </a:rPr>
              <a:t>korišćenju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Interneta</a:t>
            </a:r>
            <a:r>
              <a:rPr lang="sr-Latn-ME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Veliki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sr-Latn-ME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o </a:t>
            </a:r>
            <a:r>
              <a:rPr lang="en-US" dirty="0" err="1">
                <a:solidFill>
                  <a:srgbClr val="002060"/>
                </a:solidFill>
              </a:rPr>
              <a:t>materijala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dostupnog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Internetu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odgovarajući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malol</a:t>
            </a:r>
            <a:r>
              <a:rPr lang="sr-Latn-ME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etnike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Razgovarajte</a:t>
            </a:r>
            <a:r>
              <a:rPr lang="en-US" dirty="0">
                <a:solidFill>
                  <a:srgbClr val="002060"/>
                </a:solidFill>
              </a:rPr>
              <a:t> o </a:t>
            </a:r>
            <a:r>
              <a:rPr lang="en-US" dirty="0" err="1">
                <a:solidFill>
                  <a:srgbClr val="002060"/>
                </a:solidFill>
              </a:rPr>
              <a:t>surfovanju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bezb</a:t>
            </a:r>
            <a:r>
              <a:rPr lang="sr-Latn-ME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ednom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korišćenju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Interneta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svojim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učenicima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666422" y="274239"/>
            <a:ext cx="1275682" cy="1275682"/>
            <a:chOff x="3063120" y="1755914"/>
            <a:chExt cx="1275682" cy="1275682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14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733206" y="3310138"/>
              <a:ext cx="2345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20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Prednosti interneta</a:t>
              </a:r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2" y="3228944"/>
              <a:ext cx="1992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20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Mane interneta</a:t>
              </a:r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E8C29A9-4AAB-442C-A7A4-40DCCE0A9694}"/>
              </a:ext>
            </a:extLst>
          </p:cNvPr>
          <p:cNvSpPr/>
          <p:nvPr/>
        </p:nvSpPr>
        <p:spPr>
          <a:xfrm>
            <a:off x="-290923" y="0"/>
            <a:ext cx="1143614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4354" y="391886"/>
            <a:ext cx="10279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002060"/>
                </a:solidFill>
                <a:latin typeface="Impact" panose="020B0806030902050204" pitchFamily="34" charset="0"/>
              </a:rPr>
              <a:t>Koliko vjerujete informacijama na internetu?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354" y="1771255"/>
            <a:ext cx="4117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</a:rPr>
              <a:t>Na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se u </a:t>
            </a:r>
            <a:r>
              <a:rPr lang="en-US" sz="2200" dirty="0" err="1">
                <a:solidFill>
                  <a:srgbClr val="002060"/>
                </a:solidFill>
              </a:rPr>
              <a:t>minutu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kreira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više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sadržaja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nego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pojedinac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pogleda</a:t>
            </a:r>
            <a:r>
              <a:rPr lang="en-US" sz="2200" dirty="0">
                <a:solidFill>
                  <a:srgbClr val="002060"/>
                </a:solidFill>
              </a:rPr>
              <a:t> do </a:t>
            </a:r>
            <a:r>
              <a:rPr lang="en-US" sz="2200" dirty="0" err="1">
                <a:solidFill>
                  <a:srgbClr val="002060"/>
                </a:solidFill>
              </a:rPr>
              <a:t>kraja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života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Moramo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svjesni</a:t>
            </a:r>
            <a:r>
              <a:rPr lang="en-US" sz="2200" dirty="0">
                <a:solidFill>
                  <a:srgbClr val="002060"/>
                </a:solidFill>
              </a:rPr>
              <a:t> da u </a:t>
            </a:r>
            <a:r>
              <a:rPr lang="en-US" sz="2200" dirty="0" err="1">
                <a:solidFill>
                  <a:srgbClr val="002060"/>
                </a:solidFill>
              </a:rPr>
              <a:t>moru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sadržaja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pojavljuje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uvijek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netačnih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Ukoliko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takve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informacije</a:t>
            </a:r>
            <a:r>
              <a:rPr lang="en-US" sz="2200" dirty="0">
                <a:solidFill>
                  <a:srgbClr val="002060"/>
                </a:solidFill>
              </a:rPr>
              <a:t> ne </a:t>
            </a:r>
            <a:r>
              <a:rPr lang="en-US" sz="2200" dirty="0" err="1">
                <a:solidFill>
                  <a:srgbClr val="002060"/>
                </a:solidFill>
              </a:rPr>
              <a:t>filtrirate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pogrešno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mišljenje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određenu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temu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KAKO PROVJERITI DA LI JE INFORMACIJA NA INTERNETU TAČ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87" y="1492799"/>
            <a:ext cx="6121678" cy="4818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679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E8C29A9-4AAB-442C-A7A4-40DCCE0A9694}"/>
              </a:ext>
            </a:extLst>
          </p:cNvPr>
          <p:cNvSpPr/>
          <p:nvPr/>
        </p:nvSpPr>
        <p:spPr>
          <a:xfrm>
            <a:off x="-290923" y="22215"/>
            <a:ext cx="1143614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2298" y="391241"/>
            <a:ext cx="10279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002060"/>
                </a:solidFill>
                <a:latin typeface="Impact" panose="020B0806030902050204" pitchFamily="34" charset="0"/>
              </a:rPr>
              <a:t>Koliko vjerujete informacijama na internetu?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101" y="1825852"/>
            <a:ext cx="4872925" cy="33547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sr-Latn-ME" sz="2500" b="1" cap="all" dirty="0" smtClean="0">
                <a:solidFill>
                  <a:schemeClr val="accent4">
                    <a:lumMod val="75000"/>
                  </a:schemeClr>
                </a:solidFill>
              </a:rPr>
              <a:t>SATIRIČNI PORTALI</a:t>
            </a:r>
          </a:p>
          <a:p>
            <a:pPr algn="just"/>
            <a:endParaRPr lang="en-US" sz="2500" cap="all" dirty="0">
              <a:solidFill>
                <a:srgbClr val="002060"/>
              </a:solidFill>
            </a:endParaRPr>
          </a:p>
          <a:p>
            <a:pPr algn="just"/>
            <a:r>
              <a:rPr lang="en-US" dirty="0" err="1">
                <a:solidFill>
                  <a:srgbClr val="002060"/>
                </a:solidFill>
              </a:rPr>
              <a:t>Pojavom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domaćih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stranih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satiričnih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portala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mnogi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ozbiljni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portali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prenijeli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nekoliko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nebuloznih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istinite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Nažalost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većina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ljudi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pročitali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sadržaj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znali</a:t>
            </a:r>
            <a:r>
              <a:rPr lang="en-US" dirty="0">
                <a:solidFill>
                  <a:srgbClr val="002060"/>
                </a:solidFill>
              </a:rPr>
              <a:t> da je </a:t>
            </a:r>
            <a:r>
              <a:rPr lang="en-US" dirty="0" err="1">
                <a:solidFill>
                  <a:srgbClr val="002060"/>
                </a:solidFill>
              </a:rPr>
              <a:t>riječ</a:t>
            </a:r>
            <a:r>
              <a:rPr lang="en-US" dirty="0">
                <a:solidFill>
                  <a:srgbClr val="002060"/>
                </a:solidFill>
              </a:rPr>
              <a:t> o </a:t>
            </a:r>
            <a:r>
              <a:rPr lang="en-US" dirty="0" err="1">
                <a:solidFill>
                  <a:srgbClr val="002060"/>
                </a:solidFill>
              </a:rPr>
              <a:t>tekstovima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cilja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nasmiju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zabave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čitaoca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Slični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tekstovi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obično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popularni</a:t>
            </a:r>
            <a:r>
              <a:rPr lang="en-US" dirty="0">
                <a:solidFill>
                  <a:srgbClr val="002060"/>
                </a:solidFill>
              </a:rPr>
              <a:t>, a </a:t>
            </a:r>
            <a:r>
              <a:rPr lang="en-US" dirty="0" err="1">
                <a:solidFill>
                  <a:srgbClr val="002060"/>
                </a:solidFill>
              </a:rPr>
              <a:t>ponekad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postanu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vrlo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viralni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Uvijek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provjerite</a:t>
            </a:r>
            <a:r>
              <a:rPr lang="en-US" dirty="0">
                <a:solidFill>
                  <a:srgbClr val="002060"/>
                </a:solidFill>
              </a:rPr>
              <a:t> portal </a:t>
            </a:r>
            <a:r>
              <a:rPr lang="en-US" dirty="0" err="1">
                <a:solidFill>
                  <a:srgbClr val="002060"/>
                </a:solidFill>
              </a:rPr>
              <a:t>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čitate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vijest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ukoliko</a:t>
            </a:r>
            <a:r>
              <a:rPr lang="en-US" dirty="0">
                <a:solidFill>
                  <a:srgbClr val="002060"/>
                </a:solidFill>
              </a:rPr>
              <a:t> to </a:t>
            </a:r>
            <a:r>
              <a:rPr lang="en-US" dirty="0" err="1">
                <a:solidFill>
                  <a:srgbClr val="002060"/>
                </a:solidFill>
              </a:rPr>
              <a:t>nije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vas </a:t>
            </a:r>
            <a:r>
              <a:rPr lang="en-US" dirty="0" err="1">
                <a:solidFill>
                  <a:srgbClr val="002060"/>
                </a:solidFill>
              </a:rPr>
              <a:t>svakodnevni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vjerujete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849" y="1773833"/>
            <a:ext cx="5267264" cy="33547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500" b="1" cap="all" dirty="0" smtClean="0">
                <a:solidFill>
                  <a:schemeClr val="accent4">
                    <a:lumMod val="75000"/>
                  </a:schemeClr>
                </a:solidFill>
              </a:rPr>
              <a:t>CITATI</a:t>
            </a:r>
            <a:endParaRPr lang="sr-Latn-ME" sz="2500" b="1" cap="all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500" cap="all" dirty="0">
              <a:solidFill>
                <a:srgbClr val="002060"/>
              </a:solidFill>
            </a:endParaRPr>
          </a:p>
          <a:p>
            <a:pPr algn="just"/>
            <a:r>
              <a:rPr lang="en-US" dirty="0" err="1">
                <a:solidFill>
                  <a:srgbClr val="002060"/>
                </a:solidFill>
              </a:rPr>
              <a:t>Citati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prilijepljeni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raznim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slavnim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ličnostima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nešto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što</a:t>
            </a:r>
            <a:r>
              <a:rPr lang="en-US" dirty="0">
                <a:solidFill>
                  <a:srgbClr val="002060"/>
                </a:solidFill>
              </a:rPr>
              <a:t> me </a:t>
            </a:r>
            <a:r>
              <a:rPr lang="en-US" dirty="0" err="1">
                <a:solidFill>
                  <a:srgbClr val="002060"/>
                </a:solidFill>
              </a:rPr>
              <a:t>često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nasmije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internetu</a:t>
            </a:r>
            <a:r>
              <a:rPr lang="en-US" dirty="0">
                <a:solidFill>
                  <a:srgbClr val="002060"/>
                </a:solidFill>
              </a:rPr>
              <a:t>. Od Facebook do </a:t>
            </a:r>
            <a:r>
              <a:rPr lang="en-US" dirty="0" err="1">
                <a:solidFill>
                  <a:srgbClr val="002060"/>
                </a:solidFill>
              </a:rPr>
              <a:t>Instagrama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citati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jedan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najpopularnijih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oblika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sadržaja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Nažalost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često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citati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vežu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osobe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rekle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napisale</a:t>
            </a:r>
            <a:r>
              <a:rPr lang="en-US" dirty="0">
                <a:solidFill>
                  <a:srgbClr val="002060"/>
                </a:solidFill>
              </a:rPr>
              <a:t>. U </a:t>
            </a:r>
            <a:r>
              <a:rPr lang="en-US" dirty="0" err="1">
                <a:solidFill>
                  <a:srgbClr val="002060"/>
                </a:solidFill>
              </a:rPr>
              <a:t>razgovorima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ponekad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citiramo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istorijske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ličnosti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kako</a:t>
            </a:r>
            <a:r>
              <a:rPr lang="en-US" dirty="0">
                <a:solidFill>
                  <a:srgbClr val="002060"/>
                </a:solidFill>
              </a:rPr>
              <a:t> bi </a:t>
            </a:r>
            <a:r>
              <a:rPr lang="en-US" dirty="0" err="1">
                <a:solidFill>
                  <a:srgbClr val="002060"/>
                </a:solidFill>
              </a:rPr>
              <a:t>argumentovali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svoj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stav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međutim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često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svjedok</a:t>
            </a:r>
            <a:r>
              <a:rPr lang="en-US" dirty="0">
                <a:solidFill>
                  <a:srgbClr val="002060"/>
                </a:solidFill>
              </a:rPr>
              <a:t> da se </a:t>
            </a:r>
            <a:r>
              <a:rPr lang="en-US" dirty="0" err="1">
                <a:solidFill>
                  <a:srgbClr val="002060"/>
                </a:solidFill>
              </a:rPr>
              <a:t>pozivamo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citate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nikad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izgovorile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određene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istorijiske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ličnosti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9549" y="2697502"/>
            <a:ext cx="6021977" cy="3853543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cap="all" dirty="0">
                <a:solidFill>
                  <a:schemeClr val="accent4">
                    <a:lumMod val="75000"/>
                  </a:schemeClr>
                </a:solidFill>
              </a:rPr>
              <a:t>SENZACIONALNI TECH </a:t>
            </a:r>
            <a:r>
              <a:rPr lang="en-US" sz="2500" b="1" cap="all" dirty="0" smtClean="0">
                <a:solidFill>
                  <a:schemeClr val="accent4">
                    <a:lumMod val="75000"/>
                  </a:schemeClr>
                </a:solidFill>
              </a:rPr>
              <a:t>BLOGERI</a:t>
            </a:r>
            <a:endParaRPr lang="sr-Latn-ME" sz="2500" b="1" cap="all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500" cap="all" dirty="0">
              <a:solidFill>
                <a:srgbClr val="002060"/>
              </a:solidFill>
            </a:endParaRPr>
          </a:p>
          <a:p>
            <a:pPr algn="just"/>
            <a:r>
              <a:rPr lang="en-US" dirty="0" err="1">
                <a:solidFill>
                  <a:srgbClr val="002060"/>
                </a:solidFill>
              </a:rPr>
              <a:t>Blogeri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pišu</a:t>
            </a:r>
            <a:r>
              <a:rPr lang="en-US" dirty="0">
                <a:solidFill>
                  <a:srgbClr val="002060"/>
                </a:solidFill>
              </a:rPr>
              <a:t> o </a:t>
            </a:r>
            <a:r>
              <a:rPr lang="en-US" dirty="0" err="1">
                <a:solidFill>
                  <a:srgbClr val="002060"/>
                </a:solidFill>
              </a:rPr>
              <a:t>tehnološkoj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industriji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često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netačnih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nepotpunih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Uoči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objava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novih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proizvoda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velikih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tehnoloških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kompanija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počinju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utrk</a:t>
            </a:r>
            <a:r>
              <a:rPr lang="sr-Latn-ME" dirty="0" smtClean="0">
                <a:solidFill>
                  <a:srgbClr val="002060"/>
                </a:solidFill>
              </a:rPr>
              <a:t>iv</a:t>
            </a:r>
            <a:r>
              <a:rPr lang="en-US" dirty="0" err="1" smtClean="0">
                <a:solidFill>
                  <a:srgbClr val="002060"/>
                </a:solidFill>
              </a:rPr>
              <a:t>anja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između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blogera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prvi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objavi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prototip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proizvoda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opiše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novu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funkcionalnost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Informacije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plasiraju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često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netačne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nagađanja</a:t>
            </a:r>
            <a:r>
              <a:rPr lang="en-US" dirty="0">
                <a:solidFill>
                  <a:srgbClr val="002060"/>
                </a:solidFill>
              </a:rPr>
              <a:t> da bi se </a:t>
            </a:r>
            <a:r>
              <a:rPr lang="en-US" dirty="0" err="1">
                <a:solidFill>
                  <a:srgbClr val="002060"/>
                </a:solidFill>
              </a:rPr>
              <a:t>privukao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čita</a:t>
            </a:r>
            <a:r>
              <a:rPr lang="sr-Latn-ME" dirty="0" smtClean="0">
                <a:solidFill>
                  <a:srgbClr val="002060"/>
                </a:solidFill>
              </a:rPr>
              <a:t>lac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Prilikom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čitanja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ovih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blogova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uvijek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provjerite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nekoliko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relevantnih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prije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nego</a:t>
            </a:r>
            <a:r>
              <a:rPr lang="en-US" dirty="0">
                <a:solidFill>
                  <a:srgbClr val="002060"/>
                </a:solidFill>
              </a:rPr>
              <a:t> li </a:t>
            </a:r>
            <a:r>
              <a:rPr lang="en-US" dirty="0" err="1">
                <a:solidFill>
                  <a:srgbClr val="002060"/>
                </a:solidFill>
              </a:rPr>
              <a:t>sugerišete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prijateljima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društvenim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mrežama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pročitaju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tekst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355084" y="3228942"/>
            <a:ext cx="199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7E3AA2-679E-4924-AC1B-FE6C3A02C251}"/>
              </a:ext>
            </a:extLst>
          </p:cNvPr>
          <p:cNvSpPr txBox="1"/>
          <p:nvPr/>
        </p:nvSpPr>
        <p:spPr>
          <a:xfrm rot="16200000">
            <a:off x="10733206" y="3310138"/>
            <a:ext cx="234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Prednosti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88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52CDC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8265388" y="3311570"/>
              <a:ext cx="6212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PREDNOSTI INTERNETA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FC73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5D7373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  <a:solidFill>
            <a:srgbClr val="92D050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00A0A8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297330"/>
              <a:ext cx="19920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2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ZABAVA</a:t>
              </a:r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04721" y="831427"/>
            <a:ext cx="75067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</a:rPr>
              <a:t>Moderni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život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postao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lakši</a:t>
            </a:r>
            <a:r>
              <a:rPr lang="en-US" sz="2200" dirty="0">
                <a:solidFill>
                  <a:srgbClr val="002060"/>
                </a:solidFill>
              </a:rPr>
              <a:t>, a </a:t>
            </a:r>
            <a:r>
              <a:rPr lang="en-US" sz="2200" dirty="0" err="1">
                <a:solidFill>
                  <a:srgbClr val="002060"/>
                </a:solidFill>
              </a:rPr>
              <a:t>ljudi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>
                <a:solidFill>
                  <a:srgbClr val="002060"/>
                </a:solidFill>
              </a:rPr>
              <a:t>š</a:t>
            </a:r>
            <a:r>
              <a:rPr lang="en-US" sz="2200" dirty="0" err="1" smtClean="0">
                <a:solidFill>
                  <a:srgbClr val="002060"/>
                </a:solidFill>
              </a:rPr>
              <a:t>irom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svijeta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moraju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da  </a:t>
            </a:r>
            <a:r>
              <a:rPr lang="en-US" sz="2200" dirty="0" err="1" smtClean="0">
                <a:solidFill>
                  <a:srgbClr val="002060"/>
                </a:solidFill>
              </a:rPr>
              <a:t>zahval</a:t>
            </a:r>
            <a:r>
              <a:rPr lang="sr-Latn-ME" sz="2200" dirty="0" smtClean="0">
                <a:solidFill>
                  <a:srgbClr val="002060"/>
                </a:solidFill>
              </a:rPr>
              <a:t>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ogromnom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doprinosu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internet </a:t>
            </a:r>
            <a:r>
              <a:rPr lang="en-US" sz="2200" dirty="0" err="1" smtClean="0">
                <a:solidFill>
                  <a:srgbClr val="002060"/>
                </a:solidFill>
              </a:rPr>
              <a:t>tehnologije</a:t>
            </a:r>
            <a:r>
              <a:rPr lang="sr-Latn-ME" sz="2200" dirty="0" smtClean="0">
                <a:solidFill>
                  <a:srgbClr val="002060"/>
                </a:solidFill>
              </a:rPr>
              <a:t>, u smislu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komunikacij</a:t>
            </a:r>
            <a:r>
              <a:rPr lang="sr-Latn-ME" sz="2200" dirty="0" smtClean="0">
                <a:solidFill>
                  <a:srgbClr val="002060"/>
                </a:solidFill>
              </a:rPr>
              <a:t>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razmjen</a:t>
            </a:r>
            <a:r>
              <a:rPr lang="sr-Latn-ME" sz="2200" dirty="0" smtClean="0">
                <a:solidFill>
                  <a:srgbClr val="002060"/>
                </a:solidFill>
              </a:rPr>
              <a:t>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informacija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sr-Latn-ME" sz="2200" dirty="0" smtClean="0">
                <a:solidFill>
                  <a:srgbClr val="002060"/>
                </a:solidFill>
              </a:rPr>
              <a:t>Dakle, </a:t>
            </a:r>
            <a:r>
              <a:rPr lang="en-US" sz="2200" dirty="0" err="1" smtClean="0">
                <a:solidFill>
                  <a:srgbClr val="002060"/>
                </a:solidFill>
              </a:rPr>
              <a:t>možemo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koristiti</a:t>
            </a:r>
            <a:r>
              <a:rPr lang="en-US" sz="2200" dirty="0">
                <a:solidFill>
                  <a:srgbClr val="002060"/>
                </a:solidFill>
              </a:rPr>
              <a:t> internet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komunikaciju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s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ljudima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širom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svijeta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sr-Latn-ME" sz="2200" dirty="0" smtClean="0">
                <a:solidFill>
                  <a:srgbClr val="002060"/>
                </a:solidFill>
              </a:rPr>
              <a:t>možemo da </a:t>
            </a:r>
            <a:r>
              <a:rPr lang="en-US" sz="2200" dirty="0" err="1" smtClean="0">
                <a:solidFill>
                  <a:srgbClr val="002060"/>
                </a:solidFill>
              </a:rPr>
              <a:t>posluj</a:t>
            </a:r>
            <a:r>
              <a:rPr lang="sr-Latn-ME" sz="2200" dirty="0" smtClean="0">
                <a:solidFill>
                  <a:srgbClr val="002060"/>
                </a:solidFill>
              </a:rPr>
              <a:t>emo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putem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sklap</a:t>
            </a:r>
            <a:r>
              <a:rPr lang="sr-Latn-ME" sz="2200" dirty="0" smtClean="0">
                <a:solidFill>
                  <a:srgbClr val="002060"/>
                </a:solidFill>
              </a:rPr>
              <a:t>amo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nov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prijatelj</a:t>
            </a:r>
            <a:r>
              <a:rPr lang="sr-Latn-ME" sz="2200" dirty="0" smtClean="0">
                <a:solidFill>
                  <a:srgbClr val="002060"/>
                </a:solidFill>
              </a:rPr>
              <a:t>stva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upoznajemo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različite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kulture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sr-Latn-ME" sz="2200" dirty="0" smtClean="0">
                <a:solidFill>
                  <a:srgbClr val="002060"/>
                </a:solidFill>
              </a:rPr>
              <a:t>pretražujemo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​​</a:t>
            </a:r>
            <a:r>
              <a:rPr lang="en-US" sz="2200" dirty="0" err="1">
                <a:solidFill>
                  <a:srgbClr val="002060"/>
                </a:solidFill>
              </a:rPr>
              <a:t>informacije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sr-Latn-ME" sz="2200" dirty="0" smtClean="0">
                <a:solidFill>
                  <a:srgbClr val="002060"/>
                </a:solidFill>
              </a:rPr>
              <a:t>proučavamo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itd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</a:rPr>
              <a:t>Internet </a:t>
            </a:r>
            <a:r>
              <a:rPr lang="en-US" sz="2200" dirty="0" err="1" smtClean="0">
                <a:solidFill>
                  <a:srgbClr val="002060"/>
                </a:solidFill>
              </a:rPr>
              <a:t>omoguć</a:t>
            </a:r>
            <a:r>
              <a:rPr lang="sr-Latn-ME" sz="2200" dirty="0" smtClean="0">
                <a:solidFill>
                  <a:srgbClr val="002060"/>
                </a:solidFill>
              </a:rPr>
              <a:t>ava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ne </a:t>
            </a:r>
            <a:r>
              <a:rPr lang="en-US" sz="2200" dirty="0" err="1">
                <a:solidFill>
                  <a:srgbClr val="002060"/>
                </a:solidFill>
              </a:rPr>
              <a:t>samo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komunikaciju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putem</a:t>
            </a:r>
            <a:r>
              <a:rPr lang="en-US" sz="2200" dirty="0">
                <a:solidFill>
                  <a:srgbClr val="002060"/>
                </a:solidFill>
              </a:rPr>
              <a:t> e-</a:t>
            </a:r>
            <a:r>
              <a:rPr lang="en-US" sz="2200" dirty="0" err="1">
                <a:solidFill>
                  <a:srgbClr val="002060"/>
                </a:solidFill>
              </a:rPr>
              <a:t>pošte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već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osigurava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laku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dostupnost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slika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proizvoda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između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ostalog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Svakodnevno</a:t>
            </a:r>
            <a:r>
              <a:rPr lang="en-US" sz="2200" dirty="0">
                <a:solidFill>
                  <a:srgbClr val="002060"/>
                </a:solidFill>
              </a:rPr>
              <a:t> Internet </a:t>
            </a:r>
            <a:r>
              <a:rPr lang="en-US" sz="2200" dirty="0" err="1">
                <a:solidFill>
                  <a:srgbClr val="002060"/>
                </a:solidFill>
              </a:rPr>
              <a:t>nastavlja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da </a:t>
            </a:r>
            <a:r>
              <a:rPr lang="en-US" sz="2200" dirty="0" err="1" smtClean="0">
                <a:solidFill>
                  <a:srgbClr val="002060"/>
                </a:solidFill>
              </a:rPr>
              <a:t>pruža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novu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uslugu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nešto</a:t>
            </a:r>
            <a:r>
              <a:rPr lang="en-US" sz="2200" dirty="0">
                <a:solidFill>
                  <a:srgbClr val="002060"/>
                </a:solidFill>
              </a:rPr>
              <a:t> novo </a:t>
            </a:r>
            <a:r>
              <a:rPr lang="en-US" sz="2200" dirty="0" err="1">
                <a:solidFill>
                  <a:srgbClr val="002060"/>
                </a:solidFill>
              </a:rPr>
              <a:t>što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neizmjerno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povoljno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olakšava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život</a:t>
            </a:r>
            <a:r>
              <a:rPr lang="en-US" sz="2200" dirty="0">
                <a:solidFill>
                  <a:srgbClr val="002060"/>
                </a:solidFill>
              </a:rPr>
              <a:t> web </a:t>
            </a:r>
            <a:r>
              <a:rPr lang="en-US" sz="2200" dirty="0" err="1">
                <a:solidFill>
                  <a:srgbClr val="002060"/>
                </a:solidFill>
              </a:rPr>
              <a:t>korisnicima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73F442-B2F9-477E-B4DE-956CBA09D9C3}"/>
              </a:ext>
            </a:extLst>
          </p:cNvPr>
          <p:cNvSpPr txBox="1"/>
          <p:nvPr/>
        </p:nvSpPr>
        <p:spPr>
          <a:xfrm rot="16200000">
            <a:off x="-1244907" y="3220352"/>
            <a:ext cx="60377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INFORMACIJE, ZNANJE I UČENJE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DE47E8-526D-4A96-A671-69E14D20D1EB}"/>
              </a:ext>
            </a:extLst>
          </p:cNvPr>
          <p:cNvSpPr txBox="1"/>
          <p:nvPr/>
        </p:nvSpPr>
        <p:spPr>
          <a:xfrm rot="16200000">
            <a:off x="-1854103" y="3132946"/>
            <a:ext cx="6212542" cy="323165"/>
          </a:xfrm>
          <a:prstGeom prst="rect">
            <a:avLst/>
          </a:prstGeom>
          <a:solidFill>
            <a:srgbClr val="5D73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POVEZIVANJE, KOMUNIKACIJA I DIJELJENJE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-1644962" y="3311568"/>
            <a:ext cx="488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b="1" dirty="0">
                <a:solidFill>
                  <a:srgbClr val="F0EEF0"/>
                </a:solidFill>
                <a:latin typeface="Tw Cen MT" panose="020B0602020104020603" pitchFamily="34" charset="0"/>
              </a:rPr>
              <a:t>ADRESA, MAPIRANJE I KONTAKT INFORMACIJE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E8C29A9-4AAB-442C-A7A4-40DCCE0A9694}"/>
              </a:ext>
            </a:extLst>
          </p:cNvPr>
          <p:cNvSpPr/>
          <p:nvPr/>
        </p:nvSpPr>
        <p:spPr>
          <a:xfrm>
            <a:off x="-290923" y="22215"/>
            <a:ext cx="1143614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053" y="384106"/>
            <a:ext cx="10279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Kako da provjerite da li je informacija lažna ?</a:t>
            </a:r>
            <a:endParaRPr lang="pl-PL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712" y="1393120"/>
            <a:ext cx="7199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</a:rPr>
              <a:t>Kada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primijeti</a:t>
            </a:r>
            <a:r>
              <a:rPr lang="sr-Latn-ME" dirty="0" smtClean="0">
                <a:solidFill>
                  <a:srgbClr val="002060"/>
                </a:solidFill>
              </a:rPr>
              <a:t>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da se </a:t>
            </a:r>
            <a:r>
              <a:rPr lang="en-US" dirty="0" err="1">
                <a:solidFill>
                  <a:srgbClr val="002060"/>
                </a:solidFill>
              </a:rPr>
              <a:t>neka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vrlo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brzo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širi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internetom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uvijek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provjeri</a:t>
            </a:r>
            <a:r>
              <a:rPr lang="sr-Latn-ME" dirty="0" smtClean="0">
                <a:solidFill>
                  <a:srgbClr val="002060"/>
                </a:solidFill>
              </a:rPr>
              <a:t>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nekoliko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izvora</a:t>
            </a:r>
            <a:r>
              <a:rPr lang="en-US" dirty="0">
                <a:solidFill>
                  <a:srgbClr val="002060"/>
                </a:solidFill>
              </a:rPr>
              <a:t>. Ali </a:t>
            </a:r>
            <a:r>
              <a:rPr lang="en-US" dirty="0" err="1">
                <a:solidFill>
                  <a:srgbClr val="002060"/>
                </a:solidFill>
              </a:rPr>
              <a:t>prije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svega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sam</a:t>
            </a:r>
            <a:r>
              <a:rPr lang="sr-Latn-ME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analizir</a:t>
            </a:r>
            <a:r>
              <a:rPr lang="sr-Latn-ME" dirty="0" smtClean="0">
                <a:solidFill>
                  <a:srgbClr val="002060"/>
                </a:solidFill>
              </a:rPr>
              <a:t>ajte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tekst</a:t>
            </a:r>
            <a:r>
              <a:rPr lang="en-US" dirty="0">
                <a:solidFill>
                  <a:srgbClr val="002060"/>
                </a:solidFill>
              </a:rPr>
              <a:t>. Na </a:t>
            </a:r>
            <a:r>
              <a:rPr lang="en-US" dirty="0" err="1">
                <a:solidFill>
                  <a:srgbClr val="002060"/>
                </a:solidFill>
              </a:rPr>
              <a:t>osnovu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čitanja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shvatićete</a:t>
            </a:r>
            <a:r>
              <a:rPr lang="en-US" dirty="0">
                <a:solidFill>
                  <a:srgbClr val="002060"/>
                </a:solidFill>
              </a:rPr>
              <a:t> da li se </a:t>
            </a:r>
            <a:r>
              <a:rPr lang="en-US" dirty="0" err="1">
                <a:solidFill>
                  <a:srgbClr val="002060"/>
                </a:solidFill>
              </a:rPr>
              <a:t>radi</a:t>
            </a:r>
            <a:r>
              <a:rPr lang="en-US" dirty="0">
                <a:solidFill>
                  <a:srgbClr val="002060"/>
                </a:solidFill>
              </a:rPr>
              <a:t> o </a:t>
            </a:r>
            <a:r>
              <a:rPr lang="en-US" dirty="0" err="1">
                <a:solidFill>
                  <a:srgbClr val="002060"/>
                </a:solidFill>
              </a:rPr>
              <a:t>nekim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zahtijevaju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dva</a:t>
            </a:r>
            <a:r>
              <a:rPr lang="en-US" dirty="0">
                <a:solidFill>
                  <a:srgbClr val="002060"/>
                </a:solidFill>
              </a:rPr>
              <a:t> puta </a:t>
            </a:r>
            <a:r>
              <a:rPr lang="en-US" dirty="0" err="1">
                <a:solidFill>
                  <a:srgbClr val="002060"/>
                </a:solidFill>
              </a:rPr>
              <a:t>provjerite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rgbClr val="002060"/>
                </a:solidFill>
              </a:rPr>
              <a:t>Pretragom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Google</a:t>
            </a:r>
            <a:r>
              <a:rPr lang="sr-Latn-ME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u </a:t>
            </a:r>
            <a:r>
              <a:rPr lang="en-US" dirty="0" err="1">
                <a:solidFill>
                  <a:srgbClr val="002060"/>
                </a:solidFill>
              </a:rPr>
              <a:t>možete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doći</a:t>
            </a:r>
            <a:r>
              <a:rPr lang="en-US" dirty="0">
                <a:solidFill>
                  <a:srgbClr val="002060"/>
                </a:solidFill>
              </a:rPr>
              <a:t> do </a:t>
            </a:r>
            <a:r>
              <a:rPr lang="en-US" dirty="0" err="1">
                <a:solidFill>
                  <a:srgbClr val="002060"/>
                </a:solidFill>
              </a:rPr>
              <a:t>više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objava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vezanih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temu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Uvijek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treba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voditi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računa</a:t>
            </a:r>
            <a:r>
              <a:rPr lang="en-US" dirty="0">
                <a:solidFill>
                  <a:srgbClr val="002060"/>
                </a:solidFill>
              </a:rPr>
              <a:t> o </a:t>
            </a:r>
            <a:r>
              <a:rPr lang="en-US" dirty="0" err="1">
                <a:solidFill>
                  <a:srgbClr val="002060"/>
                </a:solidFill>
              </a:rPr>
              <a:t>izvoru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objavio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informaciju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Ozbiljan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mediji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nikada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objaviti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koju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provjerio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kroz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nekoliko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Pronađite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informacije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nekoliko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relevantnih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sr-Latn-ME" dirty="0" smtClean="0">
                <a:solidFill>
                  <a:srgbClr val="002060"/>
                </a:solidFill>
              </a:rPr>
              <a:t>pa </a:t>
            </a:r>
            <a:r>
              <a:rPr lang="en-US" dirty="0" err="1" smtClean="0">
                <a:solidFill>
                  <a:srgbClr val="002060"/>
                </a:solidFill>
              </a:rPr>
              <a:t>zatim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provjerite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originalni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izvor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2257" y="3859229"/>
            <a:ext cx="7132320" cy="2168996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cap="all" dirty="0">
                <a:solidFill>
                  <a:schemeClr val="accent4">
                    <a:lumMod val="75000"/>
                  </a:schemeClr>
                </a:solidFill>
              </a:rPr>
              <a:t>KREDIBILITET JE BITAN</a:t>
            </a:r>
            <a:r>
              <a:rPr lang="en-US" sz="2500" b="1" cap="all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sr-Latn-ME" sz="2500" b="1" cap="all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500" b="1" cap="all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Kredibilitet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teško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stiče</a:t>
            </a:r>
            <a:r>
              <a:rPr lang="en-US" dirty="0">
                <a:solidFill>
                  <a:srgbClr val="002060"/>
                </a:solidFill>
              </a:rPr>
              <a:t>, a </a:t>
            </a:r>
            <a:r>
              <a:rPr lang="en-US" dirty="0" err="1">
                <a:solidFill>
                  <a:srgbClr val="002060"/>
                </a:solidFill>
              </a:rPr>
              <a:t>preko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gubi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Ozbiljan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bloger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portal </a:t>
            </a:r>
            <a:r>
              <a:rPr lang="en-US" dirty="0" err="1">
                <a:solidFill>
                  <a:srgbClr val="002060"/>
                </a:solidFill>
              </a:rPr>
              <a:t>neće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objaviti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bilo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kakvu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vijest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tako</a:t>
            </a:r>
            <a:r>
              <a:rPr lang="en-US" dirty="0">
                <a:solidFill>
                  <a:srgbClr val="002060"/>
                </a:solidFill>
              </a:rPr>
              <a:t>… </a:t>
            </a:r>
            <a:r>
              <a:rPr lang="en-US" dirty="0" err="1">
                <a:solidFill>
                  <a:srgbClr val="002060"/>
                </a:solidFill>
              </a:rPr>
              <a:t>Mnogo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bitnije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privlačenja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čitalaca</a:t>
            </a:r>
            <a:r>
              <a:rPr lang="en-US" dirty="0">
                <a:solidFill>
                  <a:srgbClr val="002060"/>
                </a:solidFill>
              </a:rPr>
              <a:t> je da </a:t>
            </a:r>
            <a:r>
              <a:rPr lang="en-US" dirty="0" err="1">
                <a:solidFill>
                  <a:srgbClr val="002060"/>
                </a:solidFill>
              </a:rPr>
              <a:t>vam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vjeruju</a:t>
            </a:r>
            <a:r>
              <a:rPr lang="en-US" dirty="0">
                <a:solidFill>
                  <a:srgbClr val="002060"/>
                </a:solidFill>
              </a:rPr>
              <a:t>! Oni </a:t>
            </a:r>
            <a:r>
              <a:rPr lang="en-US" dirty="0" err="1">
                <a:solidFill>
                  <a:srgbClr val="002060"/>
                </a:solidFill>
              </a:rPr>
              <a:t>koji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vraćaju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blog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dijele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sadržaj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potreban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kredibilitet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bloger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novinar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nekog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portala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nastavi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piše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355084" y="3228942"/>
            <a:ext cx="199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Mane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7E3AA2-679E-4924-AC1B-FE6C3A02C251}"/>
              </a:ext>
            </a:extLst>
          </p:cNvPr>
          <p:cNvSpPr txBox="1"/>
          <p:nvPr/>
        </p:nvSpPr>
        <p:spPr>
          <a:xfrm rot="16200000">
            <a:off x="10733206" y="3310138"/>
            <a:ext cx="234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Prednosti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7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E8C29A9-4AAB-442C-A7A4-40DCCE0A9694}"/>
              </a:ext>
            </a:extLst>
          </p:cNvPr>
          <p:cNvSpPr/>
          <p:nvPr/>
        </p:nvSpPr>
        <p:spPr>
          <a:xfrm>
            <a:off x="-290924" y="0"/>
            <a:ext cx="12482923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8639" y="442519"/>
            <a:ext cx="10279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500" dirty="0" smtClean="0">
                <a:solidFill>
                  <a:srgbClr val="00A0A8"/>
                </a:solidFill>
                <a:latin typeface="Impact" panose="020B0806030902050204" pitchFamily="34" charset="0"/>
              </a:rPr>
              <a:t>BEZBJEDNOST NA INTERNETU</a:t>
            </a:r>
            <a:endParaRPr lang="pl-PL" sz="4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6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903724" y="3210256"/>
            <a:ext cx="199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BEZBJEDNOST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39" y="1528354"/>
            <a:ext cx="10136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</a:rPr>
              <a:t>Korišćenje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Interneta</a:t>
            </a:r>
            <a:r>
              <a:rPr lang="en-US" sz="2200" b="1" dirty="0">
                <a:solidFill>
                  <a:srgbClr val="002060"/>
                </a:solidFill>
              </a:rPr>
              <a:t> je </a:t>
            </a:r>
            <a:r>
              <a:rPr lang="en-US" sz="2200" b="1" dirty="0" err="1" smtClean="0">
                <a:solidFill>
                  <a:srgbClr val="002060"/>
                </a:solidFill>
              </a:rPr>
              <a:t>bezb</a:t>
            </a:r>
            <a:r>
              <a:rPr lang="sr-Latn-ME" sz="2200" b="1" dirty="0" smtClean="0">
                <a:solidFill>
                  <a:srgbClr val="002060"/>
                </a:solidFill>
              </a:rPr>
              <a:t>j</a:t>
            </a:r>
            <a:r>
              <a:rPr lang="en-US" sz="2200" b="1" dirty="0" err="1" smtClean="0">
                <a:solidFill>
                  <a:srgbClr val="002060"/>
                </a:solidFill>
              </a:rPr>
              <a:t>edno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sve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dok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imate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umu</a:t>
            </a:r>
            <a:r>
              <a:rPr lang="en-US" sz="2200" b="1" dirty="0">
                <a:solidFill>
                  <a:srgbClr val="002060"/>
                </a:solidFill>
              </a:rPr>
              <a:t> tri </a:t>
            </a:r>
            <a:r>
              <a:rPr lang="en-US" sz="2200" b="1" dirty="0" err="1">
                <a:solidFill>
                  <a:srgbClr val="002060"/>
                </a:solidFill>
              </a:rPr>
              <a:t>osnovne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stvari</a:t>
            </a:r>
            <a:r>
              <a:rPr lang="en-US" sz="2200" b="1" dirty="0">
                <a:solidFill>
                  <a:srgbClr val="002060"/>
                </a:solidFill>
              </a:rPr>
              <a:t>: </a:t>
            </a:r>
            <a:endParaRPr lang="sr-Latn-ME" sz="2200" b="1" dirty="0" smtClean="0">
              <a:solidFill>
                <a:srgbClr val="00206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940058" y="2175099"/>
            <a:ext cx="873160" cy="907301"/>
            <a:chOff x="3063120" y="1755914"/>
            <a:chExt cx="1275682" cy="1275682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939669" y="3467143"/>
            <a:ext cx="873160" cy="907301"/>
            <a:chOff x="3063120" y="1755914"/>
            <a:chExt cx="1275682" cy="1275682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004457" y="2629183"/>
            <a:ext cx="2651760" cy="45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68987" y="2628750"/>
            <a:ext cx="5324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500" b="1" dirty="0" smtClean="0">
                <a:solidFill>
                  <a:srgbClr val="002060"/>
                </a:solidFill>
              </a:rPr>
              <a:t>ZAŠTITITE SVOJ RAČUNAR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6161" y="3996704"/>
            <a:ext cx="5073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500" b="1" dirty="0" smtClean="0">
                <a:solidFill>
                  <a:srgbClr val="002060"/>
                </a:solidFill>
              </a:rPr>
              <a:t>ZAŠTITITE SE NA MREŽI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5349" y="5476009"/>
            <a:ext cx="5531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500" b="1" dirty="0" smtClean="0">
                <a:solidFill>
                  <a:srgbClr val="002060"/>
                </a:solidFill>
              </a:rPr>
              <a:t>POŠTUJTE PRAVILA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13627" y="1323137"/>
            <a:ext cx="5285289" cy="2851950"/>
          </a:xfrm>
          <a:prstGeom prst="rightArrow">
            <a:avLst/>
          </a:prstGeom>
          <a:solidFill>
            <a:srgbClr val="FFC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Održavajte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operativni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sistem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ažurnim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endParaRPr lang="sr-Latn-ME" sz="17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Koristite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antivirusni</a:t>
            </a:r>
            <a:r>
              <a:rPr lang="en-US" sz="1700" b="1" dirty="0">
                <a:solidFill>
                  <a:srgbClr val="002060"/>
                </a:solidFill>
              </a:rPr>
              <a:t> program </a:t>
            </a:r>
            <a:endParaRPr lang="sr-Latn-ME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Koristite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zaštitni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zid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endParaRPr lang="sr-Latn-ME" sz="17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Pravite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rezervne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kopije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važnih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datoteka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endParaRPr lang="sr-Latn-ME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Budite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pažljivi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prilikom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preuzimanja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sadržaja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922742" y="2820327"/>
            <a:ext cx="5285289" cy="285195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>
                <a:solidFill>
                  <a:srgbClr val="002060"/>
                </a:solidFill>
              </a:rPr>
              <a:t>Budite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obazrivi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prilikom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saopštavanja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ličnih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podataka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endParaRPr lang="sr-Latn-ME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Imajte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na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umu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kim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razgovarate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endParaRPr lang="sr-Latn-ME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Imajte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na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umu</a:t>
            </a:r>
            <a:r>
              <a:rPr lang="en-US" sz="1700" b="1" dirty="0">
                <a:solidFill>
                  <a:srgbClr val="002060"/>
                </a:solidFill>
              </a:rPr>
              <a:t> da </a:t>
            </a:r>
            <a:r>
              <a:rPr lang="en-US" sz="1700" b="1" dirty="0" err="1">
                <a:solidFill>
                  <a:srgbClr val="002060"/>
                </a:solidFill>
              </a:rPr>
              <a:t>na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mreži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nije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sve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pouzdano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i</a:t>
            </a:r>
            <a:r>
              <a:rPr lang="en-US" sz="1700" b="1" dirty="0">
                <a:solidFill>
                  <a:srgbClr val="002060"/>
                </a:solidFill>
              </a:rPr>
              <a:t> da </a:t>
            </a:r>
            <a:r>
              <a:rPr lang="en-US" sz="1700" b="1" dirty="0" err="1">
                <a:solidFill>
                  <a:srgbClr val="002060"/>
                </a:solidFill>
              </a:rPr>
              <a:t>nisu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svi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iskreni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922353" y="4332934"/>
            <a:ext cx="5285289" cy="2851950"/>
          </a:xfrm>
          <a:prstGeom prst="rightArrow">
            <a:avLst/>
          </a:prstGeom>
          <a:solidFill>
            <a:srgbClr val="FF59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>
                <a:solidFill>
                  <a:srgbClr val="002060"/>
                </a:solidFill>
              </a:rPr>
              <a:t>Morate</a:t>
            </a:r>
            <a:r>
              <a:rPr lang="en-US" sz="1700" b="1" dirty="0">
                <a:solidFill>
                  <a:srgbClr val="002060"/>
                </a:solidFill>
              </a:rPr>
              <a:t> se </a:t>
            </a:r>
            <a:r>
              <a:rPr lang="en-US" sz="1700" b="1" dirty="0" err="1">
                <a:solidFill>
                  <a:srgbClr val="002060"/>
                </a:solidFill>
              </a:rPr>
              <a:t>pridržavati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zakona</a:t>
            </a:r>
            <a:r>
              <a:rPr lang="en-US" sz="1700" b="1" dirty="0">
                <a:solidFill>
                  <a:srgbClr val="002060"/>
                </a:solidFill>
              </a:rPr>
              <a:t>, </a:t>
            </a:r>
            <a:r>
              <a:rPr lang="en-US" sz="1700" b="1" dirty="0" err="1">
                <a:solidFill>
                  <a:srgbClr val="002060"/>
                </a:solidFill>
              </a:rPr>
              <a:t>čak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na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Internetu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endParaRPr lang="sr-Latn-ME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002060"/>
                </a:solidFill>
              </a:rPr>
              <a:t>Vodite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računa</a:t>
            </a:r>
            <a:r>
              <a:rPr lang="en-US" sz="1700" b="1" dirty="0">
                <a:solidFill>
                  <a:srgbClr val="002060"/>
                </a:solidFill>
              </a:rPr>
              <a:t> o </a:t>
            </a:r>
            <a:r>
              <a:rPr lang="en-US" sz="1700" b="1" dirty="0" err="1">
                <a:solidFill>
                  <a:srgbClr val="002060"/>
                </a:solidFill>
              </a:rPr>
              <a:t>drugima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i</a:t>
            </a:r>
            <a:r>
              <a:rPr lang="en-US" sz="1700" b="1" dirty="0">
                <a:solidFill>
                  <a:srgbClr val="002060"/>
                </a:solidFill>
              </a:rPr>
              <a:t> o </a:t>
            </a:r>
            <a:r>
              <a:rPr lang="en-US" sz="1700" b="1" dirty="0" err="1">
                <a:solidFill>
                  <a:srgbClr val="002060"/>
                </a:solidFill>
              </a:rPr>
              <a:t>sebi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kada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ste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na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 err="1">
                <a:solidFill>
                  <a:srgbClr val="002060"/>
                </a:solidFill>
              </a:rPr>
              <a:t>mreži</a:t>
            </a:r>
            <a:endParaRPr lang="en-US" sz="1700" b="1" dirty="0">
              <a:solidFill>
                <a:srgbClr val="00206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939280" y="5022358"/>
            <a:ext cx="873160" cy="907301"/>
            <a:chOff x="3063120" y="1755914"/>
            <a:chExt cx="1275682" cy="1275682"/>
          </a:xfrm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16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3" grpId="0"/>
      <p:bldP spid="34" grpId="0"/>
      <p:bldP spid="35" grpId="0"/>
      <p:bldP spid="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E8C29A9-4AAB-442C-A7A4-40DCCE0A9694}"/>
              </a:ext>
            </a:extLst>
          </p:cNvPr>
          <p:cNvSpPr/>
          <p:nvPr/>
        </p:nvSpPr>
        <p:spPr>
          <a:xfrm>
            <a:off x="-343176" y="0"/>
            <a:ext cx="12482923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2787" y="382734"/>
            <a:ext cx="10279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PONAŠANJE NA INTERNETU</a:t>
            </a:r>
            <a:endParaRPr lang="pl-PL" sz="45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16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903724" y="3210256"/>
            <a:ext cx="199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BEZBJEDNOST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847420" y="2132462"/>
            <a:ext cx="873160" cy="907301"/>
            <a:chOff x="3063120" y="1755914"/>
            <a:chExt cx="1275682" cy="1275682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847031" y="3424506"/>
            <a:ext cx="873160" cy="907301"/>
            <a:chOff x="3063120" y="1755914"/>
            <a:chExt cx="1275682" cy="1275682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004457" y="2629183"/>
            <a:ext cx="2651760" cy="45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62607" y="2459893"/>
            <a:ext cx="5677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300" b="1" dirty="0" smtClean="0">
                <a:solidFill>
                  <a:srgbClr val="002060"/>
                </a:solidFill>
              </a:rPr>
              <a:t>ZAKONI SE PRIMJENJUJU I NA INTERNETU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3523" y="3954067"/>
            <a:ext cx="5073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500" b="1" dirty="0" smtClean="0">
                <a:solidFill>
                  <a:srgbClr val="002060"/>
                </a:solidFill>
              </a:rPr>
              <a:t>AUTORSKA PRAVA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2711" y="5433372"/>
            <a:ext cx="6002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200" b="1" dirty="0" smtClean="0">
                <a:solidFill>
                  <a:srgbClr val="002060"/>
                </a:solidFill>
              </a:rPr>
              <a:t>OSNOVNI PODACI O BEZBJEDNOSTI INFORMACIJA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846642" y="4979721"/>
            <a:ext cx="873160" cy="907301"/>
            <a:chOff x="3063120" y="1755914"/>
            <a:chExt cx="1275682" cy="1275682"/>
          </a:xfrm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04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903724" y="3210256"/>
            <a:ext cx="199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BEZBJEDNOST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893713" y="483712"/>
            <a:ext cx="873160" cy="907301"/>
            <a:chOff x="3063120" y="1755914"/>
            <a:chExt cx="1275682" cy="1275682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004457" y="2629183"/>
            <a:ext cx="2651760" cy="45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08900" y="811143"/>
            <a:ext cx="5677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300" b="1" dirty="0" smtClean="0">
                <a:solidFill>
                  <a:srgbClr val="002060"/>
                </a:solidFill>
              </a:rPr>
              <a:t>ZAKONI SE PRIMJENJUJU I NA INTERNETU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293" y="1972491"/>
            <a:ext cx="94321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</a:rPr>
              <a:t>Šta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dozvoljeno</a:t>
            </a:r>
            <a:r>
              <a:rPr lang="en-US" sz="2200" dirty="0">
                <a:solidFill>
                  <a:srgbClr val="002060"/>
                </a:solidFill>
              </a:rPr>
              <a:t> a </a:t>
            </a:r>
            <a:r>
              <a:rPr lang="en-US" sz="2200" dirty="0" err="1">
                <a:solidFill>
                  <a:srgbClr val="002060"/>
                </a:solidFill>
              </a:rPr>
              <a:t>šta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? Internet je </a:t>
            </a:r>
            <a:r>
              <a:rPr lang="en-US" sz="2200" dirty="0" err="1">
                <a:solidFill>
                  <a:srgbClr val="002060"/>
                </a:solidFill>
              </a:rPr>
              <a:t>javno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m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esto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Kada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mreži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morate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pridržavati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osnovnih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pravila</a:t>
            </a:r>
            <a:r>
              <a:rPr lang="en-US" sz="2200" dirty="0">
                <a:solidFill>
                  <a:srgbClr val="002060"/>
                </a:solidFill>
              </a:rPr>
              <a:t> – </a:t>
            </a:r>
            <a:r>
              <a:rPr lang="sr-Latn-ME" sz="2200" dirty="0" smtClean="0">
                <a:solidFill>
                  <a:srgbClr val="002060"/>
                </a:solidFill>
              </a:rPr>
              <a:t>recimo, </a:t>
            </a:r>
            <a:r>
              <a:rPr lang="en-US" sz="2200" dirty="0" err="1" smtClean="0">
                <a:solidFill>
                  <a:srgbClr val="002060"/>
                </a:solidFill>
              </a:rPr>
              <a:t>kao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kada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pridržavate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saobraćajnih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propisa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prilikom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vožnje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002060"/>
                </a:solidFill>
              </a:rPr>
              <a:t>Zakoni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se </a:t>
            </a:r>
            <a:r>
              <a:rPr lang="en-US" sz="2200" dirty="0" smtClean="0">
                <a:solidFill>
                  <a:srgbClr val="002060"/>
                </a:solidFill>
              </a:rPr>
              <a:t>prim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enjuju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Internet </a:t>
            </a:r>
            <a:r>
              <a:rPr lang="en-US" sz="2200" dirty="0" err="1">
                <a:solidFill>
                  <a:srgbClr val="002060"/>
                </a:solidFill>
              </a:rPr>
              <a:t>Iako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većina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zakona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don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en-US" sz="2200" dirty="0" smtClean="0">
                <a:solidFill>
                  <a:srgbClr val="002060"/>
                </a:solidFill>
              </a:rPr>
              <a:t>eta </a:t>
            </a:r>
            <a:r>
              <a:rPr lang="en-US" sz="2200" dirty="0" err="1" smtClean="0">
                <a:solidFill>
                  <a:srgbClr val="002060"/>
                </a:solidFill>
              </a:rPr>
              <a:t>pr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en-US" sz="2200" dirty="0" smtClean="0">
                <a:solidFill>
                  <a:srgbClr val="002060"/>
                </a:solidFill>
              </a:rPr>
              <a:t>e </a:t>
            </a:r>
            <a:r>
              <a:rPr lang="en-US" sz="2200" dirty="0" err="1">
                <a:solidFill>
                  <a:srgbClr val="002060"/>
                </a:solidFill>
              </a:rPr>
              <a:t>pojave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pravna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regulativa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odnosi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Internet. </a:t>
            </a:r>
            <a:r>
              <a:rPr lang="en-US" sz="2200" dirty="0" err="1">
                <a:solidFill>
                  <a:srgbClr val="002060"/>
                </a:solidFill>
              </a:rPr>
              <a:t>Sve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nezakonito</a:t>
            </a:r>
            <a:r>
              <a:rPr lang="en-US" sz="2200" dirty="0">
                <a:solidFill>
                  <a:srgbClr val="002060"/>
                </a:solidFill>
              </a:rPr>
              <a:t> van </a:t>
            </a:r>
            <a:r>
              <a:rPr lang="en-US" sz="2200" dirty="0" err="1">
                <a:solidFill>
                  <a:srgbClr val="002060"/>
                </a:solidFill>
              </a:rPr>
              <a:t>mreže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nezakonito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mreži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</a:rPr>
              <a:t>Internet </a:t>
            </a:r>
            <a:r>
              <a:rPr lang="en-US" sz="2200" dirty="0" err="1">
                <a:solidFill>
                  <a:srgbClr val="002060"/>
                </a:solidFill>
              </a:rPr>
              <a:t>pruža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jedinstvene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mogućnosti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slobodne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komunikacije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ali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sobom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nosi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odgovornost</a:t>
            </a:r>
            <a:r>
              <a:rPr lang="en-US" sz="2200" dirty="0">
                <a:solidFill>
                  <a:srgbClr val="002060"/>
                </a:solidFill>
              </a:rPr>
              <a:t>. Na primer, </a:t>
            </a:r>
            <a:r>
              <a:rPr lang="en-US" sz="2200" dirty="0" err="1" smtClean="0">
                <a:solidFill>
                  <a:srgbClr val="002060"/>
                </a:solidFill>
              </a:rPr>
              <a:t>uv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en-US" sz="2200" dirty="0" err="1" smtClean="0">
                <a:solidFill>
                  <a:srgbClr val="002060"/>
                </a:solidFill>
              </a:rPr>
              <a:t>ek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odgovorni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sadržaj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zakonitost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svoje</a:t>
            </a:r>
            <a:r>
              <a:rPr lang="en-US" sz="2200" dirty="0">
                <a:solidFill>
                  <a:srgbClr val="002060"/>
                </a:solidFill>
              </a:rPr>
              <a:t> Web </a:t>
            </a:r>
            <a:r>
              <a:rPr lang="en-US" sz="2200" dirty="0" err="1">
                <a:solidFill>
                  <a:srgbClr val="002060"/>
                </a:solidFill>
              </a:rPr>
              <a:t>lokacije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kao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objavljen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njoj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46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903724" y="3210256"/>
            <a:ext cx="199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BEZBJEDNOST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151554" y="471650"/>
            <a:ext cx="873160" cy="907301"/>
            <a:chOff x="3063120" y="1755914"/>
            <a:chExt cx="1275682" cy="1275682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004457" y="2629183"/>
            <a:ext cx="2651760" cy="45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8046" y="1001211"/>
            <a:ext cx="5073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500" b="1" dirty="0" smtClean="0">
                <a:solidFill>
                  <a:srgbClr val="002060"/>
                </a:solidFill>
              </a:rPr>
              <a:t>AUTORSKA PRAVA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594" y="1828800"/>
            <a:ext cx="93821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</a:rPr>
              <a:t>Autorska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način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prim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enjujete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ideju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ali</a:t>
            </a:r>
            <a:r>
              <a:rPr lang="en-US" sz="2200" dirty="0">
                <a:solidFill>
                  <a:srgbClr val="002060"/>
                </a:solidFill>
              </a:rPr>
              <a:t> ne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samu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ideju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Korišćenje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zaštićenog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autorskim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pravima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upotrebu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najčešće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dozvoljeno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ali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dozvoljeno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predstavite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taj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svoj</a:t>
            </a:r>
            <a:r>
              <a:rPr lang="en-US" sz="2200" dirty="0">
                <a:solidFill>
                  <a:srgbClr val="002060"/>
                </a:solidFill>
              </a:rPr>
              <a:t>. Na </a:t>
            </a:r>
            <a:r>
              <a:rPr lang="en-US" sz="2200" dirty="0" smtClean="0">
                <a:solidFill>
                  <a:srgbClr val="002060"/>
                </a:solidFill>
              </a:rPr>
              <a:t>prim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er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koristite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svoju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prezentaciju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morate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navesti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izvor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002060"/>
                </a:solidFill>
              </a:rPr>
              <a:t>Prosl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eđivanje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neovlašćenog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materijala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dirty="0" err="1">
                <a:solidFill>
                  <a:srgbClr val="002060"/>
                </a:solidFill>
              </a:rPr>
              <a:t>npr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nezakonitih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kopija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filmova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muzičkih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datoteka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dostupnih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peer-to-peer </a:t>
            </a:r>
            <a:r>
              <a:rPr lang="en-US" sz="2200" dirty="0" err="1" smtClean="0">
                <a:solidFill>
                  <a:srgbClr val="002060"/>
                </a:solidFill>
              </a:rPr>
              <a:t>mreža</a:t>
            </a:r>
            <a:r>
              <a:rPr lang="en-US" sz="2200" dirty="0" smtClean="0">
                <a:solidFill>
                  <a:srgbClr val="002060"/>
                </a:solidFill>
              </a:rPr>
              <a:t>) </a:t>
            </a:r>
            <a:r>
              <a:rPr lang="en-US" sz="2200" dirty="0">
                <a:solidFill>
                  <a:srgbClr val="002060"/>
                </a:solidFill>
              </a:rPr>
              <a:t>je </a:t>
            </a:r>
            <a:r>
              <a:rPr lang="en-US" sz="2200" dirty="0" err="1">
                <a:solidFill>
                  <a:srgbClr val="002060"/>
                </a:solidFill>
              </a:rPr>
              <a:t>nezakonito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002060"/>
                </a:solidFill>
              </a:rPr>
              <a:t>Kopiranje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softvera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podataka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zaht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en-US" sz="2200" dirty="0" err="1" smtClean="0">
                <a:solidFill>
                  <a:srgbClr val="002060"/>
                </a:solidFill>
              </a:rPr>
              <a:t>evaju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licencu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dozvoljeno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čak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upotrebu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 smtClean="0">
                <a:solidFill>
                  <a:srgbClr val="002060"/>
                </a:solidFill>
              </a:rPr>
              <a:t>Neovlašćeno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korišćenje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materijala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dovesti</a:t>
            </a:r>
            <a:r>
              <a:rPr lang="en-US" sz="2200" dirty="0">
                <a:solidFill>
                  <a:srgbClr val="002060"/>
                </a:solidFill>
              </a:rPr>
              <a:t> do </a:t>
            </a:r>
            <a:r>
              <a:rPr lang="en-US" sz="2200" dirty="0" err="1" smtClean="0">
                <a:solidFill>
                  <a:srgbClr val="002060"/>
                </a:solidFill>
              </a:rPr>
              <a:t>zaht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eva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odštetu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drugih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zakonskih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posl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edica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903724" y="3210256"/>
            <a:ext cx="199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BEZBJEDNOST INTERNETA</a:t>
            </a:r>
            <a:endParaRPr lang="en-US" sz="20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57" y="2629183"/>
            <a:ext cx="2651760" cy="45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29175" y="721919"/>
            <a:ext cx="6002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200" b="1" dirty="0" smtClean="0">
                <a:solidFill>
                  <a:srgbClr val="002060"/>
                </a:solidFill>
              </a:rPr>
              <a:t>OSNOVNI PODACI O BEZBJEDNOSTI INFORMACIJA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063106" y="268268"/>
            <a:ext cx="873160" cy="907301"/>
            <a:chOff x="3063120" y="1755914"/>
            <a:chExt cx="1275682" cy="1275682"/>
          </a:xfrm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389677" y="1564974"/>
            <a:ext cx="97748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>
                <a:solidFill>
                  <a:srgbClr val="FF0000"/>
                </a:solidFill>
              </a:rPr>
              <a:t>Zapamtite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Kada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jednom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postavite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Internet, </a:t>
            </a:r>
            <a:r>
              <a:rPr lang="en-US" sz="2200" dirty="0" err="1">
                <a:solidFill>
                  <a:srgbClr val="002060"/>
                </a:solidFill>
              </a:rPr>
              <a:t>izgubili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kontrolu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nad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njima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nikada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nećete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moći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izbrišete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svaku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kopiju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FF0000"/>
                </a:solidFill>
              </a:rPr>
              <a:t>Prov</a:t>
            </a:r>
            <a:r>
              <a:rPr lang="sr-Latn-ME" sz="2200" b="1" dirty="0" smtClean="0">
                <a:solidFill>
                  <a:srgbClr val="FF0000"/>
                </a:solidFill>
              </a:rPr>
              <a:t>j</a:t>
            </a:r>
            <a:r>
              <a:rPr lang="en-US" sz="2200" b="1" dirty="0" err="1" smtClean="0">
                <a:solidFill>
                  <a:srgbClr val="FF0000"/>
                </a:solidFill>
              </a:rPr>
              <a:t>erite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Uv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en-US" sz="2200" dirty="0" err="1" smtClean="0">
                <a:solidFill>
                  <a:srgbClr val="002060"/>
                </a:solidFill>
              </a:rPr>
              <a:t>ek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se </a:t>
            </a:r>
            <a:r>
              <a:rPr lang="en-US" sz="2200" dirty="0" err="1" smtClean="0">
                <a:solidFill>
                  <a:srgbClr val="002060"/>
                </a:solidFill>
              </a:rPr>
              <a:t>uv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erite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da </a:t>
            </a:r>
            <a:r>
              <a:rPr lang="en-US" sz="2200" dirty="0" err="1">
                <a:solidFill>
                  <a:srgbClr val="002060"/>
                </a:solidFill>
              </a:rPr>
              <a:t>znate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dajete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informacije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biste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znali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koristiti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FF0000"/>
                </a:solidFill>
              </a:rPr>
              <a:t>Razmislite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Da </a:t>
            </a:r>
            <a:r>
              <a:rPr lang="en-US" sz="2200" dirty="0">
                <a:solidFill>
                  <a:srgbClr val="002060"/>
                </a:solidFill>
              </a:rPr>
              <a:t>li je </a:t>
            </a:r>
            <a:r>
              <a:rPr lang="en-US" sz="2200" dirty="0" err="1">
                <a:solidFill>
                  <a:srgbClr val="002060"/>
                </a:solidFill>
              </a:rPr>
              <a:t>pametno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postavljati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podatke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Web </a:t>
            </a:r>
            <a:r>
              <a:rPr lang="en-US" sz="2200" dirty="0" err="1">
                <a:solidFill>
                  <a:srgbClr val="002060"/>
                </a:solidFill>
              </a:rPr>
              <a:t>lokaciju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ako</a:t>
            </a:r>
            <a:r>
              <a:rPr lang="en-US" sz="2200" dirty="0">
                <a:solidFill>
                  <a:srgbClr val="002060"/>
                </a:solidFill>
              </a:rPr>
              <a:t> ne </a:t>
            </a:r>
            <a:r>
              <a:rPr lang="en-US" sz="2200" dirty="0" err="1">
                <a:solidFill>
                  <a:srgbClr val="002060"/>
                </a:solidFill>
              </a:rPr>
              <a:t>znate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koristiti</a:t>
            </a:r>
            <a:r>
              <a:rPr lang="en-US" sz="2200" dirty="0">
                <a:solidFill>
                  <a:srgbClr val="002060"/>
                </a:solidFill>
              </a:rPr>
              <a:t>? </a:t>
            </a:r>
            <a:endParaRPr lang="sr-Latn-ME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FF0000"/>
                </a:solidFill>
              </a:rPr>
              <a:t>Napomena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endParaRPr lang="sr-Latn-ME" sz="22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Imena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đaka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njihove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fotografije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drugi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podaci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školske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evidencije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objavljeni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Web </a:t>
            </a:r>
            <a:r>
              <a:rPr lang="en-US" sz="2200" dirty="0" err="1">
                <a:solidFill>
                  <a:srgbClr val="002060"/>
                </a:solidFill>
              </a:rPr>
              <a:t>lokaciji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škole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odobrenje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đaka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njihovih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roditelja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625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2377439"/>
            <a:ext cx="9300754" cy="14157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r-Latn-ME" sz="8600" dirty="0" smtClean="0">
                <a:solidFill>
                  <a:srgbClr val="00A0A8"/>
                </a:solidFill>
                <a:latin typeface="Impact" panose="020B0806030902050204" pitchFamily="34" charset="0"/>
              </a:rPr>
              <a:t>HVALA NA PAŽNJI !</a:t>
            </a:r>
            <a:endParaRPr lang="en-US" sz="86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52CDC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8265388" y="3311570"/>
              <a:ext cx="6212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PREDNOSTI INTERNETA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FC73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5D7373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  <a:solidFill>
            <a:srgbClr val="92D050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00A0A8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297330"/>
              <a:ext cx="19920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2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ZABAVA</a:t>
              </a:r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04721" y="831427"/>
            <a:ext cx="75067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200" dirty="0" smtClean="0">
                <a:solidFill>
                  <a:srgbClr val="002060"/>
                </a:solidFill>
              </a:rPr>
              <a:t>Svjedoci smo da se na internetu posljednih godina sve više javlja netačnih i lažnih informacija.</a:t>
            </a: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sr-Latn-ME" sz="2200" dirty="0" smtClean="0">
                <a:solidFill>
                  <a:srgbClr val="002060"/>
                </a:solidFill>
              </a:rPr>
              <a:t>Senzacionalne informacije plasirane da privuku što više čitalaca možemo vidjeti na raznim blogovima, pa čak i na ozbiljnim portalima.</a:t>
            </a: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sr-Latn-ME" sz="2200" dirty="0" smtClean="0">
                <a:solidFill>
                  <a:srgbClr val="002060"/>
                </a:solidFill>
              </a:rPr>
              <a:t>Sloboda da svako može da objavi sadržaj koji želi, čini internet demokratičnijim mjestom. Više nismo bombardovani sadržajem putem televizije ili radija, već sami biramo šta želimo da vidimo i čitamo na internetu. </a:t>
            </a: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U </a:t>
            </a:r>
            <a:r>
              <a:rPr lang="en-US" sz="2200" dirty="0" err="1" smtClean="0">
                <a:solidFill>
                  <a:srgbClr val="002060"/>
                </a:solidFill>
              </a:rPr>
              <a:t>nastavku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lekcije </a:t>
            </a:r>
            <a:r>
              <a:rPr lang="en-US" sz="2200" dirty="0" err="1" smtClean="0">
                <a:solidFill>
                  <a:srgbClr val="002060"/>
                </a:solidFill>
              </a:rPr>
              <a:t>su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navedene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prednosti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nedostaci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interneta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73F442-B2F9-477E-B4DE-956CBA09D9C3}"/>
              </a:ext>
            </a:extLst>
          </p:cNvPr>
          <p:cNvSpPr txBox="1"/>
          <p:nvPr/>
        </p:nvSpPr>
        <p:spPr>
          <a:xfrm rot="16200000">
            <a:off x="-1244907" y="3220352"/>
            <a:ext cx="60377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INFORMACIJE, ZNANJE I UČENJE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DE47E8-526D-4A96-A671-69E14D20D1EB}"/>
              </a:ext>
            </a:extLst>
          </p:cNvPr>
          <p:cNvSpPr txBox="1"/>
          <p:nvPr/>
        </p:nvSpPr>
        <p:spPr>
          <a:xfrm rot="16200000">
            <a:off x="-1854103" y="3132946"/>
            <a:ext cx="6212542" cy="323165"/>
          </a:xfrm>
          <a:prstGeom prst="rect">
            <a:avLst/>
          </a:prstGeom>
          <a:solidFill>
            <a:srgbClr val="5D73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POVEZIVANJE, KOMUNIKACIJA I DIJELJENJE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-1644962" y="3311568"/>
            <a:ext cx="488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b="1" dirty="0">
                <a:solidFill>
                  <a:srgbClr val="F0EEF0"/>
                </a:solidFill>
                <a:latin typeface="Tw Cen MT" panose="020B0602020104020603" pitchFamily="34" charset="0"/>
              </a:rPr>
              <a:t>ADRESA, MAPIRANJE I KONTAKT INFORMACIJE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1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PREDNOSTI INTERNETA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EC63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7094307" y="3220352"/>
              <a:ext cx="60377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INFORMACIJE, ZNANJE I UČENJE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  <a:solidFill>
            <a:srgbClr val="5D7373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6622669" y="3132946"/>
              <a:ext cx="6212542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POVEZIVANJE, KOMUNIKACIJA I DIJELJENJE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  <a:grpFill/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  <a:solidFill>
            <a:srgbClr val="92D05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6099340" y="3026131"/>
              <a:ext cx="5998912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ADRESA, MAPIRANJE I KONTAKT INFORMACIJE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3504" cy="6858000"/>
            <a:chOff x="-9337032" y="-1"/>
            <a:chExt cx="9923504" cy="6858000"/>
          </a:xfrm>
          <a:solidFill>
            <a:srgbClr val="00A0A8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2835041" y="3294310"/>
              <a:ext cx="6185648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BANKARSTVO, RAČUNI I KUPOVINA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  <a:grpFill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2" y="944171"/>
            <a:ext cx="897858" cy="897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2" y="2379405"/>
            <a:ext cx="907482" cy="9074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8" y="3850605"/>
            <a:ext cx="907482" cy="9074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06" y="5316725"/>
            <a:ext cx="907482" cy="9074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91" y="934547"/>
            <a:ext cx="907482" cy="90748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10" y="2379405"/>
            <a:ext cx="907482" cy="9074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91" y="3850605"/>
            <a:ext cx="907482" cy="90748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02" y="5316725"/>
            <a:ext cx="907482" cy="907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3342" y="1290918"/>
            <a:ext cx="23629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INFORMACIJE, ZNANJE I UČENJE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03342" y="2631920"/>
            <a:ext cx="27843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POVEZIVANJE, KOMUNIKACIJA I DIJELJENJE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31568" y="3986459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ADRESA, MAPIRANJE I KONTAKT INFORMACIJE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17455" y="5571616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BANKARSTVO, RAČUNI I KUPOVINA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2934" y="1224300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ADRESA, MAPIRANJE I KONTAKT INFORMACIJE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78018" y="2590334"/>
            <a:ext cx="23347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PRODAJA I ZARADA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37820" y="3975634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SARADNJA I RAD OD KUĆE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1F5CFD-7EE1-475C-A36F-330184D5C6EC}"/>
              </a:ext>
            </a:extLst>
          </p:cNvPr>
          <p:cNvSpPr txBox="1"/>
          <p:nvPr/>
        </p:nvSpPr>
        <p:spPr>
          <a:xfrm>
            <a:off x="8079218" y="5545345"/>
            <a:ext cx="1992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ZABAVA</a:t>
            </a:r>
            <a:endParaRPr lang="en-US" sz="1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5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3" y="3348622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52001"/>
              <a:ext cx="19920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INFORMACIJE, ZNANJE I UČENJE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562038" y="3271675"/>
              <a:ext cx="23609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POVEZIVANJE, KOMUNIKACIJA, DIJELJENJE</a:t>
              </a:r>
              <a:endParaRPr lang="en-US" sz="1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7907213" y="3271674"/>
              <a:ext cx="23609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ADRESA, MAPIRANJE I KONTAKT INFORMACIJE</a:t>
              </a:r>
              <a:endParaRPr lang="en-US" sz="1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52772" y="3328984"/>
              <a:ext cx="202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ZABAVA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870416" y="343973"/>
            <a:ext cx="1275682" cy="1275682"/>
            <a:chOff x="3063120" y="1755914"/>
            <a:chExt cx="1275682" cy="1275682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36025" y="1520782"/>
            <a:ext cx="70804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</a:rPr>
              <a:t>Informacije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znanje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učenje</a:t>
            </a:r>
            <a:endParaRPr lang="sr-Latn-ME" sz="2500" b="1" dirty="0" smtClean="0">
              <a:solidFill>
                <a:srgbClr val="002060"/>
              </a:solidFill>
            </a:endParaRPr>
          </a:p>
          <a:p>
            <a:pPr algn="just"/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Internet </a:t>
            </a:r>
            <a:r>
              <a:rPr lang="en-US" sz="2200" dirty="0" err="1">
                <a:solidFill>
                  <a:srgbClr val="002060"/>
                </a:solidFill>
              </a:rPr>
              <a:t>sadrži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beskonačan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niz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znanja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omogućavaju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saznate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skoro</a:t>
            </a:r>
            <a:r>
              <a:rPr lang="sr-Latn-ME" sz="2200" dirty="0" smtClean="0">
                <a:solidFill>
                  <a:srgbClr val="002060"/>
                </a:solidFill>
              </a:rPr>
              <a:t> sve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o </a:t>
            </a:r>
            <a:r>
              <a:rPr lang="en-US" sz="2200" dirty="0" err="1">
                <a:solidFill>
                  <a:srgbClr val="002060"/>
                </a:solidFill>
              </a:rPr>
              <a:t>bilo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kojoj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temi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pitanju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imate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Pomoću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</a:rPr>
              <a:t>pretraži</a:t>
            </a:r>
            <a:r>
              <a:rPr lang="sr-Latn-ME" sz="2200" dirty="0" smtClean="0">
                <a:solidFill>
                  <a:srgbClr val="002060"/>
                </a:solidFill>
              </a:rPr>
              <a:t>vača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poput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smtClean="0">
                <a:solidFill>
                  <a:srgbClr val="002060"/>
                </a:solidFill>
              </a:rPr>
              <a:t>Google</a:t>
            </a:r>
            <a:r>
              <a:rPr lang="sr-Latn-ME" sz="2200" dirty="0" smtClean="0">
                <a:solidFill>
                  <a:srgbClr val="002060"/>
                </a:solidFill>
              </a:rPr>
              <a:t>-</a:t>
            </a:r>
            <a:r>
              <a:rPr lang="en-US" sz="2200" dirty="0" smtClean="0">
                <a:solidFill>
                  <a:srgbClr val="002060"/>
                </a:solidFill>
              </a:rPr>
              <a:t>a</a:t>
            </a:r>
            <a:r>
              <a:rPr lang="sr-Latn-ME" sz="2200" dirty="0" smtClean="0">
                <a:solidFill>
                  <a:srgbClr val="002060"/>
                </a:solidFill>
              </a:rPr>
              <a:t>,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možete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postaviti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gotovo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pitanje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pronaći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sr-Latn-ME" sz="2200" dirty="0" smtClean="0">
                <a:solidFill>
                  <a:srgbClr val="002060"/>
                </a:solidFill>
              </a:rPr>
              <a:t>web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stran</a:t>
            </a:r>
            <a:r>
              <a:rPr lang="sr-Latn-ME" sz="2200" dirty="0" smtClean="0">
                <a:solidFill>
                  <a:srgbClr val="002060"/>
                </a:solidFill>
              </a:rPr>
              <a:t>icu </a:t>
            </a:r>
            <a:r>
              <a:rPr lang="en-US" sz="2200" dirty="0" smtClean="0">
                <a:solidFill>
                  <a:srgbClr val="002060"/>
                </a:solidFill>
              </a:rPr>
              <a:t>s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odgovorom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informacijama</a:t>
            </a:r>
            <a:r>
              <a:rPr lang="en-US" sz="2200" dirty="0">
                <a:solidFill>
                  <a:srgbClr val="002060"/>
                </a:solidFill>
              </a:rPr>
              <a:t> o tom </a:t>
            </a:r>
            <a:r>
              <a:rPr lang="en-US" sz="2200" dirty="0" err="1">
                <a:solidFill>
                  <a:srgbClr val="002060"/>
                </a:solidFill>
              </a:rPr>
              <a:t>pitanju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Postoje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mili</a:t>
            </a:r>
            <a:r>
              <a:rPr lang="sr-Latn-ME" sz="2200" dirty="0" smtClean="0">
                <a:solidFill>
                  <a:srgbClr val="002060"/>
                </a:solidFill>
              </a:rPr>
              <a:t>oni</a:t>
            </a:r>
            <a:r>
              <a:rPr lang="en-US" sz="2200" dirty="0" smtClean="0">
                <a:solidFill>
                  <a:srgbClr val="002060"/>
                </a:solidFill>
              </a:rPr>
              <a:t> video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zapisa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web </a:t>
            </a:r>
            <a:r>
              <a:rPr lang="en-US" sz="2200" dirty="0" err="1">
                <a:solidFill>
                  <a:srgbClr val="002060"/>
                </a:solidFill>
              </a:rPr>
              <a:t>lokacijama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poput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smtClean="0">
                <a:solidFill>
                  <a:srgbClr val="002060"/>
                </a:solidFill>
              </a:rPr>
              <a:t>YouTube-a</a:t>
            </a:r>
            <a:r>
              <a:rPr lang="sr-Latn-ME" sz="2200" dirty="0" smtClean="0">
                <a:solidFill>
                  <a:srgbClr val="002060"/>
                </a:solidFill>
              </a:rPr>
              <a:t>,</a:t>
            </a:r>
            <a:r>
              <a:rPr lang="sr-Latn-ME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objašnjavaju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različite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teme</a:t>
            </a:r>
            <a:r>
              <a:rPr lang="en-US" sz="2200" dirty="0">
                <a:solidFill>
                  <a:srgbClr val="002060"/>
                </a:solidFill>
              </a:rPr>
              <a:t>, pa </a:t>
            </a:r>
            <a:r>
              <a:rPr lang="en-US" sz="2200" dirty="0" err="1">
                <a:solidFill>
                  <a:srgbClr val="002060"/>
                </a:solidFill>
              </a:rPr>
              <a:t>čak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internetskih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časova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pomoći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naučite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više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različitih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predmeta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30" name="Picture 10" descr="Google ico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05" y="27161"/>
            <a:ext cx="2223273" cy="22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9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3" y="3348622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59" y="3343497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ZABAVA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870416" y="343973"/>
            <a:ext cx="1275682" cy="1275682"/>
            <a:chOff x="3063120" y="1755914"/>
            <a:chExt cx="1275682" cy="1275682"/>
          </a:xfrm>
        </p:grpSpPr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48053" y="1508219"/>
            <a:ext cx="645434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500" b="1" dirty="0" smtClean="0">
                <a:solidFill>
                  <a:srgbClr val="002060"/>
                </a:solidFill>
              </a:rPr>
              <a:t>Povezivanje, komunikacija, dijeljenje</a:t>
            </a:r>
          </a:p>
          <a:p>
            <a:pPr algn="just"/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U </a:t>
            </a:r>
            <a:r>
              <a:rPr lang="en-US" sz="2200" dirty="0" err="1">
                <a:solidFill>
                  <a:srgbClr val="002060"/>
                </a:solidFill>
              </a:rPr>
              <a:t>prošlosti</a:t>
            </a:r>
            <a:r>
              <a:rPr lang="en-US" sz="2200" dirty="0">
                <a:solidFill>
                  <a:srgbClr val="002060"/>
                </a:solidFill>
              </a:rPr>
              <a:t> bi </a:t>
            </a:r>
            <a:r>
              <a:rPr lang="sr-Latn-ME" sz="2200" dirty="0" smtClean="0">
                <a:solidFill>
                  <a:srgbClr val="002060"/>
                </a:solidFill>
              </a:rPr>
              <a:t>trebali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dan</a:t>
            </a:r>
            <a:r>
              <a:rPr lang="sr-Latn-ME" sz="2200" dirty="0">
                <a:solidFill>
                  <a:srgbClr val="002060"/>
                </a:solidFill>
              </a:rPr>
              <a:t>i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>
                <a:solidFill>
                  <a:srgbClr val="002060"/>
                </a:solidFill>
              </a:rPr>
              <a:t>a </a:t>
            </a:r>
            <a:r>
              <a:rPr lang="en-US" sz="2200" dirty="0" err="1">
                <a:solidFill>
                  <a:srgbClr val="002060"/>
                </a:solidFill>
              </a:rPr>
              <a:t>ponekad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mjeseci</a:t>
            </a:r>
            <a:r>
              <a:rPr lang="en-US" sz="2200" dirty="0">
                <a:solidFill>
                  <a:srgbClr val="002060"/>
                </a:solidFill>
              </a:rPr>
              <a:t> da bi </a:t>
            </a:r>
            <a:r>
              <a:rPr lang="en-US" sz="2200" dirty="0" err="1">
                <a:solidFill>
                  <a:srgbClr val="002060"/>
                </a:solidFill>
              </a:rPr>
              <a:t>neko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pismo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stiglo do odredišta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r>
              <a:rPr lang="en-US" sz="2200" dirty="0">
                <a:solidFill>
                  <a:srgbClr val="002060"/>
                </a:solidFill>
              </a:rPr>
              <a:t> Danas </a:t>
            </a:r>
            <a:r>
              <a:rPr lang="en-US" sz="2200" dirty="0" err="1">
                <a:solidFill>
                  <a:srgbClr val="002060"/>
                </a:solidFill>
              </a:rPr>
              <a:t>putem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slati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>
                <a:solidFill>
                  <a:srgbClr val="002060"/>
                </a:solidFill>
                <a:hlinkClick r:id="rId4"/>
              </a:rPr>
              <a:t>e-</a:t>
            </a:r>
            <a:r>
              <a:rPr lang="en-US" sz="2200" dirty="0" err="1">
                <a:solidFill>
                  <a:srgbClr val="002060"/>
                </a:solidFill>
                <a:hlinkClick r:id="rId4"/>
              </a:rPr>
              <a:t>poštu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bilo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kome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en-US" sz="2200" dirty="0" err="1">
                <a:solidFill>
                  <a:srgbClr val="002060"/>
                </a:solidFill>
              </a:rPr>
              <a:t>svijetu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često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možete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dostaviti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manje</a:t>
            </a:r>
            <a:r>
              <a:rPr lang="en-US" sz="2200" dirty="0">
                <a:solidFill>
                  <a:srgbClr val="002060"/>
                </a:solidFill>
              </a:rPr>
              <a:t> od </a:t>
            </a:r>
            <a:r>
              <a:rPr lang="en-US" sz="2200" dirty="0" err="1">
                <a:solidFill>
                  <a:srgbClr val="002060"/>
                </a:solidFill>
              </a:rPr>
              <a:t>jednog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minuta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Drugi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oblici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komunikacije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kao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što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>
                <a:solidFill>
                  <a:srgbClr val="002060"/>
                </a:solidFill>
                <a:hlinkClick r:id="rId5"/>
              </a:rPr>
              <a:t>chat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>
                <a:solidFill>
                  <a:srgbClr val="002060"/>
                </a:solidFill>
                <a:hlinkClick r:id="rId6"/>
              </a:rPr>
              <a:t>VOIP</a:t>
            </a:r>
            <a:r>
              <a:rPr lang="en-US" sz="2200" dirty="0">
                <a:solidFill>
                  <a:srgbClr val="002060"/>
                </a:solidFill>
              </a:rPr>
              <a:t> , </a:t>
            </a:r>
            <a:r>
              <a:rPr lang="en-US" sz="2200" dirty="0" err="1">
                <a:solidFill>
                  <a:srgbClr val="002060"/>
                </a:solidFill>
              </a:rPr>
              <a:t>takođe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omogućavaju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neposrednu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komunikaciju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s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bilo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svijetu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</a:rPr>
              <a:t>Online </a:t>
            </a:r>
            <a:r>
              <a:rPr lang="en-US" sz="2200" dirty="0" err="1">
                <a:solidFill>
                  <a:srgbClr val="002060"/>
                </a:solidFill>
                <a:hlinkClick r:id="rId7"/>
              </a:rPr>
              <a:t>forumi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takođe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mjesta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kojima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ljudi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imaju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zajedničke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interese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povezati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razgovarati</a:t>
            </a:r>
            <a:r>
              <a:rPr lang="en-US" sz="2200" dirty="0">
                <a:solidFill>
                  <a:srgbClr val="002060"/>
                </a:solidFill>
              </a:rPr>
              <a:t> o tome u </a:t>
            </a:r>
            <a:r>
              <a:rPr lang="en-US" sz="2200" dirty="0" err="1">
                <a:solidFill>
                  <a:srgbClr val="002060"/>
                </a:solidFill>
              </a:rPr>
              <a:t>čemu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uživaju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postavljati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pitanja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drugim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stručnjacima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iz te oblasti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-384267" y="3355014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ADRESA, MAPIRANJE I KONTAKT INFORMACIJE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079199" y="3355013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POVEZIVANJE, KOMUNIKACIJA, DIJELJENJE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885958" y="3151999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INFORMACIJE, ZNANJE I UČENJE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PREDNOSTI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064" name="Picture 16" descr="Live chat png, Picture #736905 live chat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6" y="-107636"/>
            <a:ext cx="3732839" cy="20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89335" y="3365164"/>
              <a:ext cx="1959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59" y="3343497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ZABAVA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118673" y="499330"/>
            <a:ext cx="1275682" cy="1275682"/>
            <a:chOff x="3063120" y="1755914"/>
            <a:chExt cx="1275682" cy="1275682"/>
          </a:xfrm>
        </p:grpSpPr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61327" y="1816310"/>
            <a:ext cx="652659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</a:rPr>
              <a:t>Adresa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mapiranje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kontakt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informacije</a:t>
            </a:r>
            <a:endParaRPr lang="sr-Latn-ME" sz="2500" b="1" dirty="0" smtClean="0">
              <a:solidFill>
                <a:srgbClr val="002060"/>
              </a:solidFill>
            </a:endParaRPr>
          </a:p>
          <a:p>
            <a:pPr algn="just"/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Uz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pomoć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>
                <a:solidFill>
                  <a:srgbClr val="002060"/>
                </a:solidFill>
                <a:hlinkClick r:id="rId4"/>
              </a:rPr>
              <a:t>GPS</a:t>
            </a:r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err="1">
                <a:solidFill>
                  <a:srgbClr val="002060"/>
                </a:solidFill>
              </a:rPr>
              <a:t>tehnologije</a:t>
            </a:r>
            <a:r>
              <a:rPr lang="en-US" sz="2200" dirty="0">
                <a:solidFill>
                  <a:srgbClr val="002060"/>
                </a:solidFill>
              </a:rPr>
              <a:t>, Internet </a:t>
            </a:r>
            <a:r>
              <a:rPr lang="sr-Latn-ME" sz="2200" dirty="0" smtClean="0">
                <a:solidFill>
                  <a:srgbClr val="002060"/>
                </a:solidFill>
              </a:rPr>
              <a:t>vas može usmjeriti na </a:t>
            </a:r>
            <a:r>
              <a:rPr lang="en-US" sz="2200" dirty="0" err="1" smtClean="0">
                <a:solidFill>
                  <a:srgbClr val="002060"/>
                </a:solidFill>
              </a:rPr>
              <a:t>svako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mjesto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svijetu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r>
              <a:rPr lang="en-US" sz="2200" dirty="0" err="1">
                <a:solidFill>
                  <a:srgbClr val="002060"/>
                </a:solidFill>
              </a:rPr>
              <a:t>Brzo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možete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uputiti</a:t>
            </a:r>
            <a:r>
              <a:rPr lang="en-US" sz="2200" dirty="0">
                <a:solidFill>
                  <a:srgbClr val="002060"/>
                </a:solidFill>
              </a:rPr>
              <a:t> do </a:t>
            </a:r>
            <a:r>
              <a:rPr lang="en-US" sz="2200" dirty="0" err="1">
                <a:solidFill>
                  <a:srgbClr val="002060"/>
                </a:solidFill>
              </a:rPr>
              <a:t>svoje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lokacije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pronaći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prodavnice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u </a:t>
            </a:r>
            <a:r>
              <a:rPr lang="en-US" sz="2200" dirty="0" err="1">
                <a:solidFill>
                  <a:srgbClr val="002060"/>
                </a:solidFill>
              </a:rPr>
              <a:t>vašem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okruženju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bi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mogle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prodati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pružiti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uslugu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potrebna</a:t>
            </a:r>
            <a:r>
              <a:rPr lang="en-US" sz="2200" dirty="0">
                <a:solidFill>
                  <a:srgbClr val="002060"/>
                </a:solidFill>
              </a:rPr>
              <a:t>. 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Današnj</a:t>
            </a:r>
            <a:r>
              <a:rPr lang="sr-Latn-ME" sz="2200" dirty="0" smtClean="0">
                <a:solidFill>
                  <a:srgbClr val="002060"/>
                </a:solidFill>
              </a:rPr>
              <a:t>i pretraživači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takođe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dovoljno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pametn</a:t>
            </a:r>
            <a:r>
              <a:rPr lang="sr-Latn-ME" sz="2200" dirty="0" smtClean="0">
                <a:solidFill>
                  <a:srgbClr val="002060"/>
                </a:solidFill>
              </a:rPr>
              <a:t>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da </a:t>
            </a:r>
            <a:r>
              <a:rPr lang="en-US" sz="2200" dirty="0" err="1">
                <a:solidFill>
                  <a:srgbClr val="002060"/>
                </a:solidFill>
              </a:rPr>
              <a:t>znaju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vašu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lokaciju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pomažu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najrelevantnije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pretrage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vaše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područje</a:t>
            </a:r>
            <a:r>
              <a:rPr lang="en-US" sz="2200" dirty="0">
                <a:solidFill>
                  <a:srgbClr val="002060"/>
                </a:solidFill>
              </a:rPr>
              <a:t>. Na </a:t>
            </a:r>
            <a:r>
              <a:rPr lang="en-US" sz="2200" dirty="0" err="1">
                <a:solidFill>
                  <a:srgbClr val="002060"/>
                </a:solidFill>
              </a:rPr>
              <a:t>primjer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potreban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vodoinstalater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tražite</a:t>
            </a:r>
            <a:r>
              <a:rPr lang="en-US" sz="2200" dirty="0">
                <a:solidFill>
                  <a:srgbClr val="002060"/>
                </a:solidFill>
              </a:rPr>
              <a:t> "</a:t>
            </a:r>
            <a:r>
              <a:rPr lang="en-US" sz="2200" dirty="0" err="1" smtClean="0">
                <a:solidFill>
                  <a:srgbClr val="002060"/>
                </a:solidFill>
              </a:rPr>
              <a:t>vodoinstalater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", </a:t>
            </a:r>
            <a:r>
              <a:rPr lang="en-US" sz="2200" dirty="0" err="1" smtClean="0">
                <a:solidFill>
                  <a:srgbClr val="002060"/>
                </a:solidFill>
              </a:rPr>
              <a:t>dobićete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listu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lokalnih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vodoinstalatera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en-US" sz="2200" dirty="0" err="1">
                <a:solidFill>
                  <a:srgbClr val="002060"/>
                </a:solidFill>
              </a:rPr>
              <a:t>vašem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području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96327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ADRESA, MAPIRANJE I KONTAKT INFORMACIJE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079199" y="3355013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POVEZIVANJE, KOMUNIKACIJA, DIJELJENJE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885958" y="3151999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INFORMACIJE, ZNANJE I UČENJE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PREDNOSTI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 descr="Gps Location Icon transparent PNG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32" y="407700"/>
            <a:ext cx="2049180" cy="20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27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3" y="3348622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59" y="3343496"/>
              <a:ext cx="1992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ZABAVA</a:t>
              </a:r>
              <a:endParaRPr lang="en-US" sz="1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616473" y="671118"/>
            <a:ext cx="1275682" cy="1275682"/>
            <a:chOff x="3063120" y="1755914"/>
            <a:chExt cx="1275682" cy="1275682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13168" y="1946800"/>
            <a:ext cx="691728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 smtClean="0">
                <a:solidFill>
                  <a:srgbClr val="002060"/>
                </a:solidFill>
              </a:rPr>
              <a:t>Zabava</a:t>
            </a:r>
            <a:endParaRPr lang="sr-Latn-ME" sz="2500" b="1" dirty="0" smtClean="0">
              <a:solidFill>
                <a:srgbClr val="002060"/>
              </a:solidFill>
            </a:endParaRPr>
          </a:p>
          <a:p>
            <a:pPr algn="just"/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</a:rPr>
              <a:t>Internet </a:t>
            </a:r>
            <a:r>
              <a:rPr lang="en-US" sz="2200" dirty="0" err="1">
                <a:solidFill>
                  <a:srgbClr val="002060"/>
                </a:solidFill>
              </a:rPr>
              <a:t>omogućava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pristup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beskonačnoj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ponudi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zabave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smtClean="0">
                <a:solidFill>
                  <a:srgbClr val="002060"/>
                </a:solidFill>
              </a:rPr>
              <a:t>s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pristupom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gledanju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videa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gledanju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filmova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slušanju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muzike</a:t>
            </a:r>
            <a:r>
              <a:rPr lang="en-US" sz="2200" dirty="0">
                <a:solidFill>
                  <a:srgbClr val="002060"/>
                </a:solidFill>
              </a:rPr>
              <a:t>, pa </a:t>
            </a:r>
            <a:r>
              <a:rPr lang="en-US" sz="2200" dirty="0" err="1">
                <a:solidFill>
                  <a:srgbClr val="002060"/>
                </a:solidFill>
              </a:rPr>
              <a:t>čak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igranju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igara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putem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interneta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8" name="Picture 6" descr="Share internet entertainment — Stock Vector © yupiramos #9581668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98" y="-468794"/>
            <a:ext cx="3767040" cy="376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iFi — IRS Hospitality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29" y="3491245"/>
            <a:ext cx="4627765" cy="34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D3577A8-E9FC-43B7-B3E2-76EDDA51C160}"/>
              </a:ext>
            </a:extLst>
          </p:cNvPr>
          <p:cNvSpPr txBox="1"/>
          <p:nvPr/>
        </p:nvSpPr>
        <p:spPr>
          <a:xfrm rot="16200000">
            <a:off x="8596327" y="3367192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ADRESA, MAPIRANJE I KONTAKT INFORMACIJE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5F8F51-D3FD-42A1-8372-1B4B1B7C336A}"/>
              </a:ext>
            </a:extLst>
          </p:cNvPr>
          <p:cNvSpPr txBox="1"/>
          <p:nvPr/>
        </p:nvSpPr>
        <p:spPr>
          <a:xfrm rot="16200000">
            <a:off x="9079199" y="3355013"/>
            <a:ext cx="2360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3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POVEZIVANJE, KOMUNIKACIJA, DIJELJENJE</a:t>
            </a:r>
            <a:endParaRPr lang="en-US" sz="1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0A12D7-9F13-43EC-95DE-B85ADBCAA6B6}"/>
              </a:ext>
            </a:extLst>
          </p:cNvPr>
          <p:cNvSpPr txBox="1"/>
          <p:nvPr/>
        </p:nvSpPr>
        <p:spPr>
          <a:xfrm rot="16200000">
            <a:off x="9885958" y="3151999"/>
            <a:ext cx="199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INFORMACIJE, ZNANJE I UČENJE</a:t>
            </a:r>
            <a:endParaRPr lang="en-US" sz="15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233853" y="3357178"/>
            <a:ext cx="24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PREDNOSTI INTERNETA</a:t>
            </a:r>
            <a:endParaRPr lang="en-US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1CAD7B-D8C7-4ACB-BAAD-C11ECF75DF45}"/>
              </a:ext>
            </a:extLst>
          </p:cNvPr>
          <p:cNvGrpSpPr/>
          <p:nvPr/>
        </p:nvGrpSpPr>
        <p:grpSpPr>
          <a:xfrm>
            <a:off x="1700507" y="4250699"/>
            <a:ext cx="1483397" cy="1474172"/>
            <a:chOff x="1103085" y="2209800"/>
            <a:chExt cx="2090058" cy="209005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4BCF60-284B-4512-A374-E284A563EFB1}"/>
                </a:ext>
              </a:extLst>
            </p:cNvPr>
            <p:cNvSpPr/>
            <p:nvPr/>
          </p:nvSpPr>
          <p:spPr>
            <a:xfrm>
              <a:off x="1103085" y="2209800"/>
              <a:ext cx="2090058" cy="2090058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88307B7-2C0C-4003-9659-402583C1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348" y="2611063"/>
              <a:ext cx="1287532" cy="128753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A792EE-2433-4D86-A7D5-1FB0D3F9E4D8}"/>
              </a:ext>
            </a:extLst>
          </p:cNvPr>
          <p:cNvGrpSpPr/>
          <p:nvPr/>
        </p:nvGrpSpPr>
        <p:grpSpPr>
          <a:xfrm>
            <a:off x="7067006" y="4080890"/>
            <a:ext cx="1255194" cy="1237066"/>
            <a:chOff x="6403225" y="2209800"/>
            <a:chExt cx="2090058" cy="209005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516301-84E4-4DC6-A056-8024955CA570}"/>
                </a:ext>
              </a:extLst>
            </p:cNvPr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0A6E8F-8715-4A45-8091-41BC89D62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45" y="2611063"/>
              <a:ext cx="1287532" cy="128753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36A51F-32BC-47D1-9A81-487036B42B97}"/>
              </a:ext>
            </a:extLst>
          </p:cNvPr>
          <p:cNvGrpSpPr/>
          <p:nvPr/>
        </p:nvGrpSpPr>
        <p:grpSpPr>
          <a:xfrm>
            <a:off x="4163510" y="742715"/>
            <a:ext cx="1346682" cy="1334279"/>
            <a:chOff x="3753155" y="2209800"/>
            <a:chExt cx="2090058" cy="209005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59DD56-9161-4A22-8660-0AAFD5155B24}"/>
                </a:ext>
              </a:extLst>
            </p:cNvPr>
            <p:cNvSpPr/>
            <p:nvPr/>
          </p:nvSpPr>
          <p:spPr>
            <a:xfrm>
              <a:off x="3753155" y="2209800"/>
              <a:ext cx="2090058" cy="2090058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B542F8B-7358-4AD5-9F27-D4CDC723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418" y="2611063"/>
              <a:ext cx="1287532" cy="128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463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3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835224" cy="6858000"/>
            <a:chOff x="213096" y="0"/>
            <a:chExt cx="11447501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MANE INTERNETA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EC63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7094307" y="3220352"/>
              <a:ext cx="60377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NASILJE, TROLOVI, LOVCI I ZLOČIN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  <a:solidFill>
            <a:srgbClr val="5D7373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6622669" y="3132946"/>
              <a:ext cx="6212542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PORNOGRAFSKE I NASILNE SLIKE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  <a:grpFill/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  <a:solidFill>
            <a:srgbClr val="92D05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6099340" y="3026131"/>
              <a:ext cx="5998912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ZAVISNOST I GUBLJENJE VREMENA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3504" cy="6858000"/>
            <a:chOff x="-9337032" y="-1"/>
            <a:chExt cx="9923504" cy="6858000"/>
          </a:xfrm>
          <a:solidFill>
            <a:srgbClr val="00A0A8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2835041" y="3294310"/>
              <a:ext cx="6185648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ME" sz="15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KRAĐA IDENTITETA, HAKOVANJE, VIRUSI</a:t>
              </a:r>
              <a:endParaRPr lang="en-US" sz="15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  <a:grpFill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2" y="944171"/>
            <a:ext cx="897858" cy="897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2" y="2379405"/>
            <a:ext cx="907482" cy="9074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8" y="3850605"/>
            <a:ext cx="907482" cy="9074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06" y="5316725"/>
            <a:ext cx="907482" cy="9074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91" y="934547"/>
            <a:ext cx="907482" cy="90748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10" y="2379405"/>
            <a:ext cx="907482" cy="9074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91" y="3850605"/>
            <a:ext cx="907482" cy="907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3341" y="1290918"/>
            <a:ext cx="2619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NASILJE, TROLOVI, LOVCI I ZLOČIN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03342" y="2631920"/>
            <a:ext cx="27843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PORNOGRAFSKE I NASILNE SLIKE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31568" y="3986459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ZAVISNOST I GUBLJENJE VREMENA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17455" y="5571616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KRAĐA IDENTITETA, HAKOVANJE, VIRUSI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2934" y="1224300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NEŽELJENA POŠTA I OGLAŠAVANJE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78018" y="2590334"/>
            <a:ext cx="23347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DEPRESIJA, USAMLJENOST I SOCIJALNA IZOLACIJA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37820" y="3975634"/>
            <a:ext cx="233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1700" b="1" dirty="0" smtClean="0">
                <a:solidFill>
                  <a:srgbClr val="002060"/>
                </a:solidFill>
              </a:rPr>
              <a:t>URUŠAVANJE ZDRAVLJA I GOJAZNOST</a:t>
            </a:r>
            <a:endParaRPr lang="en-US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2702</Words>
  <Application>Microsoft Office PowerPoint</Application>
  <PresentationFormat>Widescreen</PresentationFormat>
  <Paragraphs>239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Impact</vt:lpstr>
      <vt:lpstr>Tw Cen MT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100</cp:revision>
  <dcterms:created xsi:type="dcterms:W3CDTF">2017-01-05T13:17:27Z</dcterms:created>
  <dcterms:modified xsi:type="dcterms:W3CDTF">2021-05-22T21:09:12Z</dcterms:modified>
</cp:coreProperties>
</file>