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3" r:id="rId5"/>
    <p:sldId id="264" r:id="rId6"/>
    <p:sldId id="271" r:id="rId7"/>
    <p:sldId id="272" r:id="rId8"/>
    <p:sldId id="273" r:id="rId9"/>
    <p:sldId id="274" r:id="rId10"/>
    <p:sldId id="275" r:id="rId11"/>
    <p:sldId id="265" r:id="rId12"/>
    <p:sldId id="266" r:id="rId13"/>
    <p:sldId id="267" r:id="rId14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414" y="2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5203" y="1352804"/>
            <a:ext cx="7047992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09876" y="4364227"/>
            <a:ext cx="5438647" cy="1581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8012" y="666241"/>
            <a:ext cx="6802374" cy="1245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874" y="2456914"/>
            <a:ext cx="8017509" cy="44062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752600" y="2971800"/>
            <a:ext cx="6529324" cy="84253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795" marR="5080" indent="-1905" algn="ctr">
              <a:lnSpc>
                <a:spcPct val="100099"/>
              </a:lnSpc>
              <a:spcBef>
                <a:spcPts val="90"/>
              </a:spcBef>
            </a:pPr>
            <a:r>
              <a:rPr lang="en-US" sz="5400" b="1" i="1" u="sng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eiti Std R" pitchFamily="34" charset="-128"/>
                <a:ea typeface="Adobe Heiti Std R" pitchFamily="34" charset="-128"/>
              </a:rPr>
              <a:t>RTCP protokol</a:t>
            </a:r>
            <a:endParaRPr sz="5400" b="1" i="1" u="sng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Heiti Std R" pitchFamily="34" charset="-128"/>
              <a:ea typeface="Adobe Heiti Std R" pitchFamily="34" charset="-128"/>
            </a:endParaRPr>
          </a:p>
        </p:txBody>
      </p:sp>
      <p:sp>
        <p:nvSpPr>
          <p:cNvPr id="4" name="Subtitle 2"/>
          <p:cNvSpPr>
            <a:spLocks noGrp="1"/>
          </p:cNvSpPr>
          <p:nvPr/>
        </p:nvSpPr>
        <p:spPr>
          <a:xfrm>
            <a:off x="2209800" y="6172200"/>
            <a:ext cx="6400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r-Latn-ME" dirty="0" smtClean="0"/>
          </a:p>
          <a:p>
            <a:pPr algn="r"/>
            <a:r>
              <a:rPr lang="sr-Latn-ME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760730" y="598424"/>
            <a:ext cx="83832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Frekvencija slanja 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</a:t>
            </a:r>
            <a:r>
              <a:rPr lang="en-US"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 </a:t>
            </a: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paketa</a:t>
            </a:r>
            <a:endParaRPr sz="3600" spc="-5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503360" y="1905000"/>
            <a:ext cx="8983345" cy="4758995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1900">
                <a:latin typeface="+mj-lt"/>
              </a:rPr>
              <a:t>Slanje RTCP paketa ne </a:t>
            </a:r>
            <a:r>
              <a:rPr lang="it-IT" sz="1900" smtClean="0">
                <a:latin typeface="+mj-lt"/>
              </a:rPr>
              <a:t>smije </a:t>
            </a:r>
            <a:r>
              <a:rPr lang="it-IT" sz="1900">
                <a:latin typeface="+mj-lt"/>
              </a:rPr>
              <a:t>da bude prečesto, da se ne bi </a:t>
            </a:r>
            <a:r>
              <a:rPr lang="it-IT" sz="1900" smtClean="0">
                <a:latin typeface="+mj-lt"/>
              </a:rPr>
              <a:t>nepotrebno </a:t>
            </a:r>
            <a:r>
              <a:rPr lang="en-US" sz="1900" smtClean="0">
                <a:latin typeface="+mj-lt"/>
              </a:rPr>
              <a:t>preopteretili </a:t>
            </a:r>
            <a:r>
              <a:rPr lang="en-US" sz="1900">
                <a:latin typeface="+mj-lt"/>
              </a:rPr>
              <a:t>mrežni resursi, ali i da se ima dovoljno vremena da </a:t>
            </a:r>
            <a:r>
              <a:rPr lang="en-US" sz="1900" smtClean="0">
                <a:latin typeface="+mj-lt"/>
              </a:rPr>
              <a:t>se prikupi </a:t>
            </a:r>
            <a:r>
              <a:rPr lang="en-US" sz="1900">
                <a:latin typeface="+mj-lt"/>
              </a:rPr>
              <a:t>dovoljno uzoraka za kvalitetne </a:t>
            </a:r>
            <a:r>
              <a:rPr lang="en-US" sz="1900" smtClean="0">
                <a:latin typeface="+mj-lt"/>
              </a:rPr>
              <a:t>izvještaje.</a:t>
            </a:r>
          </a:p>
          <a:p>
            <a:pPr algn="just"/>
            <a:endParaRPr lang="en-US" sz="19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900" smtClean="0">
                <a:latin typeface="+mj-lt"/>
              </a:rPr>
              <a:t>S </a:t>
            </a:r>
            <a:r>
              <a:rPr lang="en-US" sz="1900">
                <a:latin typeface="+mj-lt"/>
              </a:rPr>
              <a:t>druge strane, slanje RTCP paketa ne </a:t>
            </a:r>
            <a:r>
              <a:rPr lang="en-US" sz="1900" smtClean="0">
                <a:latin typeface="+mj-lt"/>
              </a:rPr>
              <a:t>smije </a:t>
            </a:r>
            <a:r>
              <a:rPr lang="en-US" sz="1900">
                <a:latin typeface="+mj-lt"/>
              </a:rPr>
              <a:t>da bude ni preterano </a:t>
            </a:r>
            <a:r>
              <a:rPr lang="en-US" sz="1900" smtClean="0">
                <a:latin typeface="+mj-lt"/>
              </a:rPr>
              <a:t>rijetko, jer </a:t>
            </a:r>
            <a:r>
              <a:rPr lang="en-US" sz="1900">
                <a:latin typeface="+mj-lt"/>
              </a:rPr>
              <a:t>bi to moglo da dovede do suviše kasne detekcije </a:t>
            </a:r>
            <a:r>
              <a:rPr lang="en-US" sz="1900" smtClean="0">
                <a:latin typeface="+mj-lt"/>
              </a:rPr>
              <a:t>potencijalnih </a:t>
            </a:r>
            <a:r>
              <a:rPr lang="vi-VN" sz="1900" smtClean="0">
                <a:latin typeface="+mj-lt"/>
              </a:rPr>
              <a:t>problema</a:t>
            </a:r>
            <a:r>
              <a:rPr lang="vi-VN" sz="1900">
                <a:latin typeface="+mj-lt"/>
              </a:rPr>
              <a:t>, a takođe bi moglo doći i do desinhronizacije audio i </a:t>
            </a:r>
            <a:r>
              <a:rPr lang="vi-VN" sz="1900" smtClean="0">
                <a:latin typeface="+mj-lt"/>
              </a:rPr>
              <a:t>video</a:t>
            </a:r>
            <a:r>
              <a:rPr lang="en-US" sz="1900" smtClean="0">
                <a:latin typeface="+mj-lt"/>
              </a:rPr>
              <a:t> signala </a:t>
            </a:r>
            <a:r>
              <a:rPr lang="en-US" sz="1900">
                <a:latin typeface="+mj-lt"/>
              </a:rPr>
              <a:t>(ako se vrši </a:t>
            </a:r>
            <a:r>
              <a:rPr lang="en-US" sz="1900" smtClean="0">
                <a:latin typeface="+mj-lt"/>
              </a:rPr>
              <a:t>njihova sinhronizacija </a:t>
            </a:r>
            <a:r>
              <a:rPr lang="en-US" sz="1900">
                <a:latin typeface="+mj-lt"/>
              </a:rPr>
              <a:t>na </a:t>
            </a:r>
            <a:r>
              <a:rPr lang="en-US" sz="1900" smtClean="0">
                <a:latin typeface="+mj-lt"/>
              </a:rPr>
              <a:t>prijemu).</a:t>
            </a:r>
          </a:p>
          <a:p>
            <a:pPr algn="just"/>
            <a:endParaRPr lang="en-US" sz="190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1900" smtClean="0">
                <a:latin typeface="+mj-lt"/>
              </a:rPr>
              <a:t>Zato </a:t>
            </a:r>
            <a:r>
              <a:rPr lang="pt-BR" sz="1900">
                <a:latin typeface="+mj-lt"/>
              </a:rPr>
              <a:t>se </a:t>
            </a:r>
            <a:r>
              <a:rPr lang="pt-BR" sz="1900" smtClean="0">
                <a:latin typeface="+mj-lt"/>
              </a:rPr>
              <a:t>prosječna </a:t>
            </a:r>
            <a:r>
              <a:rPr lang="pt-BR" sz="1900">
                <a:latin typeface="+mj-lt"/>
              </a:rPr>
              <a:t>frekvencija slanja proračunava na osnovu </a:t>
            </a:r>
            <a:r>
              <a:rPr lang="pt-BR" sz="1900" smtClean="0">
                <a:latin typeface="+mj-lt"/>
              </a:rPr>
              <a:t>parametara </a:t>
            </a:r>
            <a:r>
              <a:rPr lang="en-US" sz="1900" smtClean="0">
                <a:latin typeface="+mj-lt"/>
              </a:rPr>
              <a:t>kao </a:t>
            </a:r>
            <a:r>
              <a:rPr lang="en-US" sz="1900">
                <a:latin typeface="+mj-lt"/>
              </a:rPr>
              <a:t>što su: propusni opseg (protok) </a:t>
            </a:r>
            <a:r>
              <a:rPr lang="en-US" sz="1900" smtClean="0">
                <a:latin typeface="+mj-lt"/>
              </a:rPr>
              <a:t>dodijeljen </a:t>
            </a:r>
            <a:r>
              <a:rPr lang="en-US" sz="1900">
                <a:latin typeface="+mj-lt"/>
              </a:rPr>
              <a:t>RTCP toku, </a:t>
            </a:r>
            <a:r>
              <a:rPr lang="en-US" sz="1900" smtClean="0">
                <a:latin typeface="+mj-lt"/>
              </a:rPr>
              <a:t>prosječna</a:t>
            </a:r>
            <a:r>
              <a:rPr lang="en-US" sz="1900">
                <a:latin typeface="+mj-lt"/>
              </a:rPr>
              <a:t> </a:t>
            </a:r>
            <a:r>
              <a:rPr lang="en-US" sz="1900" smtClean="0">
                <a:latin typeface="+mj-lt"/>
              </a:rPr>
              <a:t>veličina </a:t>
            </a:r>
            <a:r>
              <a:rPr lang="en-US" sz="1900">
                <a:latin typeface="+mj-lt"/>
              </a:rPr>
              <a:t>primljenih i poslatih RTCP paketa, ukupan broj učesnika u </a:t>
            </a:r>
            <a:r>
              <a:rPr lang="en-US" sz="1900" smtClean="0">
                <a:latin typeface="+mj-lt"/>
              </a:rPr>
              <a:t>vezi, procenat </a:t>
            </a:r>
            <a:r>
              <a:rPr lang="en-US" sz="1900">
                <a:latin typeface="+mj-lt"/>
              </a:rPr>
              <a:t>korisnika koji generišu </a:t>
            </a:r>
            <a:r>
              <a:rPr lang="en-US" sz="1900" smtClean="0">
                <a:latin typeface="+mj-lt"/>
              </a:rPr>
              <a:t>RTP saobraćaj </a:t>
            </a:r>
            <a:r>
              <a:rPr lang="en-US" sz="1900">
                <a:latin typeface="+mj-lt"/>
              </a:rPr>
              <a:t>i </a:t>
            </a:r>
            <a:r>
              <a:rPr lang="en-US" sz="1900" smtClean="0">
                <a:latin typeface="+mj-lt"/>
              </a:rPr>
              <a:t>sl.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190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900" b="1" i="1" smtClean="0">
                <a:solidFill>
                  <a:srgbClr val="FF0000"/>
                </a:solidFill>
                <a:latin typeface="+mj-lt"/>
              </a:rPr>
              <a:t>Tipično </a:t>
            </a:r>
            <a:r>
              <a:rPr lang="en-US" sz="1900" b="1" i="1">
                <a:solidFill>
                  <a:srgbClr val="FF0000"/>
                </a:solidFill>
                <a:latin typeface="+mj-lt"/>
              </a:rPr>
              <a:t>se uzima da ukupan protok RTCP paketa svih </a:t>
            </a:r>
            <a:r>
              <a:rPr lang="en-US" sz="1900" b="1" i="1" smtClean="0">
                <a:solidFill>
                  <a:srgbClr val="FF0000"/>
                </a:solidFill>
                <a:latin typeface="+mj-lt"/>
              </a:rPr>
              <a:t>korisnika bude </a:t>
            </a:r>
            <a:r>
              <a:rPr lang="en-US" sz="1900" b="1" i="1">
                <a:solidFill>
                  <a:srgbClr val="FF0000"/>
                </a:solidFill>
                <a:latin typeface="+mj-lt"/>
              </a:rPr>
              <a:t>oko 5% protoka sesije (veze), odnosno 5% ukupnog </a:t>
            </a:r>
            <a:r>
              <a:rPr lang="en-US" sz="1900" b="1" i="1" smtClean="0">
                <a:solidFill>
                  <a:srgbClr val="FF0000"/>
                </a:solidFill>
                <a:latin typeface="+mj-lt"/>
              </a:rPr>
              <a:t>protoka svih </a:t>
            </a:r>
            <a:r>
              <a:rPr lang="en-US" sz="1900" b="1" i="1">
                <a:solidFill>
                  <a:srgbClr val="FF0000"/>
                </a:solidFill>
                <a:latin typeface="+mj-lt"/>
              </a:rPr>
              <a:t>RTP tokova koji čine </a:t>
            </a:r>
            <a:r>
              <a:rPr lang="en-US" sz="1900" b="1" i="1" smtClean="0">
                <a:solidFill>
                  <a:srgbClr val="FF0000"/>
                </a:solidFill>
                <a:latin typeface="+mj-lt"/>
              </a:rPr>
              <a:t>sesiju.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1900" b="1" i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790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33400" y="2438400"/>
            <a:ext cx="8738694" cy="34131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latin typeface="+mj-lt"/>
              </a:rPr>
              <a:t>To može biti problematično za veze koje imaju velik broj učesnika, jer čak i ako je u pitanju multikast veza (</a:t>
            </a:r>
            <a:r>
              <a:rPr lang="en-US" sz="2000" smtClean="0">
                <a:latin typeface="+mj-lt"/>
              </a:rPr>
              <a:t>gdje </a:t>
            </a:r>
            <a:r>
              <a:rPr lang="en-US" sz="2000">
                <a:latin typeface="+mj-lt"/>
              </a:rPr>
              <a:t>samo jedan izvor šalje multimedijalni sadržaj) svejedno svi učesnici moraju da generišu RTCP pakete (prijemnici sadržaja uvek moraju da generišu RR tip RTCP paketa</a:t>
            </a:r>
            <a:r>
              <a:rPr lang="en-US" sz="2000" smtClean="0">
                <a:latin typeface="+mj-lt"/>
              </a:rPr>
              <a:t>).</a:t>
            </a:r>
          </a:p>
          <a:p>
            <a:pPr algn="just"/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000">
                <a:latin typeface="+mj-lt"/>
              </a:rPr>
              <a:t> Zato, da bi RTCP protok ostao u predviđenom procentu protoka sesije,</a:t>
            </a:r>
            <a:r>
              <a:rPr lang="en-US" sz="2000">
                <a:latin typeface="+mj-lt"/>
              </a:rPr>
              <a:t> RTCP paketi moraju da se šalju veoma </a:t>
            </a:r>
            <a:r>
              <a:rPr lang="en-US" sz="2000" smtClean="0">
                <a:latin typeface="+mj-lt"/>
              </a:rPr>
              <a:t>rijetko </a:t>
            </a:r>
            <a:r>
              <a:rPr lang="en-US" sz="2000">
                <a:latin typeface="+mj-lt"/>
              </a:rPr>
              <a:t>(za velik broj učesnika, perioda slanja može da bude reda veličine sata), što dovodi do problema kvaliteta nadgledanja veze tj. sesije preko RTCP protokola.</a:t>
            </a:r>
            <a:endParaRPr lang="sr-Latn-ME" sz="2000">
              <a:latin typeface="+mj-lt"/>
            </a:endParaRPr>
          </a:p>
          <a:p>
            <a:pPr marL="354965" marR="5080" indent="-342265" algn="just">
              <a:lnSpc>
                <a:spcPct val="802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endParaRPr lang="vi-VN" sz="2000">
              <a:latin typeface="+mj-lt"/>
              <a:cs typeface="Arial"/>
            </a:endParaRPr>
          </a:p>
          <a:p>
            <a:pPr marL="12700">
              <a:spcBef>
                <a:spcPts val="95"/>
              </a:spcBef>
            </a:pP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280987" y="2286000"/>
            <a:ext cx="9067800" cy="3450304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/>
              <a:t>Da bi se </a:t>
            </a:r>
            <a:r>
              <a:rPr lang="pt-BR" sz="2000" smtClean="0"/>
              <a:t>uštedjelo </a:t>
            </a:r>
            <a:r>
              <a:rPr lang="pt-BR" sz="2000"/>
              <a:t>na mrežnim resursima i </a:t>
            </a:r>
            <a:r>
              <a:rPr lang="pt-BR" sz="2000" smtClean="0"/>
              <a:t>poboljšalo </a:t>
            </a:r>
            <a:r>
              <a:rPr lang="it-IT" sz="2000" smtClean="0"/>
              <a:t>procesiranje </a:t>
            </a:r>
            <a:r>
              <a:rPr lang="it-IT" sz="2000"/>
              <a:t>RTCP paketa, svi generisani tipovi </a:t>
            </a:r>
            <a:r>
              <a:rPr lang="it-IT" sz="2000" smtClean="0"/>
              <a:t>RTCP </a:t>
            </a:r>
            <a:r>
              <a:rPr lang="pl-PL" sz="2000" smtClean="0"/>
              <a:t>paketa </a:t>
            </a:r>
            <a:r>
              <a:rPr lang="pl-PL" sz="2000"/>
              <a:t>se ne šalju posebno, nego u okviru </a:t>
            </a:r>
            <a:r>
              <a:rPr lang="pl-PL" sz="2000" smtClean="0"/>
              <a:t>jednog</a:t>
            </a:r>
            <a:r>
              <a:rPr lang="en-US" sz="2000" smtClean="0"/>
              <a:t> </a:t>
            </a:r>
            <a:r>
              <a:rPr lang="sv-SE" sz="2000" smtClean="0"/>
              <a:t>grupnog </a:t>
            </a:r>
            <a:r>
              <a:rPr lang="sv-SE" sz="2000"/>
              <a:t>RTCP paketa, pri čemu se pojedinačni </a:t>
            </a:r>
            <a:r>
              <a:rPr lang="sv-SE" sz="2000" smtClean="0"/>
              <a:t>RTCP </a:t>
            </a:r>
            <a:r>
              <a:rPr lang="en-US" sz="2000" smtClean="0"/>
              <a:t>paketi lijepe </a:t>
            </a:r>
            <a:r>
              <a:rPr lang="en-US" sz="2000"/>
              <a:t>jedan za drugim (pojedinačni RTCP </a:t>
            </a:r>
            <a:r>
              <a:rPr lang="en-US" sz="2000" smtClean="0"/>
              <a:t>paketi zadržavaju </a:t>
            </a:r>
            <a:r>
              <a:rPr lang="en-US" sz="2000"/>
              <a:t>svoju strukturu, samo će zaglavlja </a:t>
            </a:r>
            <a:r>
              <a:rPr lang="en-US" sz="2000" smtClean="0"/>
              <a:t>nižih </a:t>
            </a:r>
            <a:r>
              <a:rPr lang="sv-SE" sz="2000" smtClean="0"/>
              <a:t>slojeva </a:t>
            </a:r>
            <a:r>
              <a:rPr lang="sv-SE" sz="2000"/>
              <a:t>biti zajednička jer se šalje samo jedan paket</a:t>
            </a:r>
            <a:r>
              <a:rPr lang="sv-SE" sz="2000" smtClean="0"/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v-SE" sz="200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smtClean="0"/>
              <a:t>Na </a:t>
            </a:r>
            <a:r>
              <a:rPr lang="pl-PL" sz="2000"/>
              <a:t>prijemu, kada se od UDP protokola dobije korisni </a:t>
            </a:r>
            <a:r>
              <a:rPr lang="pl-PL" sz="2000" smtClean="0"/>
              <a:t>d</a:t>
            </a:r>
            <a:r>
              <a:rPr lang="en-US" sz="2000" smtClean="0"/>
              <a:t>i</a:t>
            </a:r>
            <a:r>
              <a:rPr lang="pl-PL" sz="2000" smtClean="0"/>
              <a:t>o</a:t>
            </a:r>
            <a:r>
              <a:rPr lang="en-US" sz="2000"/>
              <a:t> </a:t>
            </a:r>
            <a:r>
              <a:rPr lang="en-US" sz="2000" smtClean="0"/>
              <a:t>UDP </a:t>
            </a:r>
            <a:r>
              <a:rPr lang="en-US" sz="2000"/>
              <a:t>paketa, redom će se procesirati jedan po </a:t>
            </a:r>
            <a:r>
              <a:rPr lang="en-US" sz="2000" smtClean="0"/>
              <a:t>jedan RTCP </a:t>
            </a:r>
            <a:r>
              <a:rPr lang="en-US" sz="2000"/>
              <a:t>paket. Na osnovu polja dužina u </a:t>
            </a:r>
            <a:r>
              <a:rPr lang="en-US" sz="2000" smtClean="0"/>
              <a:t>zaglavlju pojedinačnog </a:t>
            </a:r>
            <a:r>
              <a:rPr lang="en-US" sz="2000"/>
              <a:t>RTCP paketa se može proračunati gde </a:t>
            </a:r>
            <a:r>
              <a:rPr lang="en-US" sz="2000" smtClean="0"/>
              <a:t>se završava </a:t>
            </a:r>
            <a:r>
              <a:rPr lang="en-US" sz="2000"/>
              <a:t>tekući RTCP paket, a gde </a:t>
            </a:r>
            <a:r>
              <a:rPr lang="en-US" sz="2000" smtClean="0"/>
              <a:t>počinje sledeći. </a:t>
            </a:r>
            <a:r>
              <a:rPr lang="pl-PL" sz="2000" smtClean="0"/>
              <a:t>Eventualna </a:t>
            </a:r>
            <a:r>
              <a:rPr lang="pl-PL" sz="2000"/>
              <a:t>dopuna se radi samo na poslednjem </a:t>
            </a:r>
            <a:r>
              <a:rPr lang="pl-PL" sz="2000" smtClean="0"/>
              <a:t>RTCP</a:t>
            </a:r>
            <a:r>
              <a:rPr lang="en-US" sz="2000" smtClean="0"/>
              <a:t> </a:t>
            </a:r>
            <a:r>
              <a:rPr lang="pl-PL" sz="2000" smtClean="0"/>
              <a:t>paketu </a:t>
            </a:r>
            <a:r>
              <a:rPr lang="pl-PL" sz="2000"/>
              <a:t>u grupi RTCP </a:t>
            </a:r>
            <a:r>
              <a:rPr lang="pl-PL" sz="2000" smtClean="0"/>
              <a:t>paketa</a:t>
            </a:r>
            <a:r>
              <a:rPr lang="en-US" sz="2000"/>
              <a:t>.</a:t>
            </a:r>
            <a:endParaRPr lang="vi-V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760730" y="598424"/>
            <a:ext cx="83832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Grupni 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</a:t>
            </a:r>
            <a:r>
              <a:rPr lang="en-US"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 </a:t>
            </a: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paket</a:t>
            </a:r>
            <a:endParaRPr sz="3600" spc="-5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381000" y="2743200"/>
            <a:ext cx="9067800" cy="375872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latin typeface="+mj-lt"/>
              </a:rPr>
              <a:t>Generisanje paketa koji sadrže signal govora u </a:t>
            </a:r>
            <a:r>
              <a:rPr lang="en-US" sz="2000" smtClean="0">
                <a:latin typeface="+mj-lt"/>
              </a:rPr>
              <a:t>telefonskom razgovoru</a:t>
            </a:r>
            <a:r>
              <a:rPr lang="en-US" sz="2000">
                <a:latin typeface="+mj-lt"/>
              </a:rPr>
              <a:t>, ne </a:t>
            </a:r>
            <a:r>
              <a:rPr lang="en-US" sz="2000" smtClean="0">
                <a:latin typeface="+mj-lt"/>
              </a:rPr>
              <a:t>smije </a:t>
            </a:r>
            <a:r>
              <a:rPr lang="en-US" sz="2000">
                <a:latin typeface="+mj-lt"/>
              </a:rPr>
              <a:t>da se vrši sa isuviše niskom </a:t>
            </a:r>
            <a:r>
              <a:rPr lang="en-US" sz="2000" smtClean="0">
                <a:latin typeface="+mj-lt"/>
              </a:rPr>
              <a:t>frekvencijom (jer </a:t>
            </a:r>
            <a:r>
              <a:rPr lang="en-US" sz="2000">
                <a:latin typeface="+mj-lt"/>
              </a:rPr>
              <a:t>bi se tako unosilo preveliko kašnjenje i smanjio bi </a:t>
            </a:r>
            <a:r>
              <a:rPr lang="en-US" sz="2000" smtClean="0">
                <a:latin typeface="+mj-lt"/>
              </a:rPr>
              <a:t>se kvalitet </a:t>
            </a:r>
            <a:r>
              <a:rPr lang="en-US" sz="2000">
                <a:latin typeface="+mj-lt"/>
              </a:rPr>
              <a:t>prenosa govornog signala), a sa druge strane </a:t>
            </a:r>
            <a:r>
              <a:rPr lang="en-US" sz="2000" smtClean="0">
                <a:latin typeface="+mj-lt"/>
              </a:rPr>
              <a:t>paketi ne smiju </a:t>
            </a:r>
            <a:r>
              <a:rPr lang="en-US" sz="2000">
                <a:latin typeface="+mj-lt"/>
              </a:rPr>
              <a:t>da se generišu ni sa isuviše visokom </a:t>
            </a:r>
            <a:r>
              <a:rPr lang="en-US" sz="2000" smtClean="0">
                <a:latin typeface="+mj-lt"/>
              </a:rPr>
              <a:t>frekvencijom </a:t>
            </a:r>
            <a:r>
              <a:rPr lang="sv-SE" sz="2000" smtClean="0">
                <a:latin typeface="+mj-lt"/>
              </a:rPr>
              <a:t>(jer </a:t>
            </a:r>
            <a:r>
              <a:rPr lang="sv-SE" sz="2000">
                <a:latin typeface="+mj-lt"/>
              </a:rPr>
              <a:t>bi tada korisna informacija bila isuviše mala </a:t>
            </a:r>
            <a:r>
              <a:rPr lang="sv-SE" sz="2000" smtClean="0">
                <a:latin typeface="+mj-lt"/>
              </a:rPr>
              <a:t>i </a:t>
            </a:r>
            <a:r>
              <a:rPr lang="en-US" sz="2000" smtClean="0">
                <a:latin typeface="+mj-lt"/>
              </a:rPr>
              <a:t>procentualno </a:t>
            </a:r>
            <a:r>
              <a:rPr lang="en-US" sz="2000">
                <a:latin typeface="+mj-lt"/>
              </a:rPr>
              <a:t>bi zauzimala vrlo mali </a:t>
            </a:r>
            <a:r>
              <a:rPr lang="en-US" sz="2000" smtClean="0">
                <a:latin typeface="+mj-lt"/>
              </a:rPr>
              <a:t>dio </a:t>
            </a:r>
            <a:r>
              <a:rPr lang="en-US" sz="2000">
                <a:latin typeface="+mj-lt"/>
              </a:rPr>
              <a:t>paketa</a:t>
            </a:r>
            <a:r>
              <a:rPr lang="en-US" sz="2000" smtClean="0">
                <a:latin typeface="+mj-lt"/>
              </a:rPr>
              <a:t>).</a:t>
            </a: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Tipično </a:t>
            </a:r>
            <a:r>
              <a:rPr lang="en-US" sz="2000">
                <a:latin typeface="+mj-lt"/>
              </a:rPr>
              <a:t>se paketi generišu na svakih 10-30 ms, pri čemu </a:t>
            </a:r>
            <a:r>
              <a:rPr lang="en-US" sz="2000" smtClean="0">
                <a:latin typeface="+mj-lt"/>
              </a:rPr>
              <a:t>je kod </a:t>
            </a:r>
            <a:r>
              <a:rPr lang="en-US" sz="2000">
                <a:latin typeface="+mj-lt"/>
              </a:rPr>
              <a:t>parametarskih kodera ova veličina tipično jednaka </a:t>
            </a:r>
            <a:r>
              <a:rPr lang="en-US" sz="2000" smtClean="0">
                <a:latin typeface="+mj-lt"/>
              </a:rPr>
              <a:t>dužini </a:t>
            </a:r>
            <a:r>
              <a:rPr lang="vi-VN" sz="2000" smtClean="0">
                <a:latin typeface="+mj-lt"/>
              </a:rPr>
              <a:t>ods</a:t>
            </a:r>
            <a:r>
              <a:rPr lang="en-US" sz="2000" smtClean="0">
                <a:latin typeface="+mj-lt"/>
              </a:rPr>
              <a:t>j</a:t>
            </a:r>
            <a:r>
              <a:rPr lang="vi-VN" sz="2000" smtClean="0">
                <a:latin typeface="+mj-lt"/>
              </a:rPr>
              <a:t>ečka </a:t>
            </a:r>
            <a:r>
              <a:rPr lang="vi-VN" sz="2000">
                <a:latin typeface="+mj-lt"/>
              </a:rPr>
              <a:t>koji se obrađuje i koja uglavnom upada u </a:t>
            </a:r>
            <a:r>
              <a:rPr lang="vi-VN" sz="2000" smtClean="0">
                <a:latin typeface="+mj-lt"/>
              </a:rPr>
              <a:t>pomenuti</a:t>
            </a:r>
            <a:r>
              <a:rPr lang="en-US" sz="2000" smtClean="0">
                <a:latin typeface="+mj-lt"/>
              </a:rPr>
              <a:t> interval </a:t>
            </a:r>
            <a:r>
              <a:rPr lang="en-US" sz="2000">
                <a:latin typeface="+mj-lt"/>
              </a:rPr>
              <a:t>(parametarski koderi vrše modelovanje </a:t>
            </a:r>
            <a:r>
              <a:rPr lang="en-US" sz="2000" smtClean="0">
                <a:latin typeface="+mj-lt"/>
              </a:rPr>
              <a:t>govornog trakta </a:t>
            </a:r>
            <a:r>
              <a:rPr lang="en-US" sz="2000">
                <a:latin typeface="+mj-lt"/>
              </a:rPr>
              <a:t>korisnika i prenose </a:t>
            </a:r>
            <a:r>
              <a:rPr lang="en-US" sz="2000" smtClean="0">
                <a:latin typeface="+mj-lt"/>
              </a:rPr>
              <a:t>vrijednosti karakterističnih parametara </a:t>
            </a:r>
            <a:r>
              <a:rPr lang="en-US" sz="2000">
                <a:latin typeface="+mj-lt"/>
              </a:rPr>
              <a:t>govornog signala koji se dobijaju </a:t>
            </a:r>
            <a:r>
              <a:rPr lang="en-US" sz="2000" smtClean="0">
                <a:latin typeface="+mj-lt"/>
              </a:rPr>
              <a:t>analizom govornog </a:t>
            </a:r>
            <a:r>
              <a:rPr lang="en-US" sz="2000">
                <a:latin typeface="+mj-lt"/>
              </a:rPr>
              <a:t>signala, dok se na prijemu na osnovu tih </a:t>
            </a:r>
            <a:r>
              <a:rPr lang="en-US" sz="2000" smtClean="0">
                <a:latin typeface="+mj-lt"/>
              </a:rPr>
              <a:t>prenijetih</a:t>
            </a:r>
            <a:r>
              <a:rPr lang="en-US" sz="2000">
                <a:latin typeface="+mj-lt"/>
              </a:rPr>
              <a:t> </a:t>
            </a:r>
            <a:r>
              <a:rPr lang="en-US" sz="2000" smtClean="0">
                <a:latin typeface="+mj-lt"/>
              </a:rPr>
              <a:t>parametara </a:t>
            </a:r>
            <a:r>
              <a:rPr lang="en-US" sz="2000">
                <a:latin typeface="+mj-lt"/>
              </a:rPr>
              <a:t>vrši sinteza govornog signala</a:t>
            </a:r>
            <a:r>
              <a:rPr lang="en-US" sz="2000" smtClean="0">
                <a:latin typeface="+mj-lt"/>
              </a:rPr>
              <a:t>).</a:t>
            </a:r>
            <a:endParaRPr lang="en-US" sz="2000" spc="-5">
              <a:latin typeface="+mj-lt"/>
            </a:endParaRP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760730" y="598424"/>
            <a:ext cx="83832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Kompresija 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</a:t>
            </a:r>
            <a:r>
              <a:rPr lang="en-US"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 </a:t>
            </a: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zaglavlja</a:t>
            </a:r>
            <a:endParaRPr sz="3600" spc="-5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3400" y="1676400"/>
            <a:ext cx="9140728" cy="4699363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latin typeface="+mj-lt"/>
              </a:rPr>
              <a:t>RTCP protokol radi u saradnji sa RTP </a:t>
            </a:r>
            <a:r>
              <a:rPr lang="en-US" sz="2000" smtClean="0">
                <a:latin typeface="+mj-lt"/>
              </a:rPr>
              <a:t>protokolom.</a:t>
            </a:r>
          </a:p>
          <a:p>
            <a:pPr algn="just"/>
            <a:endParaRPr lang="en-US" sz="200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Pravilo </a:t>
            </a:r>
            <a:r>
              <a:rPr lang="en-US" sz="2000">
                <a:latin typeface="+mj-lt"/>
              </a:rPr>
              <a:t>je da broj UDP porta ka RTP toku bude </a:t>
            </a:r>
            <a:r>
              <a:rPr lang="en-US" sz="2000" smtClean="0">
                <a:latin typeface="+mj-lt"/>
              </a:rPr>
              <a:t>paran </a:t>
            </a:r>
            <a:r>
              <a:rPr lang="pl-PL" sz="2000" smtClean="0">
                <a:latin typeface="+mj-lt"/>
              </a:rPr>
              <a:t>broj</a:t>
            </a:r>
            <a:r>
              <a:rPr lang="pl-PL" sz="2000">
                <a:latin typeface="+mj-lt"/>
              </a:rPr>
              <a:t>, a ka RTCP toku </a:t>
            </a:r>
            <a:r>
              <a:rPr lang="en-US" sz="2000" smtClean="0">
                <a:latin typeface="+mj-lt"/>
              </a:rPr>
              <a:t>               </a:t>
            </a:r>
            <a:r>
              <a:rPr lang="pl-PL" sz="2000" smtClean="0">
                <a:latin typeface="+mj-lt"/>
              </a:rPr>
              <a:t>(</a:t>
            </a:r>
            <a:r>
              <a:rPr lang="pl-PL" sz="2000">
                <a:latin typeface="+mj-lt"/>
              </a:rPr>
              <a:t>koji </a:t>
            </a:r>
            <a:r>
              <a:rPr lang="pl-PL" sz="2000" smtClean="0">
                <a:latin typeface="+mj-lt"/>
              </a:rPr>
              <a:t>je</a:t>
            </a:r>
            <a:r>
              <a:rPr lang="en-US" sz="2000" smtClean="0">
                <a:latin typeface="+mj-lt"/>
              </a:rPr>
              <a:t> </a:t>
            </a:r>
            <a:r>
              <a:rPr lang="pl-PL" sz="2000" smtClean="0">
                <a:latin typeface="+mj-lt"/>
              </a:rPr>
              <a:t>odgovoran </a:t>
            </a:r>
            <a:r>
              <a:rPr lang="pl-PL" sz="2000">
                <a:latin typeface="+mj-lt"/>
              </a:rPr>
              <a:t>za dotični </a:t>
            </a:r>
            <a:r>
              <a:rPr lang="pl-PL" sz="2000" smtClean="0">
                <a:latin typeface="+mj-lt"/>
              </a:rPr>
              <a:t>RTP</a:t>
            </a:r>
            <a:r>
              <a:rPr lang="en-US" sz="2000" smtClean="0">
                <a:latin typeface="+mj-lt"/>
              </a:rPr>
              <a:t> </a:t>
            </a:r>
            <a:r>
              <a:rPr lang="pl-PL" sz="2000" smtClean="0">
                <a:latin typeface="+mj-lt"/>
              </a:rPr>
              <a:t>tok</a:t>
            </a:r>
            <a:r>
              <a:rPr lang="pl-PL" sz="2000">
                <a:latin typeface="+mj-lt"/>
              </a:rPr>
              <a:t>) neparan broj koji je za jedan veći od </a:t>
            </a:r>
            <a:r>
              <a:rPr lang="pl-PL" sz="2000" smtClean="0">
                <a:latin typeface="+mj-lt"/>
              </a:rPr>
              <a:t>broja</a:t>
            </a:r>
            <a:r>
              <a:rPr lang="en-US" sz="2000" smtClean="0">
                <a:latin typeface="+mj-lt"/>
              </a:rPr>
              <a:t> dodijeljenog RTP </a:t>
            </a:r>
            <a:r>
              <a:rPr lang="en-US" sz="2000">
                <a:latin typeface="+mj-lt"/>
              </a:rPr>
              <a:t>toku (npr. ako se UDP port 5004 </a:t>
            </a:r>
            <a:r>
              <a:rPr lang="en-US" sz="2000" smtClean="0">
                <a:latin typeface="+mj-lt"/>
              </a:rPr>
              <a:t>dodijeli RTP </a:t>
            </a:r>
            <a:r>
              <a:rPr lang="en-US" sz="2000">
                <a:latin typeface="+mj-lt"/>
              </a:rPr>
              <a:t>toku, tada će odgovarajućem </a:t>
            </a:r>
            <a:r>
              <a:rPr lang="en-US" sz="2000" smtClean="0">
                <a:latin typeface="+mj-lt"/>
              </a:rPr>
              <a:t>RTCP toku biti dodijeljen </a:t>
            </a:r>
            <a:r>
              <a:rPr lang="en-US" sz="2000">
                <a:latin typeface="+mj-lt"/>
              </a:rPr>
              <a:t>UDP port </a:t>
            </a:r>
            <a:r>
              <a:rPr lang="en-US" sz="2000" smtClean="0">
                <a:latin typeface="+mj-lt"/>
              </a:rPr>
              <a:t>5005).</a:t>
            </a:r>
          </a:p>
          <a:p>
            <a:pPr algn="just"/>
            <a:endParaRPr lang="en-US" sz="200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vi-VN" sz="2000" smtClean="0">
                <a:latin typeface="+mj-lt"/>
              </a:rPr>
              <a:t>Ovo </a:t>
            </a:r>
            <a:r>
              <a:rPr lang="vi-VN" sz="2000">
                <a:latin typeface="+mj-lt"/>
              </a:rPr>
              <a:t>pravilo je u početku bilo striktno, međutim više </a:t>
            </a:r>
            <a:r>
              <a:rPr lang="vi-VN" sz="2000" smtClean="0">
                <a:latin typeface="+mj-lt"/>
              </a:rPr>
              <a:t>ne</a:t>
            </a:r>
            <a:r>
              <a:rPr lang="en-US" sz="2000" smtClean="0">
                <a:latin typeface="+mj-lt"/>
              </a:rPr>
              <a:t> mora </a:t>
            </a:r>
            <a:r>
              <a:rPr lang="en-US" sz="2000">
                <a:latin typeface="+mj-lt"/>
              </a:rPr>
              <a:t>striktno da se </a:t>
            </a:r>
            <a:r>
              <a:rPr lang="en-US" sz="2000" smtClean="0">
                <a:latin typeface="+mj-lt"/>
              </a:rPr>
              <a:t>poštuje (mada </a:t>
            </a:r>
            <a:r>
              <a:rPr lang="en-US" sz="2000">
                <a:latin typeface="+mj-lt"/>
              </a:rPr>
              <a:t>se u praksi </a:t>
            </a:r>
            <a:r>
              <a:rPr lang="en-US" sz="2000" smtClean="0">
                <a:latin typeface="+mj-lt"/>
              </a:rPr>
              <a:t>uglavnom i dalje </a:t>
            </a:r>
            <a:r>
              <a:rPr lang="en-US" sz="2000">
                <a:latin typeface="+mj-lt"/>
              </a:rPr>
              <a:t>koristi ovo pravilo ukoliko ga je moguće </a:t>
            </a:r>
            <a:r>
              <a:rPr lang="en-US" sz="2000" smtClean="0">
                <a:latin typeface="+mj-lt"/>
              </a:rPr>
              <a:t>primijeniti).</a:t>
            </a:r>
          </a:p>
          <a:p>
            <a:pPr algn="just"/>
            <a:endParaRPr lang="en-US" sz="2000" smtClean="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RTCP </a:t>
            </a:r>
            <a:r>
              <a:rPr lang="en-US" sz="2000">
                <a:latin typeface="+mj-lt"/>
              </a:rPr>
              <a:t>je nadležan za periodično </a:t>
            </a:r>
            <a:r>
              <a:rPr lang="en-US" sz="2000" smtClean="0">
                <a:latin typeface="+mj-lt"/>
              </a:rPr>
              <a:t>obavještavanje o trenutnom </a:t>
            </a:r>
            <a:r>
              <a:rPr lang="en-US" sz="2000">
                <a:latin typeface="+mj-lt"/>
              </a:rPr>
              <a:t>kvalitetu prijema </a:t>
            </a:r>
            <a:r>
              <a:rPr lang="en-US" sz="2000" smtClean="0">
                <a:latin typeface="+mj-lt"/>
              </a:rPr>
              <a:t>RTP toka</a:t>
            </a:r>
            <a:r>
              <a:rPr lang="en-US" sz="2000">
                <a:latin typeface="+mj-lt"/>
              </a:rPr>
              <a:t>, o </a:t>
            </a:r>
            <a:r>
              <a:rPr lang="en-US" sz="2000" smtClean="0">
                <a:latin typeface="+mj-lt"/>
              </a:rPr>
              <a:t>identifikaciji trenutnih </a:t>
            </a:r>
            <a:r>
              <a:rPr lang="en-US" sz="2000">
                <a:latin typeface="+mj-lt"/>
              </a:rPr>
              <a:t>učesnika u vezi, kao i </a:t>
            </a:r>
            <a:r>
              <a:rPr lang="en-US" sz="2000" smtClean="0">
                <a:latin typeface="+mj-lt"/>
              </a:rPr>
              <a:t>informacijama neophodnim za sinhronizaciju </a:t>
            </a:r>
            <a:r>
              <a:rPr lang="en-US" sz="2000">
                <a:latin typeface="+mj-lt"/>
              </a:rPr>
              <a:t>više RTP </a:t>
            </a:r>
            <a:r>
              <a:rPr lang="en-US" sz="2000" smtClean="0">
                <a:latin typeface="+mj-lt"/>
              </a:rPr>
              <a:t>tokova (prvenstveno </a:t>
            </a:r>
            <a:r>
              <a:rPr lang="en-US" sz="2000">
                <a:latin typeface="+mj-lt"/>
              </a:rPr>
              <a:t>se misli na sinhronizaciju audio i </a:t>
            </a:r>
            <a:r>
              <a:rPr lang="en-US" sz="2000" smtClean="0">
                <a:latin typeface="+mj-lt"/>
              </a:rPr>
              <a:t>video signala </a:t>
            </a:r>
            <a:r>
              <a:rPr lang="en-US" sz="2000">
                <a:latin typeface="+mj-lt"/>
              </a:rPr>
              <a:t>na prijemu, a oni se prenose različitim </a:t>
            </a:r>
            <a:r>
              <a:rPr lang="en-US" sz="2000" smtClean="0">
                <a:latin typeface="+mj-lt"/>
              </a:rPr>
              <a:t>RTP tokovima).</a:t>
            </a:r>
            <a:endParaRPr sz="200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2146045" y="575564"/>
            <a:ext cx="5766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RTCP</a:t>
            </a: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zaglavlje</a:t>
            </a:r>
            <a:endParaRPr sz="36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536701" y="2286000"/>
            <a:ext cx="8949690" cy="1004121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latin typeface="+mj-lt"/>
              </a:rPr>
              <a:t>RTCP paket se sastoji iz zaglavlja i </a:t>
            </a:r>
            <a:r>
              <a:rPr lang="en-US" sz="2000" smtClean="0">
                <a:latin typeface="+mj-lt"/>
              </a:rPr>
              <a:t>korisnog dijela.</a:t>
            </a: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>
                <a:latin typeface="+mj-lt"/>
              </a:rPr>
              <a:t>Izgled </a:t>
            </a:r>
            <a:r>
              <a:rPr lang="en-US" sz="2000">
                <a:latin typeface="+mj-lt"/>
              </a:rPr>
              <a:t>RTCP zaglavlja:</a:t>
            </a:r>
            <a:endParaRPr sz="2000">
              <a:latin typeface="+mj-lt"/>
              <a:cs typeface="Arial"/>
            </a:endParaRPr>
          </a:p>
        </p:txBody>
      </p:sp>
      <p:pic>
        <p:nvPicPr>
          <p:cNvPr id="1026" name="Picture 2" descr="C:\Users\Marko\Desktop\Untitl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" y="4038600"/>
            <a:ext cx="9525000" cy="162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3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0730" y="598424"/>
            <a:ext cx="83832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Polja</a:t>
            </a:r>
            <a:r>
              <a:rPr lang="en-US"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u 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RT</a:t>
            </a:r>
            <a:r>
              <a:rPr lang="en-US"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</a:t>
            </a:r>
            <a:r>
              <a:rPr sz="3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P </a:t>
            </a:r>
            <a:r>
              <a:rPr sz="3600" spc="-5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zaglavlju</a:t>
            </a:r>
            <a:endParaRPr sz="3600" spc="-5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2438" y="2133600"/>
            <a:ext cx="8607299" cy="4899418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245745" indent="-342900" algn="just">
              <a:lnSpc>
                <a:spcPts val="2590"/>
              </a:lnSpc>
              <a:spcBef>
                <a:spcPts val="42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FF0000"/>
                </a:solidFill>
                <a:latin typeface="+mj-lt"/>
                <a:cs typeface="Arial"/>
              </a:rPr>
              <a:t>Verzija (</a:t>
            </a:r>
            <a:r>
              <a:rPr sz="2000" i="1" dirty="0">
                <a:solidFill>
                  <a:srgbClr val="FF0000"/>
                </a:solidFill>
                <a:latin typeface="+mj-lt"/>
                <a:cs typeface="Arial"/>
              </a:rPr>
              <a:t>V - </a:t>
            </a:r>
            <a:r>
              <a:rPr sz="2000" i="1" spc="-5" dirty="0">
                <a:solidFill>
                  <a:srgbClr val="FF0000"/>
                </a:solidFill>
                <a:latin typeface="+mj-lt"/>
                <a:cs typeface="Arial"/>
              </a:rPr>
              <a:t>Version</a:t>
            </a: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) </a:t>
            </a:r>
            <a:r>
              <a:rPr sz="2000" dirty="0">
                <a:latin typeface="+mj-lt"/>
                <a:cs typeface="Arial"/>
              </a:rPr>
              <a:t>- polje dužine dva </a:t>
            </a:r>
            <a:r>
              <a:rPr sz="2000" spc="-5" dirty="0">
                <a:latin typeface="+mj-lt"/>
                <a:cs typeface="Arial"/>
              </a:rPr>
              <a:t>bita koje </a:t>
            </a:r>
            <a:r>
              <a:rPr sz="2000" dirty="0">
                <a:latin typeface="+mj-lt"/>
                <a:cs typeface="Arial"/>
              </a:rPr>
              <a:t>definiše  verziju RTP protokola </a:t>
            </a:r>
            <a:r>
              <a:rPr sz="2000" spc="-5" dirty="0">
                <a:latin typeface="+mj-lt"/>
                <a:cs typeface="Arial"/>
              </a:rPr>
              <a:t>(verzija </a:t>
            </a:r>
            <a:r>
              <a:rPr sz="2000" dirty="0">
                <a:latin typeface="+mj-lt"/>
                <a:cs typeface="Arial"/>
              </a:rPr>
              <a:t>2 ili neka</a:t>
            </a:r>
            <a:r>
              <a:rPr sz="2000" spc="-30" dirty="0">
                <a:latin typeface="+mj-lt"/>
                <a:cs typeface="Arial"/>
              </a:rPr>
              <a:t> </a:t>
            </a:r>
            <a:r>
              <a:rPr sz="2000">
                <a:latin typeface="+mj-lt"/>
                <a:cs typeface="Arial"/>
              </a:rPr>
              <a:t>druga</a:t>
            </a:r>
            <a:r>
              <a:rPr sz="2000" smtClean="0">
                <a:latin typeface="+mj-lt"/>
                <a:cs typeface="Arial"/>
              </a:rPr>
              <a:t>)</a:t>
            </a:r>
            <a:r>
              <a:rPr lang="en-US" sz="2000" smtClean="0">
                <a:latin typeface="+mj-lt"/>
                <a:cs typeface="Arial"/>
              </a:rPr>
              <a:t>.</a:t>
            </a:r>
          </a:p>
          <a:p>
            <a:pPr marL="12700" marR="245745" algn="just">
              <a:lnSpc>
                <a:spcPts val="2590"/>
              </a:lnSpc>
              <a:spcBef>
                <a:spcPts val="425"/>
              </a:spcBef>
              <a:tabLst>
                <a:tab pos="354965" algn="l"/>
                <a:tab pos="355600" algn="l"/>
              </a:tabLst>
            </a:pPr>
            <a:endParaRPr sz="2000">
              <a:latin typeface="+mj-lt"/>
              <a:cs typeface="Arial"/>
            </a:endParaRPr>
          </a:p>
          <a:p>
            <a:pPr marL="355600" marR="210820" indent="-342900" algn="just">
              <a:lnSpc>
                <a:spcPct val="89800"/>
              </a:lnSpc>
              <a:spcBef>
                <a:spcPts val="53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FF0000"/>
                </a:solidFill>
                <a:latin typeface="+mj-lt"/>
                <a:cs typeface="Arial"/>
              </a:rPr>
              <a:t>Indikator </a:t>
            </a:r>
            <a:r>
              <a:rPr sz="2000" dirty="0">
                <a:solidFill>
                  <a:srgbClr val="FF0000"/>
                </a:solidFill>
                <a:latin typeface="+mj-lt"/>
                <a:cs typeface="Arial"/>
              </a:rPr>
              <a:t>dopune (</a:t>
            </a:r>
            <a:r>
              <a:rPr sz="2000" i="1" dirty="0">
                <a:solidFill>
                  <a:srgbClr val="FF0000"/>
                </a:solidFill>
                <a:latin typeface="+mj-lt"/>
                <a:cs typeface="Arial"/>
              </a:rPr>
              <a:t>P - </a:t>
            </a:r>
            <a:r>
              <a:rPr sz="2000" i="1" spc="-5" dirty="0">
                <a:solidFill>
                  <a:srgbClr val="FF0000"/>
                </a:solidFill>
                <a:latin typeface="+mj-lt"/>
                <a:cs typeface="Arial"/>
              </a:rPr>
              <a:t>Padding</a:t>
            </a:r>
            <a:r>
              <a:rPr sz="2000" spc="-5" dirty="0">
                <a:latin typeface="+mj-lt"/>
                <a:cs typeface="Arial"/>
              </a:rPr>
              <a:t>) </a:t>
            </a:r>
            <a:r>
              <a:rPr sz="2000" dirty="0">
                <a:latin typeface="+mj-lt"/>
                <a:cs typeface="Arial"/>
              </a:rPr>
              <a:t>- </a:t>
            </a:r>
            <a:r>
              <a:rPr sz="2000" spc="-5" dirty="0">
                <a:latin typeface="+mj-lt"/>
                <a:cs typeface="Arial"/>
              </a:rPr>
              <a:t>bit </a:t>
            </a:r>
            <a:r>
              <a:rPr sz="2000" dirty="0">
                <a:latin typeface="+mj-lt"/>
                <a:cs typeface="Arial"/>
              </a:rPr>
              <a:t>koji </a:t>
            </a:r>
            <a:r>
              <a:rPr sz="2000" spc="-5" dirty="0">
                <a:latin typeface="+mj-lt"/>
                <a:cs typeface="Arial"/>
              </a:rPr>
              <a:t>ukazuje da </a:t>
            </a:r>
            <a:r>
              <a:rPr sz="2000" dirty="0">
                <a:latin typeface="+mj-lt"/>
                <a:cs typeface="Arial"/>
              </a:rPr>
              <a:t>li se  koristi dopuna </a:t>
            </a:r>
            <a:r>
              <a:rPr sz="2000">
                <a:latin typeface="+mj-lt"/>
                <a:cs typeface="Arial"/>
              </a:rPr>
              <a:t>u </a:t>
            </a:r>
            <a:r>
              <a:rPr sz="2000" smtClean="0">
                <a:latin typeface="+mj-lt"/>
                <a:cs typeface="Arial"/>
              </a:rPr>
              <a:t>RT</a:t>
            </a:r>
            <a:r>
              <a:rPr lang="en-US" sz="2000" smtClean="0">
                <a:latin typeface="+mj-lt"/>
                <a:cs typeface="Arial"/>
              </a:rPr>
              <a:t>C</a:t>
            </a:r>
            <a:r>
              <a:rPr sz="2000" smtClean="0">
                <a:latin typeface="+mj-lt"/>
                <a:cs typeface="Arial"/>
              </a:rPr>
              <a:t>P </a:t>
            </a:r>
            <a:r>
              <a:rPr sz="2000" dirty="0">
                <a:latin typeface="+mj-lt"/>
                <a:cs typeface="Arial"/>
              </a:rPr>
              <a:t>paketu ili ne, pošto ukupna </a:t>
            </a:r>
            <a:r>
              <a:rPr sz="2000">
                <a:latin typeface="+mj-lt"/>
                <a:cs typeface="Arial"/>
              </a:rPr>
              <a:t>dužina </a:t>
            </a:r>
            <a:r>
              <a:rPr sz="2000" smtClean="0">
                <a:latin typeface="+mj-lt"/>
                <a:cs typeface="Arial"/>
              </a:rPr>
              <a:t>RT</a:t>
            </a:r>
            <a:r>
              <a:rPr lang="en-US" sz="2000" smtClean="0">
                <a:latin typeface="+mj-lt"/>
                <a:cs typeface="Arial"/>
              </a:rPr>
              <a:t>C</a:t>
            </a:r>
            <a:r>
              <a:rPr sz="2000" smtClean="0">
                <a:latin typeface="+mj-lt"/>
                <a:cs typeface="Arial"/>
              </a:rPr>
              <a:t>P </a:t>
            </a:r>
            <a:r>
              <a:rPr sz="2000" dirty="0">
                <a:latin typeface="+mj-lt"/>
                <a:cs typeface="Arial"/>
              </a:rPr>
              <a:t>paketa mora </a:t>
            </a:r>
            <a:r>
              <a:rPr sz="2000">
                <a:latin typeface="+mj-lt"/>
                <a:cs typeface="Arial"/>
              </a:rPr>
              <a:t>biti </a:t>
            </a:r>
            <a:r>
              <a:rPr sz="2000" smtClean="0">
                <a:latin typeface="+mj-lt"/>
                <a:cs typeface="Arial"/>
              </a:rPr>
              <a:t>c</a:t>
            </a:r>
            <a:r>
              <a:rPr lang="en-US" sz="2000" smtClean="0">
                <a:latin typeface="+mj-lt"/>
                <a:cs typeface="Arial"/>
              </a:rPr>
              <a:t>j</a:t>
            </a:r>
            <a:r>
              <a:rPr sz="2000" smtClean="0">
                <a:latin typeface="+mj-lt"/>
                <a:cs typeface="Arial"/>
              </a:rPr>
              <a:t>elobrojan </a:t>
            </a:r>
            <a:r>
              <a:rPr sz="2000" dirty="0">
                <a:latin typeface="+mj-lt"/>
                <a:cs typeface="Arial"/>
              </a:rPr>
              <a:t>umnožak 32-bitnih</a:t>
            </a:r>
            <a:r>
              <a:rPr sz="2000" spc="-120" dirty="0">
                <a:latin typeface="+mj-lt"/>
                <a:cs typeface="Arial"/>
              </a:rPr>
              <a:t> </a:t>
            </a:r>
            <a:r>
              <a:rPr sz="2000" dirty="0">
                <a:latin typeface="+mj-lt"/>
                <a:cs typeface="Arial"/>
              </a:rPr>
              <a:t>reči.  </a:t>
            </a:r>
            <a:r>
              <a:rPr sz="2000" spc="-5" dirty="0">
                <a:latin typeface="+mj-lt"/>
                <a:cs typeface="Arial"/>
              </a:rPr>
              <a:t>Ako </a:t>
            </a:r>
            <a:r>
              <a:rPr sz="2000" dirty="0">
                <a:latin typeface="+mj-lt"/>
                <a:cs typeface="Arial"/>
              </a:rPr>
              <a:t>je </a:t>
            </a:r>
            <a:r>
              <a:rPr sz="2000" i="1" dirty="0">
                <a:latin typeface="+mj-lt"/>
                <a:cs typeface="Arial"/>
              </a:rPr>
              <a:t>P</a:t>
            </a:r>
            <a:r>
              <a:rPr sz="2000" dirty="0">
                <a:latin typeface="+mj-lt"/>
                <a:cs typeface="Arial"/>
              </a:rPr>
              <a:t>=1 tada se koristi dopuna. U </a:t>
            </a:r>
            <a:r>
              <a:rPr sz="2000">
                <a:latin typeface="+mj-lt"/>
                <a:cs typeface="Arial"/>
              </a:rPr>
              <a:t>slučaju </a:t>
            </a:r>
            <a:r>
              <a:rPr sz="2000" smtClean="0">
                <a:latin typeface="+mj-lt"/>
                <a:cs typeface="Arial"/>
              </a:rPr>
              <a:t>da</a:t>
            </a:r>
            <a:r>
              <a:rPr lang="en-US" sz="2000" smtClean="0">
                <a:latin typeface="+mj-lt"/>
                <a:cs typeface="Arial"/>
              </a:rPr>
              <a:t> se</a:t>
            </a:r>
            <a:r>
              <a:rPr sz="2000" smtClean="0">
                <a:latin typeface="+mj-lt"/>
                <a:cs typeface="Arial"/>
              </a:rPr>
              <a:t> </a:t>
            </a:r>
            <a:r>
              <a:rPr sz="2000">
                <a:latin typeface="+mj-lt"/>
                <a:cs typeface="Arial"/>
              </a:rPr>
              <a:t>koristi </a:t>
            </a:r>
            <a:r>
              <a:rPr sz="2000" smtClean="0">
                <a:latin typeface="+mj-lt"/>
                <a:cs typeface="Arial"/>
              </a:rPr>
              <a:t>dopuna</a:t>
            </a:r>
            <a:r>
              <a:rPr sz="2000" dirty="0">
                <a:latin typeface="+mj-lt"/>
                <a:cs typeface="Arial"/>
              </a:rPr>
              <a:t>, poslednji </a:t>
            </a:r>
            <a:r>
              <a:rPr sz="2000">
                <a:latin typeface="+mj-lt"/>
                <a:cs typeface="Arial"/>
              </a:rPr>
              <a:t>bajt </a:t>
            </a:r>
            <a:r>
              <a:rPr sz="2000" smtClean="0">
                <a:latin typeface="+mj-lt"/>
                <a:cs typeface="Arial"/>
              </a:rPr>
              <a:t>RT</a:t>
            </a:r>
            <a:r>
              <a:rPr lang="en-US" sz="2000" smtClean="0">
                <a:latin typeface="+mj-lt"/>
                <a:cs typeface="Arial"/>
              </a:rPr>
              <a:t>C</a:t>
            </a:r>
            <a:r>
              <a:rPr sz="2000" smtClean="0">
                <a:latin typeface="+mj-lt"/>
                <a:cs typeface="Arial"/>
              </a:rPr>
              <a:t>P </a:t>
            </a:r>
            <a:r>
              <a:rPr sz="2000" dirty="0">
                <a:latin typeface="+mj-lt"/>
                <a:cs typeface="Arial"/>
              </a:rPr>
              <a:t>paketa ukazuje koliki </a:t>
            </a:r>
            <a:r>
              <a:rPr sz="2000">
                <a:latin typeface="+mj-lt"/>
                <a:cs typeface="Arial"/>
              </a:rPr>
              <a:t>je </a:t>
            </a:r>
            <a:r>
              <a:rPr sz="2000" smtClean="0">
                <a:latin typeface="+mj-lt"/>
                <a:cs typeface="Arial"/>
              </a:rPr>
              <a:t>broj</a:t>
            </a:r>
            <a:r>
              <a:rPr lang="en-US" sz="2000" smtClean="0">
                <a:latin typeface="+mj-lt"/>
                <a:cs typeface="Arial"/>
              </a:rPr>
              <a:t> </a:t>
            </a:r>
            <a:r>
              <a:rPr sz="2000" smtClean="0">
                <a:latin typeface="+mj-lt"/>
                <a:cs typeface="Arial"/>
              </a:rPr>
              <a:t>bajtova </a:t>
            </a:r>
            <a:r>
              <a:rPr sz="2000" dirty="0">
                <a:latin typeface="+mj-lt"/>
                <a:cs typeface="Arial"/>
              </a:rPr>
              <a:t>dopune (i ovaj bajt se uračunava u taj</a:t>
            </a:r>
            <a:r>
              <a:rPr sz="2000" spc="-60" dirty="0">
                <a:latin typeface="+mj-lt"/>
                <a:cs typeface="Arial"/>
              </a:rPr>
              <a:t> </a:t>
            </a:r>
            <a:r>
              <a:rPr sz="2000" spc="-5">
                <a:latin typeface="+mj-lt"/>
                <a:cs typeface="Arial"/>
              </a:rPr>
              <a:t>broj</a:t>
            </a:r>
            <a:r>
              <a:rPr sz="2000" spc="-5" smtClean="0">
                <a:latin typeface="+mj-lt"/>
                <a:cs typeface="Arial"/>
              </a:rPr>
              <a:t>)</a:t>
            </a:r>
            <a:r>
              <a:rPr lang="en-US" sz="2000" spc="-5" smtClean="0">
                <a:latin typeface="+mj-lt"/>
                <a:cs typeface="Arial"/>
              </a:rPr>
              <a:t>.</a:t>
            </a:r>
          </a:p>
          <a:p>
            <a:pPr marL="12700" marR="210820" algn="just">
              <a:lnSpc>
                <a:spcPct val="89800"/>
              </a:lnSpc>
              <a:spcBef>
                <a:spcPts val="535"/>
              </a:spcBef>
              <a:tabLst>
                <a:tab pos="354965" algn="l"/>
                <a:tab pos="355600" algn="l"/>
              </a:tabLst>
            </a:pPr>
            <a:endParaRPr lang="en-US" sz="2000">
              <a:latin typeface="+mj-lt"/>
              <a:cs typeface="Arial"/>
            </a:endParaRPr>
          </a:p>
          <a:p>
            <a:pPr marL="355600" marR="210820" indent="-342900" algn="just">
              <a:lnSpc>
                <a:spcPct val="89800"/>
              </a:lnSpc>
              <a:spcBef>
                <a:spcPts val="53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000" spc="-5" smtClean="0">
                <a:solidFill>
                  <a:srgbClr val="FF0000"/>
                </a:solidFill>
                <a:latin typeface="+mj-lt"/>
                <a:cs typeface="Arial"/>
              </a:rPr>
              <a:t>Broj dodatnih djelova</a:t>
            </a:r>
            <a:r>
              <a:rPr sz="2000" smtClean="0">
                <a:solidFill>
                  <a:srgbClr val="FF0000"/>
                </a:solidFill>
                <a:latin typeface="+mj-lt"/>
                <a:cs typeface="Arial"/>
              </a:rPr>
              <a:t> (</a:t>
            </a:r>
            <a:r>
              <a:rPr lang="en-US" sz="2000" i="1" smtClean="0">
                <a:solidFill>
                  <a:srgbClr val="FF0000"/>
                </a:solidFill>
                <a:latin typeface="+mj-lt"/>
                <a:cs typeface="Arial"/>
              </a:rPr>
              <a:t>IC</a:t>
            </a:r>
            <a:r>
              <a:rPr sz="2000" i="1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i="1" smtClean="0">
                <a:solidFill>
                  <a:srgbClr val="FF0000"/>
                </a:solidFill>
                <a:latin typeface="+mj-lt"/>
                <a:cs typeface="Arial"/>
              </a:rPr>
              <a:t>–</a:t>
            </a:r>
            <a:r>
              <a:rPr sz="2000" i="1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US" sz="2000" i="1" spc="-5" smtClean="0">
                <a:solidFill>
                  <a:srgbClr val="FF0000"/>
                </a:solidFill>
                <a:latin typeface="+mj-lt"/>
                <a:cs typeface="Arial"/>
              </a:rPr>
              <a:t>Item Count</a:t>
            </a:r>
            <a:r>
              <a:rPr sz="2000" spc="-5" smtClean="0">
                <a:solidFill>
                  <a:srgbClr val="FF0000"/>
                </a:solidFill>
                <a:latin typeface="+mj-lt"/>
                <a:cs typeface="Arial"/>
              </a:rPr>
              <a:t>) </a:t>
            </a:r>
            <a:r>
              <a:rPr sz="2000">
                <a:latin typeface="+mj-lt"/>
                <a:cs typeface="Arial"/>
              </a:rPr>
              <a:t>- </a:t>
            </a:r>
            <a:r>
              <a:rPr lang="en-US" sz="2000"/>
              <a:t>polje dužine </a:t>
            </a:r>
            <a:r>
              <a:rPr lang="en-US" sz="2000" smtClean="0"/>
              <a:t>pet bita </a:t>
            </a:r>
            <a:r>
              <a:rPr lang="en-US" sz="2000"/>
              <a:t>koje predstavlja broj dodatnih </a:t>
            </a:r>
            <a:r>
              <a:rPr lang="en-US" sz="2000" smtClean="0"/>
              <a:t>djelova </a:t>
            </a:r>
            <a:r>
              <a:rPr lang="en-US" sz="2000"/>
              <a:t>u RTCP </a:t>
            </a:r>
            <a:r>
              <a:rPr lang="en-US" sz="2000" smtClean="0"/>
              <a:t>paketu. Pojedini </a:t>
            </a:r>
            <a:r>
              <a:rPr lang="en-US" sz="2000"/>
              <a:t>RTCP paketi pored osnovnog </a:t>
            </a:r>
            <a:r>
              <a:rPr lang="en-US" sz="2000" smtClean="0"/>
              <a:t>dijela </a:t>
            </a:r>
            <a:r>
              <a:rPr lang="en-US" sz="2000"/>
              <a:t>mogu </a:t>
            </a:r>
            <a:r>
              <a:rPr lang="en-US" sz="2000" smtClean="0"/>
              <a:t>sadržati </a:t>
            </a:r>
            <a:r>
              <a:rPr lang="pl-PL" sz="2000" smtClean="0"/>
              <a:t>i </a:t>
            </a:r>
            <a:r>
              <a:rPr lang="pl-PL" sz="2000"/>
              <a:t>dodatne </a:t>
            </a:r>
            <a:r>
              <a:rPr lang="pl-PL" sz="2000" smtClean="0"/>
              <a:t>d</a:t>
            </a:r>
            <a:r>
              <a:rPr lang="en-US" sz="2000" smtClean="0"/>
              <a:t>j</a:t>
            </a:r>
            <a:r>
              <a:rPr lang="pl-PL" sz="2000" smtClean="0"/>
              <a:t>elove</a:t>
            </a:r>
            <a:r>
              <a:rPr lang="pl-PL" sz="2000"/>
              <a:t>, ili mogu sadržati samo dodatne </a:t>
            </a:r>
            <a:r>
              <a:rPr lang="pl-PL" sz="2000" smtClean="0"/>
              <a:t>d</a:t>
            </a:r>
            <a:r>
              <a:rPr lang="en-US" sz="2000" smtClean="0"/>
              <a:t>j</a:t>
            </a:r>
            <a:r>
              <a:rPr lang="pl-PL" sz="2000" smtClean="0"/>
              <a:t>elove</a:t>
            </a:r>
            <a:r>
              <a:rPr lang="en-US" sz="2000"/>
              <a:t> </a:t>
            </a:r>
            <a:r>
              <a:rPr lang="en-US" sz="2000" smtClean="0"/>
              <a:t>(ako </a:t>
            </a:r>
            <a:r>
              <a:rPr lang="en-US" sz="2000"/>
              <a:t>ne postoji “obavezni </a:t>
            </a:r>
            <a:r>
              <a:rPr lang="en-US" sz="2000" smtClean="0"/>
              <a:t>dio</a:t>
            </a:r>
            <a:r>
              <a:rPr lang="en-US" sz="2000"/>
              <a:t>” u dotičnom tipu </a:t>
            </a:r>
            <a:r>
              <a:rPr lang="en-US" sz="2000" smtClean="0"/>
              <a:t>RTCP paketa</a:t>
            </a:r>
            <a:r>
              <a:rPr lang="en-US" sz="2000"/>
              <a:t>), što zavisi od samog tipa RTCP paketa. Od </a:t>
            </a:r>
            <a:r>
              <a:rPr lang="en-US" sz="2000" smtClean="0"/>
              <a:t>tipa </a:t>
            </a:r>
            <a:r>
              <a:rPr lang="pl-PL" sz="2000" smtClean="0"/>
              <a:t>RTCP </a:t>
            </a:r>
            <a:r>
              <a:rPr lang="pl-PL" sz="2000"/>
              <a:t>paketa zavisi i šta se </a:t>
            </a:r>
            <a:r>
              <a:rPr lang="pl-PL" sz="2000" smtClean="0"/>
              <a:t>podrazum</a:t>
            </a:r>
            <a:r>
              <a:rPr lang="en-US" sz="2000" smtClean="0"/>
              <a:t>ij</a:t>
            </a:r>
            <a:r>
              <a:rPr lang="pl-PL" sz="2000" smtClean="0"/>
              <a:t>eva </a:t>
            </a:r>
            <a:r>
              <a:rPr lang="pl-PL" sz="2000"/>
              <a:t>pod </a:t>
            </a:r>
            <a:r>
              <a:rPr lang="pl-PL" sz="2000" smtClean="0"/>
              <a:t>dodatnim</a:t>
            </a:r>
            <a:r>
              <a:rPr lang="en-US" sz="2000" smtClean="0"/>
              <a:t> </a:t>
            </a:r>
            <a:r>
              <a:rPr lang="pl-PL" sz="2000" smtClean="0"/>
              <a:t>d</a:t>
            </a:r>
            <a:r>
              <a:rPr lang="en-US" sz="2000" smtClean="0"/>
              <a:t>ij</a:t>
            </a:r>
            <a:r>
              <a:rPr lang="pl-PL" sz="2000" smtClean="0"/>
              <a:t>elom</a:t>
            </a:r>
            <a:r>
              <a:rPr lang="pl-PL" sz="2000"/>
              <a:t>. Ukoliko je </a:t>
            </a:r>
            <a:r>
              <a:rPr lang="pl-PL" sz="2000" i="1"/>
              <a:t>IC</a:t>
            </a:r>
            <a:r>
              <a:rPr lang="pl-PL" sz="2000"/>
              <a:t>=0 tada nema dodatnih </a:t>
            </a:r>
            <a:r>
              <a:rPr lang="pl-PL" sz="2000" smtClean="0"/>
              <a:t>d</a:t>
            </a:r>
            <a:r>
              <a:rPr lang="en-US" sz="2000" smtClean="0"/>
              <a:t>j</a:t>
            </a:r>
            <a:r>
              <a:rPr lang="pl-PL" sz="2000" smtClean="0"/>
              <a:t>elova u</a:t>
            </a:r>
            <a:r>
              <a:rPr lang="en-US" sz="2000" smtClean="0"/>
              <a:t> RTCP paketu.</a:t>
            </a:r>
            <a:endParaRPr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1905000"/>
            <a:ext cx="8983345" cy="346633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pc="-5" smtClean="0">
                <a:solidFill>
                  <a:srgbClr val="FF0000"/>
                </a:solidFill>
                <a:latin typeface="+mj-lt"/>
                <a:cs typeface="Arial"/>
              </a:rPr>
              <a:t>Tip sadr</a:t>
            </a:r>
            <a:r>
              <a:rPr lang="sr-Latn-ME" sz="2000" spc="-5" smtClean="0">
                <a:solidFill>
                  <a:srgbClr val="FF0000"/>
                </a:solidFill>
                <a:latin typeface="+mj-lt"/>
                <a:cs typeface="Arial"/>
              </a:rPr>
              <a:t>žaja (PT – Payload Type)</a:t>
            </a:r>
            <a:r>
              <a:rPr sz="200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sz="2000">
                <a:latin typeface="+mj-lt"/>
                <a:cs typeface="Arial"/>
              </a:rPr>
              <a:t>- </a:t>
            </a:r>
            <a:r>
              <a:rPr lang="pl-PL" sz="2000"/>
              <a:t>polje dužine osam bita </a:t>
            </a:r>
            <a:r>
              <a:rPr lang="pl-PL" sz="2000" smtClean="0"/>
              <a:t>koje </a:t>
            </a:r>
            <a:r>
              <a:rPr lang="en-US" sz="2000" smtClean="0"/>
              <a:t>definiše </a:t>
            </a:r>
            <a:r>
              <a:rPr lang="en-US" sz="2000"/>
              <a:t>koji sadržaj se prenosi u RTCP paketu da bi se </a:t>
            </a:r>
            <a:r>
              <a:rPr lang="en-US" sz="2000" smtClean="0"/>
              <a:t>moglo</a:t>
            </a:r>
            <a:r>
              <a:rPr lang="sr-Latn-ME" sz="2000" smtClean="0"/>
              <a:t> </a:t>
            </a:r>
            <a:r>
              <a:rPr lang="en-US" sz="2000" smtClean="0"/>
              <a:t>izvršiti </a:t>
            </a:r>
            <a:r>
              <a:rPr lang="en-US" sz="2000"/>
              <a:t>njegovo korektno tumačenje na </a:t>
            </a:r>
            <a:r>
              <a:rPr lang="en-US" sz="2000" smtClean="0"/>
              <a:t>prijemu</a:t>
            </a:r>
            <a:r>
              <a:rPr lang="sr-Latn-ME" sz="2000" smtClean="0"/>
              <a:t>.</a:t>
            </a:r>
            <a:endParaRPr lang="en-US" sz="2000" smtClean="0"/>
          </a:p>
          <a:p>
            <a:pPr algn="just"/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sr-Latn-ME" sz="200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rgbClr val="FF0000"/>
                </a:solidFill>
              </a:rPr>
              <a:t>Standardni </a:t>
            </a:r>
            <a:r>
              <a:rPr lang="en-US" sz="2000">
                <a:solidFill>
                  <a:srgbClr val="FF0000"/>
                </a:solidFill>
              </a:rPr>
              <a:t>tipovi koji se koriste </a:t>
            </a:r>
            <a:r>
              <a:rPr lang="en-US" sz="2000" smtClean="0">
                <a:solidFill>
                  <a:srgbClr val="FF0000"/>
                </a:solidFill>
              </a:rPr>
              <a:t>su</a:t>
            </a:r>
            <a:r>
              <a:rPr lang="en-US" sz="2000" smtClean="0"/>
              <a:t>: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000"/>
              <a:t>I</a:t>
            </a:r>
            <a:r>
              <a:rPr lang="en-US" sz="2000" smtClean="0"/>
              <a:t>zvještaji </a:t>
            </a:r>
            <a:r>
              <a:rPr lang="en-US" sz="2000"/>
              <a:t>prijemnika (</a:t>
            </a:r>
            <a:r>
              <a:rPr lang="en-US" sz="2000" i="1"/>
              <a:t>RR </a:t>
            </a:r>
            <a:r>
              <a:rPr lang="en-US" sz="2000" i="1" smtClean="0"/>
              <a:t>-</a:t>
            </a:r>
            <a:r>
              <a:rPr lang="sr-Latn-ME" sz="2000" i="1" smtClean="0"/>
              <a:t> </a:t>
            </a:r>
            <a:r>
              <a:rPr lang="en-US" sz="2000" i="1" smtClean="0"/>
              <a:t>Receiver </a:t>
            </a:r>
            <a:r>
              <a:rPr lang="en-US" sz="2000" i="1"/>
              <a:t>Reports</a:t>
            </a:r>
            <a:r>
              <a:rPr lang="en-US" sz="2000"/>
              <a:t>),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000"/>
              <a:t>I</a:t>
            </a:r>
            <a:r>
              <a:rPr lang="en-US" sz="2000" smtClean="0"/>
              <a:t>zvještaji </a:t>
            </a:r>
            <a:r>
              <a:rPr lang="en-US" sz="2000"/>
              <a:t>predajnika (</a:t>
            </a:r>
            <a:r>
              <a:rPr lang="en-US" sz="2000" i="1"/>
              <a:t>SR - Sender Reports</a:t>
            </a:r>
            <a:r>
              <a:rPr lang="en-US" sz="2000"/>
              <a:t>),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000"/>
              <a:t>O</a:t>
            </a:r>
            <a:r>
              <a:rPr lang="en-US" sz="2000" smtClean="0"/>
              <a:t>pis</a:t>
            </a:r>
            <a:r>
              <a:rPr lang="sr-Latn-ME" sz="2000" smtClean="0"/>
              <a:t> </a:t>
            </a:r>
            <a:r>
              <a:rPr lang="en-US" sz="2000" smtClean="0"/>
              <a:t>izvora </a:t>
            </a:r>
            <a:r>
              <a:rPr lang="en-US" sz="2000"/>
              <a:t>(</a:t>
            </a:r>
            <a:r>
              <a:rPr lang="en-US" sz="2000" i="1"/>
              <a:t>SDES - Source Description</a:t>
            </a:r>
            <a:r>
              <a:rPr lang="en-US" sz="2000"/>
              <a:t>),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000"/>
              <a:t>K</a:t>
            </a:r>
            <a:r>
              <a:rPr lang="en-US" sz="2000" smtClean="0"/>
              <a:t>ontrola </a:t>
            </a:r>
            <a:r>
              <a:rPr lang="en-US" sz="2000"/>
              <a:t>učešća (BYE</a:t>
            </a:r>
            <a:r>
              <a:rPr lang="en-US" sz="2000" smtClean="0"/>
              <a:t>),</a:t>
            </a:r>
            <a:r>
              <a:rPr lang="sr-Latn-ME" sz="2000" smtClean="0"/>
              <a:t> </a:t>
            </a:r>
            <a:endParaRPr lang="en-US" sz="200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en-US" sz="2000"/>
              <a:t>A</a:t>
            </a:r>
            <a:r>
              <a:rPr lang="en-US" sz="2000" smtClean="0"/>
              <a:t>plikaciono </a:t>
            </a:r>
            <a:r>
              <a:rPr lang="en-US" sz="2000"/>
              <a:t>definisani RTCP paketi (</a:t>
            </a:r>
            <a:r>
              <a:rPr lang="en-US" sz="2000" i="1"/>
              <a:t>APP - Appication Defined </a:t>
            </a:r>
            <a:r>
              <a:rPr lang="en-US" sz="2000" i="1" smtClean="0"/>
              <a:t>RTCP</a:t>
            </a:r>
            <a:r>
              <a:rPr lang="sr-Latn-ME" sz="2000" i="1" smtClean="0"/>
              <a:t> </a:t>
            </a:r>
            <a:r>
              <a:rPr lang="en-US" sz="2000" i="1" smtClean="0"/>
              <a:t>Packets</a:t>
            </a:r>
            <a:r>
              <a:rPr lang="en-US" sz="2000" smtClean="0"/>
              <a:t>).</a:t>
            </a:r>
            <a:endParaRPr lang="en-US" sz="200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6700" y="3352800"/>
            <a:ext cx="8983345" cy="696344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rgbClr val="FF0000"/>
                </a:solidFill>
              </a:rPr>
              <a:t>Izvještaji </a:t>
            </a:r>
            <a:r>
              <a:rPr lang="en-US" sz="2000">
                <a:solidFill>
                  <a:srgbClr val="FF0000"/>
                </a:solidFill>
              </a:rPr>
              <a:t>prijemnika </a:t>
            </a:r>
            <a:r>
              <a:rPr lang="en-US" sz="2000"/>
              <a:t>imaju </a:t>
            </a:r>
            <a:r>
              <a:rPr lang="en-US" sz="20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=201</a:t>
            </a:r>
            <a:r>
              <a:rPr lang="en-US" sz="2000"/>
              <a:t> i koriste se za </a:t>
            </a:r>
            <a:r>
              <a:rPr lang="en-US" sz="2000" smtClean="0"/>
              <a:t>obavještavanje o kvalitetu </a:t>
            </a:r>
            <a:r>
              <a:rPr lang="en-US" sz="2000"/>
              <a:t>prijema (kumulativan broj izgubljenih </a:t>
            </a:r>
            <a:r>
              <a:rPr lang="en-US" sz="2000" smtClean="0"/>
              <a:t>paketa, trenutni </a:t>
            </a:r>
            <a:r>
              <a:rPr lang="en-US" sz="2000"/>
              <a:t>procenat gubitaka paketa i sl</a:t>
            </a:r>
            <a:r>
              <a:rPr lang="en-US" sz="2000" smtClean="0"/>
              <a:t>.).</a:t>
            </a:r>
            <a:endParaRPr lang="sr-Latn-ME" sz="2000" smtClean="0"/>
          </a:p>
        </p:txBody>
      </p:sp>
    </p:spTree>
    <p:extLst>
      <p:ext uri="{BB962C8B-B14F-4D97-AF65-F5344CB8AC3E}">
        <p14:creationId xmlns:p14="http://schemas.microsoft.com/office/powerpoint/2010/main" val="161120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31937" y="3200400"/>
            <a:ext cx="8983345" cy="1311898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smtClean="0">
                <a:solidFill>
                  <a:srgbClr val="FF0000"/>
                </a:solidFill>
              </a:rPr>
              <a:t>Izvještaji </a:t>
            </a:r>
            <a:r>
              <a:rPr lang="en-US" sz="2000">
                <a:solidFill>
                  <a:srgbClr val="FF0000"/>
                </a:solidFill>
              </a:rPr>
              <a:t>predajnika </a:t>
            </a:r>
            <a:r>
              <a:rPr lang="en-US" sz="2000"/>
              <a:t>imaju </a:t>
            </a:r>
            <a:r>
              <a:rPr lang="en-US" sz="20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=200</a:t>
            </a:r>
            <a:r>
              <a:rPr lang="en-US" sz="2000"/>
              <a:t> i koriste se za </a:t>
            </a:r>
            <a:r>
              <a:rPr lang="en-US" sz="2000" smtClean="0"/>
              <a:t>obavještavanje o tipovima </a:t>
            </a:r>
            <a:r>
              <a:rPr lang="en-US" sz="2000"/>
              <a:t>sadržaja koji se šalju (audio, video), ali i drugim </a:t>
            </a:r>
            <a:r>
              <a:rPr lang="en-US" sz="2000" smtClean="0"/>
              <a:t>relevantnim informacijama </a:t>
            </a:r>
            <a:r>
              <a:rPr lang="en-US" sz="2000"/>
              <a:t>koje </a:t>
            </a:r>
            <a:r>
              <a:rPr lang="en-US" sz="2000" smtClean="0"/>
              <a:t>pomažu prijemnoj </a:t>
            </a:r>
            <a:r>
              <a:rPr lang="en-US" sz="2000"/>
              <a:t>strani da korektno </a:t>
            </a:r>
            <a:r>
              <a:rPr lang="en-US" sz="2000" smtClean="0"/>
              <a:t>izvrši sinhronizaciju </a:t>
            </a:r>
            <a:r>
              <a:rPr lang="en-US" sz="2000"/>
              <a:t>tokova, </a:t>
            </a:r>
            <a:r>
              <a:rPr lang="en-US" sz="2000" smtClean="0"/>
              <a:t>prije </a:t>
            </a:r>
            <a:r>
              <a:rPr lang="en-US" sz="2000"/>
              <a:t>svega sinhronizaciju video i audio </a:t>
            </a:r>
            <a:r>
              <a:rPr lang="en-US" sz="2000" smtClean="0"/>
              <a:t>signala.</a:t>
            </a:r>
            <a:endParaRPr lang="sr-Latn-ME" sz="2000" smtClean="0"/>
          </a:p>
        </p:txBody>
      </p:sp>
    </p:spTree>
    <p:extLst>
      <p:ext uri="{BB962C8B-B14F-4D97-AF65-F5344CB8AC3E}">
        <p14:creationId xmlns:p14="http://schemas.microsoft.com/office/powerpoint/2010/main" val="428309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03362" y="990600"/>
            <a:ext cx="8983345" cy="5620769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0000"/>
                </a:solidFill>
                <a:latin typeface="+mj-lt"/>
              </a:rPr>
              <a:t>Opis izvora </a:t>
            </a:r>
            <a:r>
              <a:rPr lang="en-US" sz="2000">
                <a:latin typeface="+mj-lt"/>
              </a:rPr>
              <a:t>ima </a:t>
            </a:r>
            <a:r>
              <a:rPr lang="en-US" sz="20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PT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=202</a:t>
            </a:r>
            <a:r>
              <a:rPr lang="en-US" sz="2000">
                <a:latin typeface="+mj-lt"/>
              </a:rPr>
              <a:t> i koristi se za identifikaciju učesnika u vezi </a:t>
            </a:r>
            <a:r>
              <a:rPr lang="en-US" sz="2000" smtClean="0">
                <a:latin typeface="+mj-lt"/>
              </a:rPr>
              <a:t>I pružanje </a:t>
            </a:r>
            <a:r>
              <a:rPr lang="en-US" sz="2000">
                <a:latin typeface="+mj-lt"/>
              </a:rPr>
              <a:t>dodatnih informacija o učesnicima (mail adresa, </a:t>
            </a:r>
            <a:r>
              <a:rPr lang="en-US" sz="2000" smtClean="0">
                <a:latin typeface="+mj-lt"/>
              </a:rPr>
              <a:t>lokacija, telefonski </a:t>
            </a:r>
            <a:r>
              <a:rPr lang="en-US" sz="2000">
                <a:latin typeface="+mj-lt"/>
              </a:rPr>
              <a:t>broj i sl.). </a:t>
            </a:r>
            <a:r>
              <a:rPr lang="en-US" sz="2000" smtClean="0">
                <a:latin typeface="+mj-lt"/>
              </a:rPr>
              <a:t>          U </a:t>
            </a:r>
            <a:r>
              <a:rPr lang="en-US" sz="2000">
                <a:latin typeface="+mj-lt"/>
              </a:rPr>
              <a:t>okviru opisa izvora se koristi </a:t>
            </a:r>
            <a:r>
              <a:rPr lang="en-US" sz="2000" smtClean="0">
                <a:latin typeface="+mj-lt"/>
              </a:rPr>
              <a:t>CNAME parametar </a:t>
            </a:r>
            <a:r>
              <a:rPr lang="en-US" sz="2000">
                <a:latin typeface="+mj-lt"/>
              </a:rPr>
              <a:t>kao jedinstveni </a:t>
            </a:r>
            <a:r>
              <a:rPr lang="en-US" sz="2000" smtClean="0">
                <a:latin typeface="+mj-lt"/>
              </a:rPr>
              <a:t>identifikator                 učesnika </a:t>
            </a:r>
            <a:r>
              <a:rPr lang="en-US" sz="2000">
                <a:latin typeface="+mj-lt"/>
              </a:rPr>
              <a:t>u vezi. CNAME </a:t>
            </a:r>
            <a:r>
              <a:rPr lang="en-US" sz="2000" smtClean="0">
                <a:latin typeface="+mj-lt"/>
              </a:rPr>
              <a:t>u RTCP-u </a:t>
            </a:r>
            <a:r>
              <a:rPr lang="en-US" sz="2000">
                <a:latin typeface="+mj-lt"/>
              </a:rPr>
              <a:t>je ekvivalent SSRC identifikatoru iz RTP, pošto </a:t>
            </a:r>
            <a:r>
              <a:rPr lang="en-US" sz="2000" smtClean="0">
                <a:latin typeface="+mj-lt"/>
              </a:rPr>
              <a:t>oba jedinstveno </a:t>
            </a:r>
            <a:r>
              <a:rPr lang="en-US" sz="2000">
                <a:latin typeface="+mj-lt"/>
              </a:rPr>
              <a:t>identifikuju učesnika u </a:t>
            </a:r>
            <a:r>
              <a:rPr lang="en-US" sz="2000" smtClean="0">
                <a:latin typeface="+mj-lt"/>
              </a:rPr>
              <a:t>vezi.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latin typeface="+mj-lt"/>
              </a:rPr>
              <a:t>Učesnik ima jedinstven i SSRC i CNAME, samo što </a:t>
            </a:r>
            <a:r>
              <a:rPr lang="en-US" sz="2000" smtClean="0">
                <a:latin typeface="+mj-lt"/>
              </a:rPr>
              <a:t>u </a:t>
            </a:r>
            <a:r>
              <a:rPr lang="sv-SE" sz="2000" smtClean="0">
                <a:latin typeface="+mj-lt"/>
              </a:rPr>
              <a:t>slučaju </a:t>
            </a:r>
            <a:r>
              <a:rPr lang="sv-SE" sz="2000">
                <a:latin typeface="+mj-lt"/>
              </a:rPr>
              <a:t>kada korisnik generiše više RTP tokova, </a:t>
            </a:r>
            <a:r>
              <a:rPr lang="sv-SE" sz="2000" smtClean="0">
                <a:latin typeface="+mj-lt"/>
              </a:rPr>
              <a:t>poput </a:t>
            </a:r>
            <a:r>
              <a:rPr lang="en-US" sz="2000" smtClean="0">
                <a:latin typeface="+mj-lt"/>
              </a:rPr>
              <a:t>audio </a:t>
            </a:r>
            <a:r>
              <a:rPr lang="en-US" sz="2000">
                <a:latin typeface="+mj-lt"/>
              </a:rPr>
              <a:t>i video toka, tada taj korisnik ima i više </a:t>
            </a:r>
            <a:r>
              <a:rPr lang="en-US" sz="2000" smtClean="0">
                <a:latin typeface="+mj-lt"/>
              </a:rPr>
              <a:t>SSRC identifikatora </a:t>
            </a:r>
            <a:r>
              <a:rPr lang="en-US" sz="2000">
                <a:latin typeface="+mj-lt"/>
              </a:rPr>
              <a:t>(koji su i dalje </a:t>
            </a:r>
            <a:r>
              <a:rPr lang="en-US" sz="2000" smtClean="0">
                <a:latin typeface="+mj-lt"/>
              </a:rPr>
              <a:t>jedinstveni).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b="1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smtClean="0">
                <a:latin typeface="+mj-lt"/>
              </a:rPr>
              <a:t>CNAME </a:t>
            </a:r>
            <a:r>
              <a:rPr lang="en-US" sz="2000">
                <a:latin typeface="+mj-lt"/>
              </a:rPr>
              <a:t>je zato </a:t>
            </a:r>
            <a:r>
              <a:rPr lang="en-US" sz="2000" i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pouzdaniji identifikator</a:t>
            </a:r>
            <a:r>
              <a:rPr lang="en-US" sz="2000">
                <a:latin typeface="+mj-lt"/>
              </a:rPr>
              <a:t>, jer je </a:t>
            </a:r>
            <a:r>
              <a:rPr lang="en-US" sz="2000" smtClean="0">
                <a:latin typeface="+mj-lt"/>
              </a:rPr>
              <a:t>korisniku </a:t>
            </a:r>
            <a:r>
              <a:rPr lang="pl-PL" sz="2000" smtClean="0">
                <a:latin typeface="+mj-lt"/>
              </a:rPr>
              <a:t>dod</a:t>
            </a:r>
            <a:r>
              <a:rPr lang="en-US" sz="2000" smtClean="0">
                <a:latin typeface="+mj-lt"/>
              </a:rPr>
              <a:t>ij</a:t>
            </a:r>
            <a:r>
              <a:rPr lang="pl-PL" sz="2000" smtClean="0">
                <a:latin typeface="+mj-lt"/>
              </a:rPr>
              <a:t>eljena </a:t>
            </a:r>
            <a:r>
              <a:rPr lang="pl-PL" sz="2000">
                <a:latin typeface="+mj-lt"/>
              </a:rPr>
              <a:t>samo jedna CNAME </a:t>
            </a:r>
            <a:r>
              <a:rPr lang="pl-PL" sz="2000" smtClean="0">
                <a:latin typeface="+mj-lt"/>
              </a:rPr>
              <a:t>vr</a:t>
            </a:r>
            <a:r>
              <a:rPr lang="en-US" sz="2000" smtClean="0">
                <a:latin typeface="+mj-lt"/>
              </a:rPr>
              <a:t>ij</a:t>
            </a:r>
            <a:r>
              <a:rPr lang="pl-PL" sz="2000" smtClean="0">
                <a:latin typeface="+mj-lt"/>
              </a:rPr>
              <a:t>ednost </a:t>
            </a:r>
            <a:r>
              <a:rPr lang="pl-PL" sz="2000">
                <a:latin typeface="+mj-lt"/>
              </a:rPr>
              <a:t>nezavisno </a:t>
            </a:r>
            <a:r>
              <a:rPr lang="pl-PL" sz="2000" smtClean="0">
                <a:latin typeface="+mj-lt"/>
              </a:rPr>
              <a:t>od</a:t>
            </a:r>
            <a:r>
              <a:rPr lang="en-US" sz="2000" smtClean="0">
                <a:latin typeface="+mj-lt"/>
              </a:rPr>
              <a:t> broja </a:t>
            </a:r>
            <a:r>
              <a:rPr lang="en-US" sz="2000">
                <a:latin typeface="+mj-lt"/>
              </a:rPr>
              <a:t>RTP tokova koje </a:t>
            </a:r>
            <a:r>
              <a:rPr lang="en-US" sz="2000" smtClean="0">
                <a:latin typeface="+mj-lt"/>
              </a:rPr>
              <a:t>generiše.</a:t>
            </a: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1" smtClean="0">
                <a:latin typeface="+mj-lt"/>
              </a:rPr>
              <a:t>SSRC</a:t>
            </a:r>
            <a:r>
              <a:rPr lang="en-US" sz="2000" smtClean="0">
                <a:latin typeface="+mj-lt"/>
              </a:rPr>
              <a:t> vrijednost </a:t>
            </a:r>
            <a:r>
              <a:rPr lang="en-US" sz="2000">
                <a:latin typeface="+mj-lt"/>
              </a:rPr>
              <a:t>se može i </a:t>
            </a:r>
            <a:r>
              <a:rPr lang="en-US" sz="2000" smtClean="0">
                <a:latin typeface="+mj-lt"/>
              </a:rPr>
              <a:t>promijeniti tokom </a:t>
            </a:r>
            <a:r>
              <a:rPr lang="pl-PL" sz="2000" smtClean="0">
                <a:latin typeface="+mj-lt"/>
              </a:rPr>
              <a:t>veze</a:t>
            </a:r>
            <a:r>
              <a:rPr lang="pl-PL" sz="2000">
                <a:latin typeface="+mj-lt"/>
              </a:rPr>
              <a:t>, ako npr. dođe do kolizije u SSRC </a:t>
            </a:r>
            <a:r>
              <a:rPr lang="pl-PL" sz="2000" smtClean="0">
                <a:latin typeface="+mj-lt"/>
              </a:rPr>
              <a:t>vr</a:t>
            </a:r>
            <a:r>
              <a:rPr lang="en-US" sz="2000" smtClean="0">
                <a:latin typeface="+mj-lt"/>
              </a:rPr>
              <a:t>ij</a:t>
            </a:r>
            <a:r>
              <a:rPr lang="pl-PL" sz="2000" smtClean="0">
                <a:latin typeface="+mj-lt"/>
              </a:rPr>
              <a:t>ednostima</a:t>
            </a:r>
            <a:r>
              <a:rPr lang="en-US" sz="2000">
                <a:latin typeface="+mj-lt"/>
              </a:rPr>
              <a:t> </a:t>
            </a:r>
            <a:r>
              <a:rPr lang="en-US" sz="2000" smtClean="0">
                <a:latin typeface="+mj-lt"/>
              </a:rPr>
              <a:t>učesnika.</a:t>
            </a: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smtClean="0">
                <a:latin typeface="+mj-lt"/>
              </a:rPr>
              <a:t>CNAME </a:t>
            </a:r>
            <a:r>
              <a:rPr lang="pt-BR" sz="2000">
                <a:latin typeface="+mj-lt"/>
              </a:rPr>
              <a:t>je veoma bitan parametar, jer se preko njega </a:t>
            </a:r>
            <a:r>
              <a:rPr lang="pt-BR" sz="2000" smtClean="0">
                <a:latin typeface="+mj-lt"/>
              </a:rPr>
              <a:t>na </a:t>
            </a:r>
            <a:r>
              <a:rPr lang="en-US" sz="2000" smtClean="0">
                <a:latin typeface="+mj-lt"/>
              </a:rPr>
              <a:t>RTCP </a:t>
            </a:r>
            <a:r>
              <a:rPr lang="en-US" sz="2000">
                <a:latin typeface="+mj-lt"/>
              </a:rPr>
              <a:t>nivou mogu identifikovati tokovi koji potiču od </a:t>
            </a:r>
            <a:r>
              <a:rPr lang="en-US" sz="2000" smtClean="0">
                <a:latin typeface="+mj-lt"/>
              </a:rPr>
              <a:t>istog korisnika </a:t>
            </a:r>
            <a:r>
              <a:rPr lang="en-US" sz="2000">
                <a:latin typeface="+mj-lt"/>
              </a:rPr>
              <a:t>(tokovi će imati različit SSRC identifikator </a:t>
            </a:r>
            <a:r>
              <a:rPr lang="en-US" sz="2000" smtClean="0">
                <a:latin typeface="+mj-lt"/>
              </a:rPr>
              <a:t>iako potiču </a:t>
            </a:r>
            <a:r>
              <a:rPr lang="en-US" sz="2000">
                <a:latin typeface="+mj-lt"/>
              </a:rPr>
              <a:t>od istog korisnika), čime je omogućeno da </a:t>
            </a:r>
            <a:r>
              <a:rPr lang="en-US" sz="2000" smtClean="0">
                <a:latin typeface="+mj-lt"/>
              </a:rPr>
              <a:t>RTCP pomogne </a:t>
            </a:r>
            <a:r>
              <a:rPr lang="en-US" sz="2000">
                <a:latin typeface="+mj-lt"/>
              </a:rPr>
              <a:t>u sinhronizaciji različitih RTP tokova </a:t>
            </a:r>
            <a:r>
              <a:rPr lang="en-US" sz="2000" smtClean="0">
                <a:latin typeface="+mj-lt"/>
              </a:rPr>
              <a:t>istog korisnika).</a:t>
            </a:r>
            <a:endParaRPr lang="sr-Latn-ME" sz="200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7649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 txBox="1"/>
          <p:nvPr/>
        </p:nvSpPr>
        <p:spPr>
          <a:xfrm>
            <a:off x="503361" y="1752600"/>
            <a:ext cx="8983345" cy="377411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0000"/>
                </a:solidFill>
                <a:latin typeface="+mj-lt"/>
              </a:rPr>
              <a:t>RTCP paketi kontrole učešća </a:t>
            </a:r>
            <a:r>
              <a:rPr lang="en-US" sz="2000">
                <a:latin typeface="+mj-lt"/>
              </a:rPr>
              <a:t>imaju </a:t>
            </a:r>
            <a:r>
              <a:rPr lang="en-US" sz="20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PT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=203</a:t>
            </a:r>
            <a:r>
              <a:rPr lang="en-US" sz="2000">
                <a:latin typeface="+mj-lt"/>
              </a:rPr>
              <a:t>, a koriste </a:t>
            </a:r>
            <a:r>
              <a:rPr lang="en-US" sz="2000" smtClean="0">
                <a:latin typeface="+mj-lt"/>
              </a:rPr>
              <a:t>se da </a:t>
            </a:r>
            <a:r>
              <a:rPr lang="en-US" sz="2000">
                <a:latin typeface="+mj-lt"/>
              </a:rPr>
              <a:t>se signalizira drugim korisnicima napuštanje </a:t>
            </a:r>
            <a:r>
              <a:rPr lang="en-US" sz="2000" smtClean="0">
                <a:latin typeface="+mj-lt"/>
              </a:rPr>
              <a:t>veze korisnika </a:t>
            </a:r>
            <a:r>
              <a:rPr lang="en-US" sz="2000">
                <a:latin typeface="+mj-lt"/>
              </a:rPr>
              <a:t>koji je poslao takav paket ili da je </a:t>
            </a:r>
            <a:r>
              <a:rPr lang="en-US" sz="2000" smtClean="0">
                <a:latin typeface="+mj-lt"/>
              </a:rPr>
              <a:t>dotični korisnik doživio </a:t>
            </a:r>
            <a:r>
              <a:rPr lang="en-US" sz="2000">
                <a:latin typeface="+mj-lt"/>
              </a:rPr>
              <a:t>koliziju SSRC </a:t>
            </a:r>
            <a:r>
              <a:rPr lang="en-US" sz="2000" smtClean="0">
                <a:latin typeface="+mj-lt"/>
              </a:rPr>
              <a:t>vrijednosti </a:t>
            </a:r>
            <a:r>
              <a:rPr lang="en-US" sz="2000">
                <a:latin typeface="+mj-lt"/>
              </a:rPr>
              <a:t>i da je </a:t>
            </a:r>
            <a:r>
              <a:rPr lang="en-US" sz="2000" smtClean="0">
                <a:latin typeface="+mj-lt"/>
              </a:rPr>
              <a:t>mijenja na novu vrijednost.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0000"/>
                </a:solidFill>
                <a:latin typeface="+mj-lt"/>
              </a:rPr>
              <a:t>Aplikaciono definisani RTCP paketi </a:t>
            </a:r>
            <a:r>
              <a:rPr lang="en-US" sz="2000">
                <a:latin typeface="+mj-lt"/>
              </a:rPr>
              <a:t>imaju </a:t>
            </a:r>
            <a:r>
              <a:rPr lang="en-US" sz="20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PT</a:t>
            </a: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=204</a:t>
            </a:r>
            <a:r>
              <a:rPr lang="en-US" sz="2000">
                <a:latin typeface="+mj-lt"/>
              </a:rPr>
              <a:t>, </a:t>
            </a:r>
            <a:r>
              <a:rPr lang="en-US" sz="2000" smtClean="0">
                <a:latin typeface="+mj-lt"/>
              </a:rPr>
              <a:t>a pružaju </a:t>
            </a:r>
            <a:r>
              <a:rPr lang="en-US" sz="2000">
                <a:latin typeface="+mj-lt"/>
              </a:rPr>
              <a:t>mogućnost korisnicima da u okviru ovih </a:t>
            </a:r>
            <a:r>
              <a:rPr lang="en-US" sz="2000" smtClean="0">
                <a:latin typeface="+mj-lt"/>
              </a:rPr>
              <a:t>paketa </a:t>
            </a:r>
            <a:r>
              <a:rPr lang="pl-PL" sz="2000" smtClean="0">
                <a:latin typeface="+mj-lt"/>
              </a:rPr>
              <a:t>prenose </a:t>
            </a:r>
            <a:r>
              <a:rPr lang="pl-PL" sz="2000">
                <a:latin typeface="+mj-lt"/>
              </a:rPr>
              <a:t>kontrolne informacije specifične za </a:t>
            </a:r>
            <a:r>
              <a:rPr lang="pl-PL" sz="2000" smtClean="0">
                <a:latin typeface="+mj-lt"/>
              </a:rPr>
              <a:t>samu</a:t>
            </a:r>
            <a:r>
              <a:rPr lang="en-US" sz="2000" smtClean="0">
                <a:latin typeface="+mj-lt"/>
              </a:rPr>
              <a:t> </a:t>
            </a:r>
            <a:r>
              <a:rPr lang="pl-PL" sz="2000" smtClean="0">
                <a:latin typeface="+mj-lt"/>
              </a:rPr>
              <a:t>aplikaciju</a:t>
            </a:r>
            <a:r>
              <a:rPr lang="pl-PL" sz="2000">
                <a:latin typeface="+mj-lt"/>
              </a:rPr>
              <a:t>, a koje nisu pokrivene prethodno </a:t>
            </a:r>
            <a:r>
              <a:rPr lang="pl-PL" sz="2000" smtClean="0">
                <a:latin typeface="+mj-lt"/>
              </a:rPr>
              <a:t>opisanim</a:t>
            </a:r>
            <a:r>
              <a:rPr lang="en-US" sz="2000" smtClean="0">
                <a:latin typeface="+mj-lt"/>
              </a:rPr>
              <a:t> tipovima </a:t>
            </a:r>
            <a:r>
              <a:rPr lang="en-US" sz="2000">
                <a:latin typeface="+mj-lt"/>
              </a:rPr>
              <a:t>RTCP </a:t>
            </a:r>
            <a:r>
              <a:rPr lang="en-US" sz="2000" smtClean="0">
                <a:latin typeface="+mj-lt"/>
              </a:rPr>
              <a:t>paketa.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>
              <a:latin typeface="+mj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0000"/>
                </a:solidFill>
                <a:latin typeface="+mj-lt"/>
              </a:rPr>
              <a:t>Dužina(</a:t>
            </a:r>
            <a:r>
              <a:rPr lang="en-US" sz="2000" i="1">
                <a:solidFill>
                  <a:srgbClr val="FF0000"/>
                </a:solidFill>
                <a:latin typeface="+mj-lt"/>
              </a:rPr>
              <a:t>Length</a:t>
            </a:r>
            <a:r>
              <a:rPr lang="en-US" sz="2000">
                <a:solidFill>
                  <a:srgbClr val="FF0000"/>
                </a:solidFill>
                <a:latin typeface="+mj-lt"/>
              </a:rPr>
              <a:t>)</a:t>
            </a:r>
            <a:r>
              <a:rPr lang="en-US" sz="2000">
                <a:latin typeface="+mj-lt"/>
              </a:rPr>
              <a:t> - polje dužine šesnaest bita </a:t>
            </a:r>
            <a:r>
              <a:rPr lang="en-US" sz="2000" smtClean="0">
                <a:latin typeface="+mj-lt"/>
              </a:rPr>
              <a:t>koje definiše </a:t>
            </a:r>
            <a:r>
              <a:rPr lang="en-US" sz="2000">
                <a:latin typeface="+mj-lt"/>
              </a:rPr>
              <a:t>dužinu korisnog </a:t>
            </a:r>
            <a:r>
              <a:rPr lang="en-US" sz="2000" smtClean="0">
                <a:latin typeface="+mj-lt"/>
              </a:rPr>
              <a:t>dijela </a:t>
            </a:r>
            <a:r>
              <a:rPr lang="en-US" sz="2000">
                <a:latin typeface="+mj-lt"/>
              </a:rPr>
              <a:t>RTCP paketa u </a:t>
            </a:r>
            <a:r>
              <a:rPr lang="en-US" sz="2000" smtClean="0">
                <a:latin typeface="+mj-lt"/>
              </a:rPr>
              <a:t>32-bitnim riječima</a:t>
            </a:r>
            <a:r>
              <a:rPr lang="en-US" sz="2000">
                <a:latin typeface="+mj-lt"/>
              </a:rPr>
              <a:t>. Dužina može biti i 0, čime se označava da </a:t>
            </a:r>
            <a:r>
              <a:rPr lang="en-US" sz="2000" smtClean="0">
                <a:latin typeface="+mj-lt"/>
              </a:rPr>
              <a:t>nema korisnog dijela</a:t>
            </a:r>
            <a:r>
              <a:rPr lang="en-US" sz="2000">
                <a:latin typeface="+mj-lt"/>
              </a:rPr>
              <a:t>, odnosno da se paket sastoji samo </a:t>
            </a:r>
            <a:r>
              <a:rPr lang="en-US" sz="2000" smtClean="0">
                <a:latin typeface="+mj-lt"/>
              </a:rPr>
              <a:t>iz RTCP zaglavlja.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7650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1382</Words>
  <Application>Microsoft Office PowerPoint</Application>
  <PresentationFormat>Custom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RTCP zaglavlje</vt:lpstr>
      <vt:lpstr>Polja u RTCP zaglavlju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Frekvencija slanja RTCP paketa</vt:lpstr>
      <vt:lpstr>PowerPoint Presentation</vt:lpstr>
      <vt:lpstr>Grupni RTCP paket</vt:lpstr>
      <vt:lpstr>Kompresija RTCP zaglavlja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ITT_p5.ppt</dc:title>
  <dc:creator>Administrator</dc:creator>
  <cp:lastModifiedBy>Korisnik</cp:lastModifiedBy>
  <cp:revision>21</cp:revision>
  <dcterms:created xsi:type="dcterms:W3CDTF">2018-11-17T15:21:04Z</dcterms:created>
  <dcterms:modified xsi:type="dcterms:W3CDTF">2020-11-10T08:53:39Z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2016-04-03T00:00:00Z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2018-11-17T00:00:00Z</vt:filetime>
  </property>
</Properties>
</file>