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2"/>
  </p:notesMasterIdLst>
  <p:sldIdLst>
    <p:sldId id="256" r:id="rId2"/>
    <p:sldId id="360" r:id="rId3"/>
    <p:sldId id="364" r:id="rId4"/>
    <p:sldId id="365" r:id="rId5"/>
    <p:sldId id="363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9" r:id="rId18"/>
    <p:sldId id="378" r:id="rId19"/>
    <p:sldId id="380" r:id="rId20"/>
    <p:sldId id="381" r:id="rId21"/>
  </p:sldIdLst>
  <p:sldSz cx="9144000" cy="5143500" type="screen16x9"/>
  <p:notesSz cx="6815138" cy="9945688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7C80"/>
    <a:srgbClr val="0033CC"/>
    <a:srgbClr val="00CC00"/>
    <a:srgbClr val="6D812B"/>
    <a:srgbClr val="003399"/>
    <a:srgbClr val="0083B8"/>
    <a:srgbClr val="00CC66"/>
    <a:srgbClr val="6699FF"/>
    <a:srgbClr val="FF2F97"/>
    <a:srgbClr val="CC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853" autoAdjust="0"/>
    <p:restoredTop sz="94660" autoAdjust="0"/>
  </p:normalViewPr>
  <p:slideViewPr>
    <p:cSldViewPr>
      <p:cViewPr varScale="1">
        <p:scale>
          <a:sx n="80" d="100"/>
          <a:sy n="80" d="100"/>
        </p:scale>
        <p:origin x="-144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C2EBC-0D9A-43A6-B006-9070B1199533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53062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0800" y="9447213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9C46D-A5F1-4EB0-B0BE-612DB7D575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7784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2400" y="4171950"/>
            <a:ext cx="1308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PH" sz="28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white">
          <a:xfrm>
            <a:off x="1600200" y="2171700"/>
            <a:ext cx="5943600" cy="1314450"/>
          </a:xfrm>
        </p:spPr>
        <p:txBody>
          <a:bodyPr/>
          <a:lstStyle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00200" y="3543300"/>
            <a:ext cx="5943600" cy="2857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P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emplate-2-top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PH" dirty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2DC88BB-91EB-4DD4-9ECE-E46C77DE969A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07244"/>
            <a:ext cx="8229600" cy="393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14301"/>
            <a:ext cx="822960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857750"/>
            <a:ext cx="21336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867400" y="4832747"/>
            <a:ext cx="2895600" cy="21788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3429000" y="4835128"/>
            <a:ext cx="2133600" cy="1940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381FDD-BEBD-477C-9BD0-01B1592A5E26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sldNum="0"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643042" y="3143254"/>
            <a:ext cx="7143800" cy="1057276"/>
          </a:xfrm>
        </p:spPr>
        <p:txBody>
          <a:bodyPr/>
          <a:lstStyle/>
          <a:p>
            <a:pPr>
              <a:defRPr/>
            </a:pPr>
            <a:r>
              <a:rPr lang="sr-Latn-ME" sz="560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Operativni   sistemi</a:t>
            </a:r>
            <a:endParaRPr lang="en-PH" sz="5600" dirty="0" smtClean="0">
              <a:solidFill>
                <a:srgbClr val="6D812B"/>
              </a:solidFill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00496" y="4214824"/>
            <a:ext cx="1428760" cy="428628"/>
          </a:xfrm>
          <a:prstGeom prst="rect">
            <a:avLst/>
          </a:prstGeom>
          <a:solidFill>
            <a:srgbClr val="D5E2A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046" t="2147" r="15364" b="8590"/>
          <a:stretch>
            <a:fillRect/>
          </a:stretch>
        </p:blipFill>
        <p:spPr bwMode="auto">
          <a:xfrm>
            <a:off x="8286776" y="109035"/>
            <a:ext cx="721573" cy="74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>
            <a:spLocks noChangeArrowheads="1"/>
          </p:cNvSpPr>
          <p:nvPr/>
        </p:nvSpPr>
        <p:spPr bwMode="black">
          <a:xfrm>
            <a:off x="0" y="0"/>
            <a:ext cx="928662" cy="5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r-Latn-ME" sz="5600" b="1" kern="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+mj-ea"/>
                <a:cs typeface="+mj-cs"/>
              </a:rPr>
              <a:t>13</a:t>
            </a:r>
            <a:endParaRPr kumimoji="0" lang="en-PH" sz="5600" b="1" i="0" u="none" strike="noStrike" kern="0" cap="none" spc="0" normalizeH="0" baseline="0" noProof="0" dirty="0" smtClean="0">
              <a:ln>
                <a:noFill/>
              </a:ln>
              <a:solidFill>
                <a:srgbClr val="6D812B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10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438" y="830128"/>
            <a:ext cx="8929718" cy="370870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drug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džoker je z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vjezdic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 (</a:t>
            </a:r>
            <a:r>
              <a:rPr lang="sr-Latn-ME" sz="20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*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i 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jen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 sve karaktere od mjesta gdje se nalazi pa do kraja imena datoteke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 tome se ne obuhvata i tip  datoteke, pa ga treba u tipu datoteke navesti posebno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n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     *.doc –  sve datoteke tipa doc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abc.*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 sve datoteke bilo kog tipa sa imenom abc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     *.*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 sve datoteke u tekućem subdirektorijumu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komanda se zadaje navođenjem imena i, po potrebi, jednog ili više karaktera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komande se navode velikim slovima, a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argumenti malim slovima 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MS-DOS-om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11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1500180"/>
            <a:ext cx="8715436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komande za rad sa diskovima</a:t>
            </a:r>
          </a:p>
          <a:p>
            <a:pPr marL="252000" indent="-252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komande za rad sa subdirektorijumima</a:t>
            </a:r>
          </a:p>
          <a:p>
            <a:pPr marL="252000" indent="-252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komande za rad sa  datotekama</a:t>
            </a:r>
          </a:p>
          <a:p>
            <a:pPr marL="252000" indent="-252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komande za postavljanje parametara sistema</a:t>
            </a:r>
          </a:p>
          <a:p>
            <a:pPr marL="252000" indent="-252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komande za rad sa batch fajlovima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MS-DOS-om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830128"/>
            <a:ext cx="8786874" cy="401648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prikazuje sadržaj osnovnog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direktorijuma  ili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subdirektorijuma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primjer:    </a:t>
            </a:r>
            <a:r>
              <a:rPr lang="en-US" sz="1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C:\&gt; DIR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prikazuje sadržaj hard diska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	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C:\&gt; DIR E: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prikazuje sadržaj fleš memorije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  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C:\&gt; DIR /O: [redosljed] </a:t>
            </a:r>
          </a:p>
          <a:p>
            <a:pPr marL="252000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  Redosljed može biti: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N(name)-sortiranje po imenu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E(extension) -sortiranje po ekstenziji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D(date) -sortiranje po datumu kreiranja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S(size) -sortiranje po veličini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primjer: 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  DIR /O: N – sadržaj tekućeg direktorijuma po alfabetskom redosljedu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diskovima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830128"/>
            <a:ext cx="8786874" cy="38625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DIR/P - ispisivanje se povremeno prekida kada se ekran napuni</a:t>
            </a:r>
          </a:p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DIR/S - ispisuje i sadržaj subdirektorijuma</a:t>
            </a:r>
          </a:p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DIR/W - ispisuju se samo imena datoteka u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redova bez dodatnih informacija</a:t>
            </a:r>
          </a:p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DIR/L - svi podaci se ispisuju malim slovima</a:t>
            </a:r>
          </a:p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DIR/B - u svakom redu se ispisuje samo ime i tip datoteke odnosno direktorijuma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1200"/>
              </a:spcBef>
              <a:spcAft>
                <a:spcPts val="6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FORMAT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–  forma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iranje  memorijskog medijuma </a:t>
            </a:r>
          </a:p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primjer: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C:\&gt; FORMAT E: -  formatiranje fleš memorije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diskovima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830128"/>
            <a:ext cx="8786874" cy="37856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MKDIR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ili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MD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–  kreiranje subdirektorijuma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CHDIR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ili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CD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aktiviranje sudirektorijuma u tekućem direktorijumu 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RMDIR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ili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RD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brisanje direktorijuma</a:t>
            </a:r>
          </a:p>
          <a:p>
            <a:pPr marL="252000" indent="-252000" algn="just">
              <a:spcBef>
                <a:spcPts val="600"/>
              </a:spcBef>
              <a:spcAft>
                <a:spcPts val="60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primjer: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C:\&gt;MD knjiga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kreiraj direktorijum knjiga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C:\&gt;CD knjiga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aktiviranje direktorijuma knjiga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C:\knjiga&gt;MD crnogorski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  kreiraj direktorijum crnogorski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C:\knjiga\crnogorski&gt;CD..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vraćanje na niži direktorijum po hijerarhiji 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C:\knjiga&gt;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C:\knjiga\crnogorski&gt;CD\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bezuslovno vraćanje na osnovni direktorijum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3571868" y="142858"/>
            <a:ext cx="5572132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subdirektorijumima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830128"/>
            <a:ext cx="8786874" cy="37856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primjer:</a:t>
            </a: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C:\&gt;MD knjiga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kreiraj direktorijum knjiga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C:\&gt;CD knjiga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aktiviranje direktorijuma knjiga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C:\knjiga&gt;MD crnogorski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kreiraj direktorijum crnogorski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C:\knjiga\crnogorski&gt;CD..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vraćanje na niži direktorijum po hijerarhiji 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C:\knjiga&gt;RDcrnogorski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brisanje direktorijuma crnogorski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C:\knjiga&gt;CD..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vraćanje na niži direktorijum po hijerarhiji 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C:\&gt;RD knjiga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brisanje direktorijuma knjiga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C:\&gt;DIR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provjera za brisanje direktorijuma knjiga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3571868" y="142858"/>
            <a:ext cx="5572132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subdirektorijumima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16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830128"/>
            <a:ext cx="8358246" cy="409342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DEL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brisanje datoteke 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primjer: 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kreirati datoteku ana.txt sa Notepad-om na Desktopu</a:t>
            </a:r>
          </a:p>
          <a:p>
            <a:pPr marL="1623600" lvl="3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C:\&gt;cd Desktop- ući u direktorijum Desktop</a:t>
            </a:r>
          </a:p>
          <a:p>
            <a:pPr marL="1623600" lvl="3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 Desktop&gt;DEL ana.txt 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RENAME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promjena imena datoteke 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primjer: 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kreirati datoteku ana.txt sa Notepad-om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  Desktopu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1623600" lvl="3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C:\&gt;cd Desktop - ući u direktorijum Desktop</a:t>
            </a:r>
          </a:p>
          <a:p>
            <a:pPr marL="1623600" lvl="3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C:\Desktop&gt;RENAME ana.txt  milena.txt –   zamjena imena datoteke u milena.txt</a:t>
            </a:r>
          </a:p>
          <a:p>
            <a:pPr marL="1623600" lvl="3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C:\Desktop&gt;del milena.txt 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datotekama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17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714362"/>
            <a:ext cx="8358246" cy="424731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TYPE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prikazuje sadržaj datoteke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 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kreirati datoteku milena.txt sa Notepad-om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  Desktopu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C:\&gt;cd Desktop - ući u direktorijum Desktop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C:\Desktop&gt;md operativni –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kreirati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  <a:buFontTx/>
              <a:buChar char="-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:\Desktop&gt;TYPE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milena.txt 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COPY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kopiranje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dato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te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ke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 određeni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primjer: 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kreirati datoteku milena.txt sa Notepad-om na Desktopu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C:\&gt;cd Desktop - ući u direktorijum Desktop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C:\Desktop&gt;md operativni – kreirati  direktorijum operativni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C:\Desktop&gt;COPY milena.txt operativni</a:t>
            </a:r>
          </a:p>
          <a:p>
            <a:pPr marL="709200" lvl="1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C:\Desktop&gt;dir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datotekama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18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830128"/>
            <a:ext cx="8715436" cy="39395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X</a:t>
            </a:r>
            <a:r>
              <a:rPr lang="en-US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COPY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kopiranje datoteka iz jednog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direktorijuma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 drugi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primjer: </a:t>
            </a:r>
          </a:p>
          <a:p>
            <a:pPr marL="7092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kreirati datoteku milena.txt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Notepad-om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Desktopu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C:\&gt;cd Desktop - ući u direktorijum Desktop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:\Desktop&gt;md operativni –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kreirati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 operativni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C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:\Desktop&gt;COPY milena.txt operativni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C:\Desktop&gt;md racunari –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kreirati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racunari</a:t>
            </a:r>
          </a:p>
          <a:p>
            <a:pPr marL="7092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kreirati datoteku marija.txt sa Notepad-om na Desktopu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:\Desktop&gt;COPY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marija.txt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C:\Desktop&gt;XCOPY operativni racunari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Desktop&gt;dir 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datotekama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19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830128"/>
            <a:ext cx="8643998" cy="31700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nl-NL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DATE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prikazuje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tekući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datum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nl-NL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TIME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prikazuje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vrijeme 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nl-NL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VER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prikazuje verziju DOS-a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500562" y="142858"/>
            <a:ext cx="4643438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za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postavljanje parametara  sistema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71992" y="857238"/>
            <a:ext cx="451485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4792" y="2285998"/>
            <a:ext cx="497205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43320"/>
            <a:ext cx="369570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844" y="1022701"/>
            <a:ext cx="8858312" cy="34778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1980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god.  IBM odlučuje da pravi svoj prvi PC računar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 izradu OS odabira nepoznatu firmu Microsoft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odabira proceso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Intel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-bitni mikroprocessor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8086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Postojala su u to vrijeme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dva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-bitna operativna sistema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- CP/M proizvod kompanije Digital Research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- 86-DOS proizvod  kompanije Seattle Computers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Microsoft potpisuje ugovor sa IBM i traži isključiva prava na korišćenje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jednog od ova dva operativna sistema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Kompanija Digital Research ga potpuno odbija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Istorijski razvoj MS-DOS-a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20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7158" y="1457260"/>
            <a:ext cx="4572032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nl-NL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</a:t>
            </a:r>
            <a:r>
              <a:rPr lang="sr-Latn-ME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OL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- ispisuje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ime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diska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500562" y="142858"/>
            <a:ext cx="4643438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za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postavljanje parametara  sistema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2873" y="881059"/>
            <a:ext cx="41052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8898"/>
          <a:stretch>
            <a:fillRect/>
          </a:stretch>
        </p:blipFill>
        <p:spPr bwMode="auto">
          <a:xfrm>
            <a:off x="4000496" y="2144820"/>
            <a:ext cx="3533775" cy="92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3429006"/>
            <a:ext cx="6398146" cy="1653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285720" y="2385954"/>
            <a:ext cx="464347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CLS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briše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sadržaj 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ekrana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5720" y="3028896"/>
            <a:ext cx="8643998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lvl="1" indent="-252000" algn="just">
              <a:spcBef>
                <a:spcPts val="12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sr-Latn-ME" sz="2000" b="1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HELP</a:t>
            </a:r>
            <a:r>
              <a:rPr lang="nl-NL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- dodatne informacije o komandama koje su nam potrebne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844" y="1440458"/>
            <a:ext cx="8858312" cy="26314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 kompanijom Seattle Computers pokušava da sklopi ugovor  vrijedan 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250 000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dolara i da dobije isključiva prava na njegovo korišćenje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Zbog neodlučnosti gospodina Roda Broka ugovor nije potpisan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Nešto kasnije gospodinu Rodu Broku novac je bio ne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phodan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Microsoft  nudi samo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50000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dolara, ugovor se potpisuje i on otkupljuje sva prava na korišćenje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Microsoft postaje vlasnik DOS-a i izrasta u najveću kompaniju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Istorijski razvoj MS-DOS-a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844" y="1006182"/>
            <a:ext cx="8858312" cy="37856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IBM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1981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god. izbacuje svoj prvi PC i operativne sisteme PC-DOS i MS-DOS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Verzija MS-DOS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1.0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se sastojala od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4000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linija napisanih u kodu asemblera i 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zaht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jevala je samo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KB memorije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1983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god. nastaje verzija MS-DOS-a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2.0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koja je koristila hijerarhijski sistem  fajlova (direktorijum, subdirektorijum i datoteke)</a:t>
            </a:r>
          </a:p>
          <a:p>
            <a:pPr indent="288000" algn="just">
              <a:spcBef>
                <a:spcPts val="600"/>
              </a:spcBef>
              <a:spcAft>
                <a:spcPts val="18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Posljednja verzija MS-DOS-a je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6.22</a:t>
            </a:r>
          </a:p>
          <a:p>
            <a:pPr indent="288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Verzije Windows-a koje su postojale prije Windows-a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95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realizovale su se kao aplikacije koje su se pokretale iz MS-DOS-a i pružale su grafičko okr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ženje OS</a:t>
            </a:r>
          </a:p>
          <a:p>
            <a:pPr indent="288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Windows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prvi samostalni operativni sistem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Istorijski razvoj MS-DOS-a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786064"/>
            <a:ext cx="607889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4174349"/>
            <a:ext cx="835819" cy="897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2844" y="714362"/>
            <a:ext cx="8786874" cy="7848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60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okretanje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MS-DOS-a:  </a:t>
            </a:r>
          </a:p>
          <a:p>
            <a:pPr indent="457200" algn="just">
              <a:spcBef>
                <a:spcPts val="60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Start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-&gt;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All Programs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-&gt;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Accessories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-&gt;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Command Prompt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MS-DOS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39" y="1571618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/>
          <a:srcRect r="20767"/>
          <a:stretch>
            <a:fillRect/>
          </a:stretch>
        </p:blipFill>
        <p:spPr bwMode="auto">
          <a:xfrm>
            <a:off x="3484209" y="1628770"/>
            <a:ext cx="137354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571618"/>
            <a:ext cx="13906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1571618"/>
            <a:ext cx="1638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89060" y="1951690"/>
            <a:ext cx="4812030" cy="312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6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MS-DOS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8596" y="1285866"/>
            <a:ext cx="3357586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dzivni znak MS-DOS-a: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9" y="2095512"/>
            <a:ext cx="44386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7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438" y="1187601"/>
            <a:ext cx="8929718" cy="31700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je fascikla u kojoj se smještaju datoteke i drugi subdirektorijumi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Direktorijum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 </a:t>
            </a: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subdirektorijum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imaju ime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Osnovni direktorijum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se obilježava sa obrnutom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kosom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crtom (\ </a:t>
            </a:r>
            <a:r>
              <a:rPr lang="en-US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backslash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Datoteka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ima ime i tip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oni su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razdvojeni tačkom -&gt;  marko.txt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Staza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</a:t>
            </a:r>
            <a:r>
              <a:rPr lang="en-US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path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je niz subdirektorijuma započet osnovnim direktorijumom, u kojem svaki subdirektorijum pripada svom prethodniku iz staze. Staza se zapisuje tako što se imena subdirektorijuma razdvajaju obrnutom kosom crtom (\ </a:t>
            </a:r>
            <a:r>
              <a:rPr lang="en-US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backslash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Osnovni pojmovi - MS-DOS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8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438" y="1083127"/>
            <a:ext cx="8929718" cy="36317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komanda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DOS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-a ima unaprijed definisan format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format se sastoji od imena komande i jednog ili više argumenata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kao argumenti se obično navode imena subdirektorijuma ili imena datoteka na koje se komande odnose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ime datoteke, koje se koristi kao argument, može da bude zapisano i sa dva pomoćna znaka (džokera)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”</a:t>
            </a: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?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”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“</a:t>
            </a: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*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”</a:t>
            </a:r>
            <a:endParaRPr lang="en-US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tip datoteke se nikad ne navodi pri zadavanju komande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ukoliko se datoteka navodi kao argument, ime i tip datoteke su razdvojeni  tačkom(.)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džoker je karakter koji može da zamijeni drugi karakter ili grupu karaktera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MS-DOS-om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9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4000496" y="214296"/>
            <a:ext cx="5143504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438" y="830128"/>
            <a:ext cx="8929718" cy="355481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prvi džoker je znak pitanja (</a:t>
            </a:r>
            <a:r>
              <a:rPr lang="en-US" sz="20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?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i koristi se kao zamjena za bilo koji drugi znak (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mijenja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jedan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znak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</a:t>
            </a: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1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 ako zadamo ime  datoteke kao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ab?.doc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to može da bude: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      aba.doc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      abb.doc</a:t>
            </a:r>
          </a:p>
          <a:p>
            <a:pPr marL="1166400" lvl="2" indent="-252000" algn="just">
              <a:spcBef>
                <a:spcPts val="0"/>
              </a:spcBef>
              <a:spcAft>
                <a:spcPts val="0"/>
              </a:spcAft>
              <a:buClr>
                <a:srgbClr val="3FBB83"/>
              </a:buClr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      abc.doc </a:t>
            </a:r>
          </a:p>
          <a:p>
            <a:pPr marL="252000" indent="-252000" algn="just">
              <a:spcBef>
                <a:spcPts val="600"/>
              </a:spcBef>
              <a:spcAft>
                <a:spcPts val="1200"/>
              </a:spcAft>
              <a:buClr>
                <a:srgbClr val="3FBB83"/>
              </a:buClr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		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ili bilo koje drugo ime čiji se preostali karakteri podudaraju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252000" indent="-252000" algn="just">
              <a:spcBef>
                <a:spcPts val="600"/>
              </a:spcBef>
              <a:spcAft>
                <a:spcPts val="0"/>
              </a:spcAft>
              <a:buClr>
                <a:srgbClr val="3FBB83"/>
              </a:buClr>
              <a:buFont typeface="Wingdings" pitchFamily="2" charset="2"/>
              <a:buChar char="ü"/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2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 ako zadamo datoteku  </a:t>
            </a:r>
            <a:r>
              <a:rPr lang="en-US" sz="2000" b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???.???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tu bi bile obuhvaćene sve datoteke 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imenom od tri znaka i oznakom tipa od tri znaka, što znači i prethodno navedene datoteke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black">
          <a:xfrm>
            <a:off x="4286248" y="142858"/>
            <a:ext cx="4643470" cy="49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omande za rad sa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MS-DOS-om</a:t>
            </a:r>
            <a:endParaRPr lang="en-US" sz="2400" noProof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5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2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3_PowerPoint-Template-5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1B9AD9"/>
        </a:accent1>
        <a:accent2>
          <a:srgbClr val="1DB3AC"/>
        </a:accent2>
        <a:accent3>
          <a:srgbClr val="FFFFFF"/>
        </a:accent3>
        <a:accent4>
          <a:srgbClr val="174578"/>
        </a:accent4>
        <a:accent5>
          <a:srgbClr val="ABCAE9"/>
        </a:accent5>
        <a:accent6>
          <a:srgbClr val="19A29B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000000"/>
        </a:dk2>
        <a:lt2>
          <a:srgbClr val="C0C0C0"/>
        </a:lt2>
        <a:accent1>
          <a:srgbClr val="3556A7"/>
        </a:accent1>
        <a:accent2>
          <a:srgbClr val="C78DD7"/>
        </a:accent2>
        <a:accent3>
          <a:srgbClr val="FFFFFF"/>
        </a:accent3>
        <a:accent4>
          <a:srgbClr val="002A56"/>
        </a:accent4>
        <a:accent5>
          <a:srgbClr val="AEB4D0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399D72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ECCBC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6424</TotalTime>
  <Words>1221</Words>
  <Application>Microsoft Office PowerPoint</Application>
  <PresentationFormat>On-screen Show (16:9)</PresentationFormat>
  <Paragraphs>219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PowerPoint Template 2</vt:lpstr>
      <vt:lpstr>Operativni   sistemi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sistemi</dc:title>
  <dc:creator>violeta</dc:creator>
  <cp:lastModifiedBy>Win 7</cp:lastModifiedBy>
  <cp:revision>736</cp:revision>
  <dcterms:created xsi:type="dcterms:W3CDTF">2018-09-05T06:31:17Z</dcterms:created>
  <dcterms:modified xsi:type="dcterms:W3CDTF">2019-03-04T03:56:32Z</dcterms:modified>
</cp:coreProperties>
</file>