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20" r:id="rId10"/>
    <p:sldId id="321" r:id="rId11"/>
    <p:sldId id="319" r:id="rId12"/>
    <p:sldId id="322" r:id="rId13"/>
  </p:sldIdLst>
  <p:sldSz cx="9144000" cy="5143500" type="screen16x9"/>
  <p:notesSz cx="6815138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03"/>
    <a:srgbClr val="990099"/>
    <a:srgbClr val="FF6699"/>
    <a:srgbClr val="EA857A"/>
    <a:srgbClr val="A20078"/>
    <a:srgbClr val="0033CC"/>
    <a:srgbClr val="0000FF"/>
    <a:srgbClr val="62A2DC"/>
    <a:srgbClr val="1C4D7A"/>
    <a:srgbClr val="1E53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7" autoAdjust="0"/>
    <p:restoredTop sz="94660"/>
  </p:normalViewPr>
  <p:slideViewPr>
    <p:cSldViewPr>
      <p:cViewPr varScale="1">
        <p:scale>
          <a:sx n="98" d="100"/>
          <a:sy n="98" d="100"/>
        </p:scale>
        <p:origin x="-54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49F80E1-A873-41BE-89A8-CBD27FEE61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4" y="4724203"/>
            <a:ext cx="545211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2858C25-F84D-4124-8FF9-E518B4D7630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4376737"/>
            <a:ext cx="5867400" cy="586979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13373"/>
            <a:ext cx="9167813" cy="276344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971550"/>
            <a:ext cx="6324600" cy="10287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057400"/>
            <a:ext cx="6400800" cy="2857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4" y="4617244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4857751"/>
            <a:ext cx="14478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4857751"/>
            <a:ext cx="1600200" cy="183356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4857751"/>
            <a:ext cx="1524000" cy="183356"/>
          </a:xfrm>
        </p:spPr>
        <p:txBody>
          <a:bodyPr/>
          <a:lstStyle>
            <a:lvl1pPr algn="ctr">
              <a:defRPr/>
            </a:lvl1pPr>
          </a:lstStyle>
          <a:p>
            <a:fld id="{95A517CB-E137-4296-A817-E46343DE25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000250"/>
            <a:ext cx="7315200" cy="57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820341"/>
            <a:ext cx="10096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F445-C589-49F9-8AB3-632F4DC4C9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253"/>
            <a:ext cx="2057400" cy="4623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253"/>
            <a:ext cx="6019800" cy="4623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F342-7A70-4F94-84FB-BD90FF8E1F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2BEE4CC4-5593-4659-8B95-C97956E295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85850"/>
            <a:ext cx="8229600" cy="36576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D9ECFF17-5240-431E-B5C0-1968DBD08C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861A-4276-4412-9DE4-DA63A78A7E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A621-D2C0-4DCB-ADF0-89294794B5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5EE-E7A8-4B52-998E-7C6A3DAB74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9C60-3D6A-4181-8F13-53A4608F3B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D25F-47BA-4FC9-818F-3FCC698C8E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535B-ACD8-4B80-9096-BC5151F5B5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0F2C-0235-4067-BA9E-07C5C2C526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DB2D-04D7-4DDC-BB5A-0468A15F41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08585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857751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11582B3A-F956-4662-AB56-42F02D87B3D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399" y="796529"/>
            <a:ext cx="7313613" cy="5476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0254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7000892" y="4600592"/>
            <a:ext cx="1928826" cy="400050"/>
          </a:xfrm>
        </p:spPr>
        <p:txBody>
          <a:bodyPr/>
          <a:lstStyle/>
          <a:p>
            <a:r>
              <a:rPr lang="sr-Latn-M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C4D7A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briola" pitchFamily="82" charset="0"/>
              </a:rPr>
              <a:t>Violeta  Rašković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C4D7A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abriola" pitchFamily="82" charset="0"/>
            </a:endParaRPr>
          </a:p>
          <a:p>
            <a:endParaRPr lang="en-US" sz="2400" dirty="0">
              <a:solidFill>
                <a:srgbClr val="1C4D7A"/>
              </a:solidFill>
            </a:endParaRPr>
          </a:p>
        </p:txBody>
      </p:sp>
      <p:pic>
        <p:nvPicPr>
          <p:cNvPr id="2150" name="Picture 102" descr="C:\Users\Win 7\Desktop\Untitled - Copy.png"/>
          <p:cNvPicPr>
            <a:picLocks noChangeAspect="1" noChangeArrowheads="1"/>
          </p:cNvPicPr>
          <p:nvPr/>
        </p:nvPicPr>
        <p:blipFill>
          <a:blip r:embed="rId2"/>
          <a:srcRect l="50921" t="34797" r="21901" b="37283"/>
          <a:stretch>
            <a:fillRect/>
          </a:stretch>
        </p:blipFill>
        <p:spPr bwMode="auto">
          <a:xfrm>
            <a:off x="4357686" y="4654219"/>
            <a:ext cx="1143008" cy="274985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white">
          <a:xfrm>
            <a:off x="857224" y="1357304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  <a:defRPr/>
            </a:pP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osnov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računarstva</a:t>
            </a:r>
            <a:endParaRPr kumimoji="0" lang="sr-Latn-ME" sz="4600" b="1" i="0" u="none" strike="noStrike" kern="0" cap="none" spc="0" normalizeH="0" baseline="0" noProof="1" smtClean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18" y="1643056"/>
            <a:ext cx="785818" cy="19082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>
              <a:rot lat="0" lon="19800000" rev="0"/>
            </a:camera>
            <a:lightRig rig="threePt" dir="t"/>
          </a:scene3d>
          <a:sp3d prstMaterial="dkEdge"/>
        </p:spPr>
        <p:txBody>
          <a:bodyPr wrap="square" lIns="91440" tIns="45720" rIns="91440" bIns="45720">
            <a:spAutoFit/>
            <a:scene3d>
              <a:camera prst="perspectiveContrastingRightFacing">
                <a:rot lat="0" lon="19800000" rev="0"/>
              </a:camera>
              <a:lightRig rig="threePt" dir="t"/>
            </a:scene3d>
            <a:sp3d>
              <a:bevelT w="31750" h="114300"/>
              <a:bevelB w="25400" h="82550"/>
            </a:sp3d>
          </a:bodyPr>
          <a:lstStyle/>
          <a:p>
            <a:pPr algn="ctr"/>
            <a:r>
              <a:rPr lang="sr-Latn-ME" sz="118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BE90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en-US" sz="118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BE90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8" name="Picture 4" descr="C:\Users\Win 7\Desktop\Untitled3.png"/>
          <p:cNvPicPr>
            <a:picLocks noChangeAspect="1" noChangeArrowheads="1"/>
          </p:cNvPicPr>
          <p:nvPr/>
        </p:nvPicPr>
        <p:blipFill>
          <a:blip r:embed="rId3"/>
          <a:srcRect l="66138" t="13632" r="18120" b="33106"/>
          <a:stretch>
            <a:fillRect/>
          </a:stretch>
        </p:blipFill>
        <p:spPr bwMode="auto">
          <a:xfrm rot="3660000">
            <a:off x="7165266" y="1541004"/>
            <a:ext cx="838248" cy="1359713"/>
          </a:xfrm>
          <a:prstGeom prst="rect">
            <a:avLst/>
          </a:prstGeom>
          <a:noFill/>
        </p:spPr>
      </p:pic>
      <p:pic>
        <p:nvPicPr>
          <p:cNvPr id="1026" name="Picture 2" descr="C:\Users\Win 7\Desktop\Untitled2.png"/>
          <p:cNvPicPr>
            <a:picLocks noChangeAspect="1" noChangeArrowheads="1"/>
          </p:cNvPicPr>
          <p:nvPr/>
        </p:nvPicPr>
        <p:blipFill>
          <a:blip r:embed="rId4"/>
          <a:srcRect t="8924" r="2222" b="8924"/>
          <a:stretch>
            <a:fillRect/>
          </a:stretch>
        </p:blipFill>
        <p:spPr bwMode="auto">
          <a:xfrm flipH="1">
            <a:off x="7311851" y="794133"/>
            <a:ext cx="1108727" cy="1391832"/>
          </a:xfrm>
          <a:prstGeom prst="rect">
            <a:avLst/>
          </a:prstGeom>
          <a:noFill/>
        </p:spPr>
      </p:pic>
      <p:pic>
        <p:nvPicPr>
          <p:cNvPr id="1029" name="Picture 5" descr="C:\Users\Win 7\Desktop\Untitled - Copy.png"/>
          <p:cNvPicPr>
            <a:picLocks noChangeAspect="1" noChangeArrowheads="1"/>
          </p:cNvPicPr>
          <p:nvPr/>
        </p:nvPicPr>
        <p:blipFill>
          <a:blip r:embed="rId5"/>
          <a:srcRect l="-3184"/>
          <a:stretch>
            <a:fillRect/>
          </a:stretch>
        </p:blipFill>
        <p:spPr bwMode="auto">
          <a:xfrm>
            <a:off x="6643701" y="2357436"/>
            <a:ext cx="2485200" cy="8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inarn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dijeljenje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71406" y="1461353"/>
            <a:ext cx="3857652" cy="3277820"/>
            <a:chOff x="214282" y="785800"/>
            <a:chExt cx="4000528" cy="3277820"/>
          </a:xfrm>
        </p:grpSpPr>
        <p:sp>
          <p:nvSpPr>
            <p:cNvPr id="7" name="Rectangle 6"/>
            <p:cNvSpPr/>
            <p:nvPr/>
          </p:nvSpPr>
          <p:spPr>
            <a:xfrm>
              <a:off x="214282" y="785800"/>
              <a:ext cx="4000528" cy="32778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1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: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 = 10101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1</a:t>
              </a:r>
              <a:r>
                <a:rPr lang="sr-Latn-ME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101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1</a:t>
              </a:r>
              <a:r>
                <a:rPr lang="sr-Latn-ME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101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0  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948867" y="2108923"/>
              <a:ext cx="52484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>
            <a:off x="1142976" y="3500444"/>
            <a:ext cx="571504" cy="1588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357290" y="4214824"/>
            <a:ext cx="586812" cy="1588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4643438" y="1514014"/>
            <a:ext cx="4000528" cy="3200876"/>
            <a:chOff x="4643438" y="357172"/>
            <a:chExt cx="4000528" cy="3200876"/>
          </a:xfrm>
        </p:grpSpPr>
        <p:sp>
          <p:nvSpPr>
            <p:cNvPr id="10" name="Rectangle 9"/>
            <p:cNvSpPr/>
            <p:nvPr/>
          </p:nvSpPr>
          <p:spPr>
            <a:xfrm>
              <a:off x="4643438" y="357172"/>
              <a:ext cx="4000528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: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 = 1011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1</a:t>
              </a:r>
              <a:r>
                <a:rPr lang="sr-Latn-ME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11  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 11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 11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sr-Latn-ME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0</a:t>
              </a:r>
              <a:endPara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485386" y="1643056"/>
              <a:ext cx="44393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771138" y="2355848"/>
              <a:ext cx="44393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923538" y="3127832"/>
              <a:ext cx="44393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abiranj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heksadecimalnih brojeva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6682" y="3500444"/>
            <a:ext cx="2419368" cy="1569660"/>
            <a:chOff x="366682" y="1370009"/>
            <a:chExt cx="2419368" cy="1569660"/>
          </a:xfrm>
        </p:grpSpPr>
        <p:sp>
          <p:nvSpPr>
            <p:cNvPr id="10" name="Rectangle 9"/>
            <p:cNvSpPr/>
            <p:nvPr/>
          </p:nvSpPr>
          <p:spPr>
            <a:xfrm>
              <a:off x="366682" y="1370009"/>
              <a:ext cx="241936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1  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sr-Latn-ME" spc="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A19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	BA8</a:t>
              </a: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sr-Latn-ME" spc="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15C1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785786" y="2500312"/>
              <a:ext cx="128588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4" name="Rectangle 13"/>
          <p:cNvSpPr/>
          <p:nvPr/>
        </p:nvSpPr>
        <p:spPr>
          <a:xfrm>
            <a:off x="214282" y="860343"/>
            <a:ext cx="8715436" cy="27853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Dva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broja</a:t>
            </a: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se sabiraju tako što im se sabiraju dvije cifre na istoj poziciji otpozadi.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je dobijeni rezultat manji od baze, on se zapiše i prelazi se na sabiranje prethodne dvije cifre.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je dobijeni rezultat veći ili jednak bazi, baza se oduzima od dobijenog rezultata dok se ne dobije vrijednost manja od baze. Ta cifra se zapiše, a broj oduzimanja baze se sabira sa prethodne dvije cifre.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Sabiranje počinje od zadnjih cifara broja (s desne strane).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95640" y="3500444"/>
            <a:ext cx="2419368" cy="1569660"/>
            <a:chOff x="366682" y="1370009"/>
            <a:chExt cx="2419368" cy="1569660"/>
          </a:xfrm>
        </p:grpSpPr>
        <p:sp>
          <p:nvSpPr>
            <p:cNvPr id="16" name="Rectangle 15"/>
            <p:cNvSpPr/>
            <p:nvPr/>
          </p:nvSpPr>
          <p:spPr>
            <a:xfrm>
              <a:off x="366682" y="1370009"/>
              <a:ext cx="241936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sr-Latn-ME" sz="19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sr-Latn-ME" spc="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2B39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   21A</a:t>
              </a: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sr-Latn-ME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spc="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2D53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785786" y="2500312"/>
              <a:ext cx="128588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795970" y="3500444"/>
            <a:ext cx="2419368" cy="1569660"/>
            <a:chOff x="366682" y="1370009"/>
            <a:chExt cx="2419368" cy="1569660"/>
          </a:xfrm>
        </p:grpSpPr>
        <p:sp>
          <p:nvSpPr>
            <p:cNvPr id="19" name="Rectangle 18"/>
            <p:cNvSpPr/>
            <p:nvPr/>
          </p:nvSpPr>
          <p:spPr>
            <a:xfrm>
              <a:off x="366682" y="1370009"/>
              <a:ext cx="241936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sr-Latn-ME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spc="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1B03A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	</a:t>
              </a:r>
              <a:r>
                <a:rPr lang="sr-Latn-ME" spc="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5672</a:t>
              </a: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206AC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857224" y="2500312"/>
              <a:ext cx="128588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Oduzim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anj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heksadecimalnih brojeva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66682" y="3500444"/>
            <a:ext cx="2419368" cy="1938992"/>
            <a:chOff x="366682" y="1370009"/>
            <a:chExt cx="2419368" cy="1938992"/>
          </a:xfrm>
        </p:grpSpPr>
        <p:sp>
          <p:nvSpPr>
            <p:cNvPr id="10" name="Rectangle 9"/>
            <p:cNvSpPr/>
            <p:nvPr/>
          </p:nvSpPr>
          <p:spPr>
            <a:xfrm>
              <a:off x="366682" y="1370009"/>
              <a:ext cx="241936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sr-Latn-ME" spc="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15C1</a:t>
              </a:r>
              <a:endPara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  1  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	BA8	</a:t>
              </a:r>
              <a:r>
                <a:rPr lang="sr-Latn-ME" spc="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A19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endPara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785786" y="2500312"/>
              <a:ext cx="128588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4" name="Rectangle 13"/>
          <p:cNvSpPr/>
          <p:nvPr/>
        </p:nvSpPr>
        <p:spPr>
          <a:xfrm>
            <a:off x="214282" y="860343"/>
            <a:ext cx="8715436" cy="27853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Dva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broja</a:t>
            </a: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se oduzimaju tako što im se oduzimaju dvije cifre na istoj poziciji otpozadi.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je cifra od koje se oduzima veća ili jednaka cifri koja se oduzima, zapisuje se rezultat.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je cifra od koje se oduzima manja od cifre koja se oduzima, prije oduzimanja dodaje joj se baza, rezultat se zapisuje, a kod cifara neposredno lijevo od nje upisuje se pozajmica.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Oduzimanje počinje od zadnjih cifara broja (s desne strane).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3295640" y="3500444"/>
            <a:ext cx="2419368" cy="1631216"/>
            <a:chOff x="366682" y="1370009"/>
            <a:chExt cx="2419368" cy="1631216"/>
          </a:xfrm>
        </p:grpSpPr>
        <p:sp>
          <p:nvSpPr>
            <p:cNvPr id="16" name="Rectangle 15"/>
            <p:cNvSpPr/>
            <p:nvPr/>
          </p:nvSpPr>
          <p:spPr>
            <a:xfrm>
              <a:off x="366682" y="1370009"/>
              <a:ext cx="241936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spc="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2D53</a:t>
              </a:r>
              <a:endPara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    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   21A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spc="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2B39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sr-Latn-ME" sz="1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sr-Latn-ME" spc="1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785786" y="2500312"/>
              <a:ext cx="128588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" name="Group 17"/>
          <p:cNvGrpSpPr/>
          <p:nvPr/>
        </p:nvGrpSpPr>
        <p:grpSpPr>
          <a:xfrm>
            <a:off x="5795970" y="3500444"/>
            <a:ext cx="2419368" cy="1569660"/>
            <a:chOff x="366682" y="1370009"/>
            <a:chExt cx="2419368" cy="1569660"/>
          </a:xfrm>
        </p:grpSpPr>
        <p:sp>
          <p:nvSpPr>
            <p:cNvPr id="19" name="Rectangle 18"/>
            <p:cNvSpPr/>
            <p:nvPr/>
          </p:nvSpPr>
          <p:spPr>
            <a:xfrm>
              <a:off x="366682" y="1370009"/>
              <a:ext cx="241936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sr-Latn-ME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1B03A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 1</a:t>
              </a:r>
              <a:r>
                <a:rPr lang="sr-Latn-ME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sz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   	</a:t>
              </a:r>
              <a:r>
                <a:rPr lang="sr-Latn-ME" spc="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5672</a:t>
              </a: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sr-Latn-ME" spc="1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sr-Latn-ME" spc="-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sr-Latn-ME" spc="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B8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857224" y="2500312"/>
              <a:ext cx="128588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217249"/>
            <a:ext cx="8715436" cy="12772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peracija sabiranja binarnih brojeva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 operaciji sabiranja binarnih brojeva koriste se sljedeća pravila: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438" y="257177"/>
            <a:ext cx="8929718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28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Osnovne računske operacije sa binarnim brojevima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28926" y="2643188"/>
          <a:ext cx="1714512" cy="1981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14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+ 0 = 0</a:t>
                      </a:r>
                      <a:endParaRPr lang="en-US" sz="20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+ 1 = 1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+ 0 = 1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+ 1 = </a:t>
                      </a:r>
                      <a:r>
                        <a:rPr lang="sr-Latn-ME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+1 + 1 = </a:t>
                      </a:r>
                      <a:r>
                        <a:rPr lang="sr-Latn-ME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4143363" y="4856963"/>
            <a:ext cx="286564" cy="7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29124" y="4643452"/>
            <a:ext cx="106713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60277"/>
            <a:ext cx="8715436" cy="4478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Sabrati dva binarna broja: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(55)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(110111)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(001011)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1 1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sr-Latn-M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+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rezultat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1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sr-Latn-ME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(66)</a:t>
            </a:r>
            <a:r>
              <a:rPr lang="sr-Latn-ME" sz="2800" baseline="-25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571604" y="3427418"/>
            <a:ext cx="2143140" cy="1588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15206" y="2357436"/>
          <a:ext cx="1714512" cy="1981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14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+ 0 = 0</a:t>
                      </a:r>
                      <a:endParaRPr lang="en-US" sz="20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+ 1 = 1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+ 0 = 1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+ 1 = </a:t>
                      </a:r>
                      <a:r>
                        <a:rPr lang="sr-Latn-ME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+1 + 1 = </a:t>
                      </a:r>
                      <a:r>
                        <a:rPr lang="sr-Latn-ME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Latn-ME" sz="20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6027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Sabrati dva binarna broja: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682" y="1139176"/>
            <a:ext cx="3848128" cy="3647152"/>
            <a:chOff x="366682" y="1139176"/>
            <a:chExt cx="3848128" cy="3647152"/>
          </a:xfrm>
        </p:grpSpPr>
        <p:sp>
          <p:nvSpPr>
            <p:cNvPr id="5" name="Rectangle 4"/>
            <p:cNvSpPr/>
            <p:nvPr/>
          </p:nvSpPr>
          <p:spPr>
            <a:xfrm>
              <a:off x="366682" y="1139176"/>
              <a:ext cx="3848128" cy="36471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(110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(001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endPara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  +	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rezultat</a:t>
              </a: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1 1 1 1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endPara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(31)</a:t>
              </a:r>
              <a:r>
                <a:rPr lang="sr-Latn-ME" sz="2800" baseline="-25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1571604" y="3427418"/>
              <a:ext cx="214314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5010152" y="1142990"/>
            <a:ext cx="3848128" cy="3647152"/>
            <a:chOff x="366682" y="1139176"/>
            <a:chExt cx="3848128" cy="3647152"/>
          </a:xfrm>
        </p:grpSpPr>
        <p:sp>
          <p:nvSpPr>
            <p:cNvPr id="8" name="Rectangle 7"/>
            <p:cNvSpPr/>
            <p:nvPr/>
          </p:nvSpPr>
          <p:spPr>
            <a:xfrm>
              <a:off x="366682" y="1139176"/>
              <a:ext cx="3848128" cy="36471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1111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endPara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1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	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0 1 0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  +	1 1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rezultat</a:t>
              </a: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1 1 0 1 0 0 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(52)</a:t>
              </a:r>
              <a:r>
                <a:rPr lang="sr-Latn-ME" sz="2800" baseline="-25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1571604" y="3852232"/>
              <a:ext cx="214314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15436" cy="4170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peracija 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oduzim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anja binarnih brojeva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Oduzimanje binarnih brojeva se svodi na sabiranje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– B = A + (-B),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odnosno na dvije operacije: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operaciju jediničnog komplementa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kod koje se drugom broju svaka binarna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zamijeni binarnom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svaka binarna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zamijeni binarnom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operaciju dvojnog komplementa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kod koje se izvrši postupak sabiranja sa binarnom jedinicom upisanom u poziciju najmanje težine.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928676"/>
            <a:ext cx="8715436" cy="38533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Posmatramo broj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1 0 0 0 1 0 0.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Njegov  jedinični  komplement  je  broj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0 1 1 1 0 1 1.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Dvojni  komplement  se  dobija kad dodamo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1 1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+	0 1 1 1 0 1 1</a:t>
            </a:r>
          </a:p>
          <a:p>
            <a:pPr indent="4572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+ 	                  1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0 1 1 1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preliv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42858"/>
            <a:ext cx="8786874" cy="907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Oduze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ti dva binarna broja: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     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0010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571604" y="3929072"/>
            <a:ext cx="2143140" cy="1588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857752" y="4361596"/>
            <a:ext cx="4000528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rezultat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= (7)</a:t>
            </a:r>
            <a:r>
              <a:rPr lang="sr-Latn-ME" sz="2800" baseline="-25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>
            <a:off x="2000232" y="4357700"/>
            <a:ext cx="500066" cy="214314"/>
          </a:xfrm>
          <a:prstGeom prst="bentConnector3">
            <a:avLst>
              <a:gd name="adj1" fmla="val -2825"/>
            </a:avLst>
          </a:prstGeom>
          <a:noFill/>
          <a:ln w="31750" cap="flat" cmpd="sng" algn="ctr">
            <a:solidFill>
              <a:srgbClr val="62A2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00232" y="3143254"/>
            <a:ext cx="1785950" cy="357190"/>
          </a:xfrm>
          <a:prstGeom prst="roundRect">
            <a:avLst/>
          </a:prstGeom>
          <a:noFill/>
          <a:ln w="190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28794" y="3071816"/>
            <a:ext cx="1928826" cy="785818"/>
          </a:xfrm>
          <a:prstGeom prst="roundRect">
            <a:avLst/>
          </a:prstGeom>
          <a:noFill/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124" y="2571750"/>
            <a:ext cx="3214710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b="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jedinični komplement</a:t>
            </a:r>
            <a:endParaRPr lang="en-US" b="0" dirty="0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rot="10800000" flipV="1">
            <a:off x="3643306" y="2784116"/>
            <a:ext cx="785818" cy="502014"/>
          </a:xfrm>
          <a:prstGeom prst="straightConnector1">
            <a:avLst/>
          </a:prstGeom>
          <a:noFill/>
          <a:ln w="19050" cap="flat" cmpd="sng" algn="ctr">
            <a:solidFill>
              <a:srgbClr val="FF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429124" y="3361464"/>
            <a:ext cx="3214710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b="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dvojni komplement</a:t>
            </a:r>
            <a:endParaRPr lang="en-US" b="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rot="10800000">
            <a:off x="3857620" y="3571882"/>
            <a:ext cx="571504" cy="1948"/>
          </a:xfrm>
          <a:prstGeom prst="straightConnector1">
            <a:avLst/>
          </a:prstGeom>
          <a:noFill/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25893"/>
            <a:ext cx="8643998" cy="40072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Posmatramo broj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0 0 1 1 1 0.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Njegov  jedinični  komplement  je  broj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1 1 0 0 0 1.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Dvojni  komplement  se  dobija kad dodamo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1         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1 1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+	1 1 0 0 0 1</a:t>
            </a:r>
          </a:p>
          <a:p>
            <a:pPr indent="45720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+	               1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sr-Latn-M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1 0 1 1 1 1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preliv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42858"/>
            <a:ext cx="8786874" cy="907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Oduze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ti dva binarna broja: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      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0011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571604" y="3856046"/>
            <a:ext cx="2143140" cy="1588"/>
          </a:xfrm>
          <a:prstGeom prst="straightConnector1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857752" y="4361596"/>
            <a:ext cx="4000528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rezultat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 = (47)</a:t>
            </a:r>
            <a:r>
              <a:rPr lang="sr-Latn-ME" sz="2800" baseline="-25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 bwMode="auto">
          <a:xfrm>
            <a:off x="2000232" y="4357700"/>
            <a:ext cx="500066" cy="214314"/>
          </a:xfrm>
          <a:prstGeom prst="bentConnector3">
            <a:avLst>
              <a:gd name="adj1" fmla="val -2825"/>
            </a:avLst>
          </a:prstGeom>
          <a:noFill/>
          <a:ln w="31750" cap="flat" cmpd="sng" algn="ctr">
            <a:solidFill>
              <a:srgbClr val="62A2D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00232" y="3071816"/>
            <a:ext cx="1785950" cy="357190"/>
          </a:xfrm>
          <a:prstGeom prst="roundRect">
            <a:avLst/>
          </a:prstGeom>
          <a:noFill/>
          <a:ln w="1905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28794" y="3000378"/>
            <a:ext cx="1928826" cy="785818"/>
          </a:xfrm>
          <a:prstGeom prst="roundRect">
            <a:avLst/>
          </a:prstGeom>
          <a:noFill/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124" y="2500312"/>
            <a:ext cx="3214710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b="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jedinični komplement</a:t>
            </a:r>
            <a:endParaRPr lang="en-US" b="0" dirty="0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rot="10800000" flipV="1">
            <a:off x="3643306" y="2712678"/>
            <a:ext cx="785818" cy="502014"/>
          </a:xfrm>
          <a:prstGeom prst="straightConnector1">
            <a:avLst/>
          </a:prstGeom>
          <a:noFill/>
          <a:ln w="19050" cap="flat" cmpd="sng" algn="ctr">
            <a:solidFill>
              <a:srgbClr val="FF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429124" y="3290026"/>
            <a:ext cx="3214710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b="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dvojni komplement</a:t>
            </a:r>
            <a:endParaRPr lang="en-US" b="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rot="10800000">
            <a:off x="3857620" y="3500444"/>
            <a:ext cx="571504" cy="1948"/>
          </a:xfrm>
          <a:prstGeom prst="straightConnector1">
            <a:avLst/>
          </a:prstGeom>
          <a:noFill/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6027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Zadaci za vježbu: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139176"/>
            <a:ext cx="4000528" cy="26930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Sabrati dva binarna broja: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(10001)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(11001)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(11001)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(1001)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(111001)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(11111)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(11011)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(10010)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(10101)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+ (10101)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314" y="1878969"/>
            <a:ext cx="4071966" cy="26930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Oduzeti dva binarna broja: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(1110)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(110)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(10010)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(111)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(10101)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(1011)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(1001)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(10)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(11000)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(1111)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2844" y="928676"/>
            <a:ext cx="4071966" cy="3000396"/>
          </a:xfrm>
          <a:prstGeom prst="roundRect">
            <a:avLst/>
          </a:prstGeom>
          <a:noFill/>
          <a:ln w="19050" cap="flat" cmpd="sng" algn="ctr">
            <a:solidFill>
              <a:srgbClr val="FF66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14876" y="1714494"/>
            <a:ext cx="4143404" cy="3000396"/>
          </a:xfrm>
          <a:prstGeom prst="round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inarn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množe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nj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4282" y="1461353"/>
            <a:ext cx="4000528" cy="2539157"/>
            <a:chOff x="214282" y="785800"/>
            <a:chExt cx="4000528" cy="2539157"/>
          </a:xfrm>
        </p:grpSpPr>
        <p:sp>
          <p:nvSpPr>
            <p:cNvPr id="7" name="Rectangle 6"/>
            <p:cNvSpPr/>
            <p:nvPr/>
          </p:nvSpPr>
          <p:spPr>
            <a:xfrm>
              <a:off x="214282" y="785800"/>
              <a:ext cx="4000528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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 = 1101001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00000    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	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endPara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1101001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928662" y="1643056"/>
              <a:ext cx="150019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928662" y="2857502"/>
              <a:ext cx="150019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4643438" y="330487"/>
            <a:ext cx="4000528" cy="2169825"/>
            <a:chOff x="214282" y="785800"/>
            <a:chExt cx="4000528" cy="2169825"/>
          </a:xfrm>
        </p:grpSpPr>
        <p:sp>
          <p:nvSpPr>
            <p:cNvPr id="10" name="Rectangle 9"/>
            <p:cNvSpPr/>
            <p:nvPr/>
          </p:nvSpPr>
          <p:spPr>
            <a:xfrm>
              <a:off x="214282" y="785800"/>
              <a:ext cx="4000528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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 = 101010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 00000     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101010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928662" y="1643056"/>
              <a:ext cx="150019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928662" y="2466113"/>
              <a:ext cx="150019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286248" y="2571750"/>
            <a:ext cx="4000528" cy="2539157"/>
            <a:chOff x="214282" y="785800"/>
            <a:chExt cx="4000528" cy="2539157"/>
          </a:xfrm>
        </p:grpSpPr>
        <p:sp>
          <p:nvSpPr>
            <p:cNvPr id="14" name="Rectangle 13"/>
            <p:cNvSpPr/>
            <p:nvPr/>
          </p:nvSpPr>
          <p:spPr>
            <a:xfrm>
              <a:off x="214282" y="785800"/>
              <a:ext cx="4000528" cy="25391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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100 = 1010100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00000     </a:t>
              </a:r>
            </a:p>
            <a:p>
              <a:pPr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	</a:t>
              </a:r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00000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1010100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928662" y="1643056"/>
              <a:ext cx="150019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928662" y="2857502"/>
              <a:ext cx="1500198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90TGp_climb_dark">
  <a:themeElements>
    <a:clrScheme name="Office Them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1003</TotalTime>
  <Words>732</Words>
  <Application>Microsoft Office PowerPoint</Application>
  <PresentationFormat>On-screen Show (16:9)</PresentationFormat>
  <Paragraphs>170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590TGp_climb_dark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računarstva</dc:title>
  <dc:creator>violeta</dc:creator>
  <cp:lastModifiedBy>Win 7</cp:lastModifiedBy>
  <cp:revision>201</cp:revision>
  <dcterms:created xsi:type="dcterms:W3CDTF">2016-09-17T00:47:55Z</dcterms:created>
  <dcterms:modified xsi:type="dcterms:W3CDTF">2018-10-16T21:02:04Z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