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4"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D03E6-A76D-4FCE-B283-BEC0603BF511}"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34791ED2-CD26-4493-87E3-447A2FE145FE}">
      <dgm:prSet/>
      <dgm:spPr/>
      <dgm:t>
        <a:bodyPr/>
        <a:lstStyle/>
        <a:p>
          <a:pPr rtl="0"/>
          <a:r>
            <a:rPr lang="en-US" dirty="0"/>
            <a:t>An overhead power line is a structure used in electric power transmission and distribution to transmit electrical energy across large distances</a:t>
          </a:r>
        </a:p>
      </dgm:t>
    </dgm:pt>
    <dgm:pt modelId="{659C5A43-5168-4E2B-B605-ADE4608F55E1}" type="parTrans" cxnId="{BFCE933E-93D6-474F-BA5A-7AD06C6DF04C}">
      <dgm:prSet/>
      <dgm:spPr/>
      <dgm:t>
        <a:bodyPr/>
        <a:lstStyle/>
        <a:p>
          <a:endParaRPr lang="en-US"/>
        </a:p>
      </dgm:t>
    </dgm:pt>
    <dgm:pt modelId="{F1125522-35B2-4C31-9DBC-743927D940A7}" type="sibTrans" cxnId="{BFCE933E-93D6-474F-BA5A-7AD06C6DF04C}">
      <dgm:prSet/>
      <dgm:spPr/>
      <dgm:t>
        <a:bodyPr/>
        <a:lstStyle/>
        <a:p>
          <a:endParaRPr lang="en-US"/>
        </a:p>
      </dgm:t>
    </dgm:pt>
    <dgm:pt modelId="{8217E1C5-88B1-4B4F-B70C-51B77DECF5B2}">
      <dgm:prSet/>
      <dgm:spPr/>
      <dgm:t>
        <a:bodyPr/>
        <a:lstStyle/>
        <a:p>
          <a:pPr rtl="0"/>
          <a:r>
            <a:rPr lang="en-US" dirty="0"/>
            <a:t>It consists of one or more uninsulated electrical cables (commonly multiples of three for three- phase power)suspended by towers or poles.</a:t>
          </a:r>
        </a:p>
      </dgm:t>
    </dgm:pt>
    <dgm:pt modelId="{650B3A25-DFCF-4036-B116-1810614E02E0}" type="parTrans" cxnId="{43F2E7E7-1324-4387-A4FE-735B675433F1}">
      <dgm:prSet/>
      <dgm:spPr/>
      <dgm:t>
        <a:bodyPr/>
        <a:lstStyle/>
        <a:p>
          <a:endParaRPr lang="en-US"/>
        </a:p>
      </dgm:t>
    </dgm:pt>
    <dgm:pt modelId="{7B51DA03-006C-40C7-BD31-E441259DED75}" type="sibTrans" cxnId="{43F2E7E7-1324-4387-A4FE-735B675433F1}">
      <dgm:prSet/>
      <dgm:spPr/>
      <dgm:t>
        <a:bodyPr/>
        <a:lstStyle/>
        <a:p>
          <a:endParaRPr lang="en-US"/>
        </a:p>
      </dgm:t>
    </dgm:pt>
    <dgm:pt modelId="{C0AD98F0-9A67-47A4-A930-097E37A9E003}" type="pres">
      <dgm:prSet presAssocID="{D2DD03E6-A76D-4FCE-B283-BEC0603BF511}" presName="Name0" presStyleCnt="0">
        <dgm:presLayoutVars>
          <dgm:chPref val="3"/>
          <dgm:dir/>
          <dgm:animLvl val="lvl"/>
          <dgm:resizeHandles/>
        </dgm:presLayoutVars>
      </dgm:prSet>
      <dgm:spPr/>
    </dgm:pt>
    <dgm:pt modelId="{6D113B20-3C07-4908-A8F5-0BA79582F25F}" type="pres">
      <dgm:prSet presAssocID="{34791ED2-CD26-4493-87E3-447A2FE145FE}" presName="horFlow" presStyleCnt="0"/>
      <dgm:spPr/>
    </dgm:pt>
    <dgm:pt modelId="{3D50CF7E-82B1-418E-A6D0-94742874B2BF}" type="pres">
      <dgm:prSet presAssocID="{34791ED2-CD26-4493-87E3-447A2FE145FE}" presName="bigChev" presStyleLbl="node1" presStyleIdx="0" presStyleCnt="2" custScaleX="95013" custScaleY="83180" custLinFactNeighborX="27731" custLinFactNeighborY="616"/>
      <dgm:spPr/>
    </dgm:pt>
    <dgm:pt modelId="{05C2B678-7678-4CC1-9B9A-53BA822BE91E}" type="pres">
      <dgm:prSet presAssocID="{34791ED2-CD26-4493-87E3-447A2FE145FE}" presName="vSp" presStyleCnt="0"/>
      <dgm:spPr/>
    </dgm:pt>
    <dgm:pt modelId="{F111B57D-09E1-4487-98B3-58DA72091DDE}" type="pres">
      <dgm:prSet presAssocID="{8217E1C5-88B1-4B4F-B70C-51B77DECF5B2}" presName="horFlow" presStyleCnt="0"/>
      <dgm:spPr/>
    </dgm:pt>
    <dgm:pt modelId="{956120BB-61F6-44B5-9FDA-2CA9BF5F88AC}" type="pres">
      <dgm:prSet presAssocID="{8217E1C5-88B1-4B4F-B70C-51B77DECF5B2}" presName="bigChev" presStyleLbl="node1" presStyleIdx="1" presStyleCnt="2" custLinFactNeighborX="27731" custLinFactNeighborY="-1340"/>
      <dgm:spPr/>
    </dgm:pt>
  </dgm:ptLst>
  <dgm:cxnLst>
    <dgm:cxn modelId="{AE78B02A-CA51-4A8C-B1E2-386FD7C7E1E7}" type="presOf" srcId="{D2DD03E6-A76D-4FCE-B283-BEC0603BF511}" destId="{C0AD98F0-9A67-47A4-A930-097E37A9E003}" srcOrd="0" destOrd="0" presId="urn:microsoft.com/office/officeart/2005/8/layout/lProcess3"/>
    <dgm:cxn modelId="{68B15536-0237-4DC3-95BA-F9A8F1E22F29}" type="presOf" srcId="{34791ED2-CD26-4493-87E3-447A2FE145FE}" destId="{3D50CF7E-82B1-418E-A6D0-94742874B2BF}" srcOrd="0" destOrd="0" presId="urn:microsoft.com/office/officeart/2005/8/layout/lProcess3"/>
    <dgm:cxn modelId="{BFCE933E-93D6-474F-BA5A-7AD06C6DF04C}" srcId="{D2DD03E6-A76D-4FCE-B283-BEC0603BF511}" destId="{34791ED2-CD26-4493-87E3-447A2FE145FE}" srcOrd="0" destOrd="0" parTransId="{659C5A43-5168-4E2B-B605-ADE4608F55E1}" sibTransId="{F1125522-35B2-4C31-9DBC-743927D940A7}"/>
    <dgm:cxn modelId="{1FD5D7A0-C91F-4BE9-81C3-9D2C9A286EC2}" type="presOf" srcId="{8217E1C5-88B1-4B4F-B70C-51B77DECF5B2}" destId="{956120BB-61F6-44B5-9FDA-2CA9BF5F88AC}" srcOrd="0" destOrd="0" presId="urn:microsoft.com/office/officeart/2005/8/layout/lProcess3"/>
    <dgm:cxn modelId="{43F2E7E7-1324-4387-A4FE-735B675433F1}" srcId="{D2DD03E6-A76D-4FCE-B283-BEC0603BF511}" destId="{8217E1C5-88B1-4B4F-B70C-51B77DECF5B2}" srcOrd="1" destOrd="0" parTransId="{650B3A25-DFCF-4036-B116-1810614E02E0}" sibTransId="{7B51DA03-006C-40C7-BD31-E441259DED75}"/>
    <dgm:cxn modelId="{582F1B15-9BB2-4BF9-9357-C59BBC9D0DB0}" type="presParOf" srcId="{C0AD98F0-9A67-47A4-A930-097E37A9E003}" destId="{6D113B20-3C07-4908-A8F5-0BA79582F25F}" srcOrd="0" destOrd="0" presId="urn:microsoft.com/office/officeart/2005/8/layout/lProcess3"/>
    <dgm:cxn modelId="{A1B439BE-4D75-4548-8679-EE4DD25F8699}" type="presParOf" srcId="{6D113B20-3C07-4908-A8F5-0BA79582F25F}" destId="{3D50CF7E-82B1-418E-A6D0-94742874B2BF}" srcOrd="0" destOrd="0" presId="urn:microsoft.com/office/officeart/2005/8/layout/lProcess3"/>
    <dgm:cxn modelId="{CC897581-9A8A-486D-A318-DBBD95816F01}" type="presParOf" srcId="{C0AD98F0-9A67-47A4-A930-097E37A9E003}" destId="{05C2B678-7678-4CC1-9B9A-53BA822BE91E}" srcOrd="1" destOrd="0" presId="urn:microsoft.com/office/officeart/2005/8/layout/lProcess3"/>
    <dgm:cxn modelId="{29359F1D-F8A4-4754-A417-62AFF652333A}" type="presParOf" srcId="{C0AD98F0-9A67-47A4-A930-097E37A9E003}" destId="{F111B57D-09E1-4487-98B3-58DA72091DDE}" srcOrd="2" destOrd="0" presId="urn:microsoft.com/office/officeart/2005/8/layout/lProcess3"/>
    <dgm:cxn modelId="{48507DF9-5D72-4E34-8495-2673C09F2BAF}" type="presParOf" srcId="{F111B57D-09E1-4487-98B3-58DA72091DDE}" destId="{956120BB-61F6-44B5-9FDA-2CA9BF5F88A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0CF7E-82B1-418E-A6D0-94742874B2BF}">
      <dsp:nvSpPr>
        <dsp:cNvPr id="0" name=""/>
        <dsp:cNvSpPr/>
      </dsp:nvSpPr>
      <dsp:spPr>
        <a:xfrm>
          <a:off x="3688446" y="17061"/>
          <a:ext cx="5395347" cy="1889362"/>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An overhead power line is a structure used in electric power transmission and distribution to transmit electrical energy across large distances</a:t>
          </a:r>
        </a:p>
      </dsp:txBody>
      <dsp:txXfrm>
        <a:off x="4633127" y="17061"/>
        <a:ext cx="3505985" cy="1889362"/>
      </dsp:txXfrm>
    </dsp:sp>
    <dsp:sp modelId="{956120BB-61F6-44B5-9FDA-2CA9BF5F88AC}">
      <dsp:nvSpPr>
        <dsp:cNvPr id="0" name=""/>
        <dsp:cNvSpPr/>
      </dsp:nvSpPr>
      <dsp:spPr>
        <a:xfrm>
          <a:off x="3688446" y="2179993"/>
          <a:ext cx="5678536" cy="2271414"/>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It consists of one or more uninsulated electrical cables (commonly multiples of three for three- phase power)suspended by towers or poles.</a:t>
          </a:r>
        </a:p>
      </dsp:txBody>
      <dsp:txXfrm>
        <a:off x="4824153" y="2179993"/>
        <a:ext cx="3407122" cy="22714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09.10.2021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09.10.2021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STRUCTURE OF Power systems </a:t>
            </a:r>
            <a:br>
              <a:rPr lang="en-US" dirty="0"/>
            </a:br>
            <a:r>
              <a:rPr lang="en-US" dirty="0"/>
              <a:t>&amp;</a:t>
            </a:r>
            <a:br>
              <a:rPr lang="en-US" dirty="0"/>
            </a:br>
            <a:r>
              <a:rPr lang="en-US" dirty="0"/>
              <a:t>energetic Objects</a:t>
            </a:r>
          </a:p>
        </p:txBody>
      </p:sp>
      <p:sp>
        <p:nvSpPr>
          <p:cNvPr id="3" name="Subtitle 2"/>
          <p:cNvSpPr>
            <a:spLocks noGrp="1"/>
          </p:cNvSpPr>
          <p:nvPr>
            <p:ph type="subTitle" idx="1"/>
          </p:nvPr>
        </p:nvSpPr>
        <p:spPr/>
        <p:txBody>
          <a:bodyPr/>
          <a:lstStyle/>
          <a:p>
            <a:r>
              <a:rPr lang="en-US" dirty="0"/>
              <a:t>  </a:t>
            </a:r>
          </a:p>
          <a:p>
            <a:endParaRPr lang="en-US" dirty="0"/>
          </a:p>
          <a:p>
            <a:r>
              <a:rPr lang="en-US" dirty="0"/>
              <a:t>Ana </a:t>
            </a:r>
            <a:r>
              <a:rPr lang="en-US" dirty="0" err="1"/>
              <a:t>markovic</a:t>
            </a:r>
            <a:endParaRPr lang="en-US" dirty="0"/>
          </a:p>
        </p:txBody>
      </p:sp>
    </p:spTree>
    <p:extLst>
      <p:ext uri="{BB962C8B-B14F-4D97-AF65-F5344CB8AC3E}">
        <p14:creationId xmlns:p14="http://schemas.microsoft.com/office/powerpoint/2010/main" val="138062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35516"/>
          </a:xfrm>
        </p:spPr>
        <p:txBody>
          <a:bodyPr/>
          <a:lstStyle/>
          <a:p>
            <a:endParaRPr lang="en-US" dirty="0"/>
          </a:p>
        </p:txBody>
      </p:sp>
      <p:sp>
        <p:nvSpPr>
          <p:cNvPr id="3" name="Content Placeholder 2"/>
          <p:cNvSpPr>
            <a:spLocks noGrp="1"/>
          </p:cNvSpPr>
          <p:nvPr>
            <p:ph idx="1"/>
          </p:nvPr>
        </p:nvSpPr>
        <p:spPr>
          <a:xfrm>
            <a:off x="1141412" y="1254034"/>
            <a:ext cx="10615159" cy="5212080"/>
          </a:xfrm>
        </p:spPr>
        <p:txBody>
          <a:bodyPr>
            <a:normAutofit/>
          </a:bodyPr>
          <a:lstStyle/>
          <a:p>
            <a:pPr>
              <a:buFont typeface="Wingdings" panose="05000000000000000000" pitchFamily="2" charset="2"/>
              <a:buChar char="Ø"/>
            </a:pPr>
            <a:r>
              <a:rPr lang="en-US" dirty="0"/>
              <a:t>Electric power is indispensable for any modern society. Even though energy appears in many different forms, the vast majority of all energy delivered from one point to another across the country is handled by ac power systems. Transporting</a:t>
            </a:r>
            <a:br>
              <a:rPr lang="en-US" dirty="0"/>
            </a:br>
            <a:r>
              <a:rPr lang="en-US" dirty="0"/>
              <a:t>electric energy most efficiently from place to place becomes extremely important. </a:t>
            </a:r>
          </a:p>
          <a:p>
            <a:pPr>
              <a:buFont typeface="Wingdings" panose="05000000000000000000" pitchFamily="2" charset="2"/>
              <a:buChar char="Ø"/>
            </a:pPr>
            <a:r>
              <a:rPr lang="en-US" dirty="0"/>
              <a:t>Electric power </a:t>
            </a:r>
            <a:r>
              <a:rPr lang="en-US" b="1" dirty="0">
                <a:solidFill>
                  <a:srgbClr val="FF0000"/>
                </a:solidFill>
                <a:latin typeface="Arial Black" panose="020B0A04020102020204" pitchFamily="34" charset="0"/>
              </a:rPr>
              <a:t>generation, transmission, distribution, and utilization </a:t>
            </a:r>
            <a:r>
              <a:rPr lang="en-US" dirty="0"/>
              <a:t>are the features of any practical power system. Most electric energy has been generated by steam-powered and by water-powered. Steam plants are fueled primarily by coal, gas, oil, and uranium. Coal is the most widely used fuel. Other types of electric power generation are wind-turbine generators, solar-cell arrays, tidal power plants, and geothermal power plants, wherein energy in the form of steam or hot water is extracted from the earth’s upper crust.</a:t>
            </a:r>
          </a:p>
        </p:txBody>
      </p:sp>
    </p:spTree>
    <p:extLst>
      <p:ext uri="{BB962C8B-B14F-4D97-AF65-F5344CB8AC3E}">
        <p14:creationId xmlns:p14="http://schemas.microsoft.com/office/powerpoint/2010/main" val="316349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81672"/>
            <a:ext cx="9905998" cy="361196"/>
          </a:xfrm>
        </p:spPr>
        <p:txBody>
          <a:bodyPr>
            <a:normAutofit fontScale="90000"/>
          </a:bodyPr>
          <a:lstStyle/>
          <a:p>
            <a:endParaRPr lang="en-US" dirty="0"/>
          </a:p>
        </p:txBody>
      </p:sp>
      <p:sp>
        <p:nvSpPr>
          <p:cNvPr id="3" name="Content Placeholder 2"/>
          <p:cNvSpPr>
            <a:spLocks noGrp="1"/>
          </p:cNvSpPr>
          <p:nvPr>
            <p:ph idx="1"/>
          </p:nvPr>
        </p:nvSpPr>
        <p:spPr>
          <a:xfrm>
            <a:off x="346755" y="352697"/>
            <a:ext cx="11495314" cy="6551337"/>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The structure of a power system can be divided into </a:t>
            </a:r>
            <a:r>
              <a:rPr lang="en-US" dirty="0">
                <a:solidFill>
                  <a:srgbClr val="FF0000"/>
                </a:solidFill>
                <a:latin typeface="Algerian" panose="04020705040A02060702" pitchFamily="82" charset="0"/>
              </a:rPr>
              <a:t>generation</a:t>
            </a:r>
            <a:r>
              <a:rPr lang="en-US" dirty="0"/>
              <a:t> (G), </a:t>
            </a:r>
            <a:r>
              <a:rPr lang="en-US" dirty="0">
                <a:solidFill>
                  <a:srgbClr val="FF0000"/>
                </a:solidFill>
                <a:latin typeface="Algerian" panose="04020705040A02060702" pitchFamily="82" charset="0"/>
              </a:rPr>
              <a:t>transmission</a:t>
            </a:r>
            <a:r>
              <a:rPr lang="en-US" dirty="0"/>
              <a:t>, (T), and </a:t>
            </a:r>
            <a:r>
              <a:rPr lang="en-US" dirty="0">
                <a:solidFill>
                  <a:srgbClr val="FF0000"/>
                </a:solidFill>
                <a:latin typeface="Algerian" panose="04020705040A02060702" pitchFamily="82" charset="0"/>
              </a:rPr>
              <a:t>distribution</a:t>
            </a:r>
            <a:r>
              <a:rPr lang="en-US" dirty="0"/>
              <a:t> (D) facilities. </a:t>
            </a:r>
          </a:p>
          <a:p>
            <a:pPr>
              <a:buFont typeface="Wingdings" panose="05000000000000000000" pitchFamily="2" charset="2"/>
              <a:buChar char="Ø"/>
            </a:pPr>
            <a:endParaRPr lang="en-US" dirty="0"/>
          </a:p>
          <a:p>
            <a:pPr>
              <a:buFont typeface="Wingdings" panose="05000000000000000000" pitchFamily="2" charset="2"/>
              <a:buChar char="Ø"/>
            </a:pPr>
            <a:r>
              <a:rPr lang="en-US" dirty="0"/>
              <a:t>An AC three-phase generating system provides the electric energy; this energy is transported over a transmission network, designed to carry power at high or </a:t>
            </a:r>
            <a:r>
              <a:rPr lang="en-US" dirty="0" err="1"/>
              <a:t>extrahigh</a:t>
            </a:r>
            <a:r>
              <a:rPr lang="en-US" dirty="0"/>
              <a:t> voltages over long distances from generators to power substations and major load points. </a:t>
            </a:r>
          </a:p>
          <a:p>
            <a:pPr>
              <a:buFont typeface="Wingdings" panose="05000000000000000000" pitchFamily="2" charset="2"/>
              <a:buChar char="Ø"/>
            </a:pPr>
            <a:r>
              <a:rPr lang="en-US" dirty="0"/>
              <a:t>These transmission system, in general, consists of </a:t>
            </a:r>
            <a:r>
              <a:rPr lang="en-US" dirty="0">
                <a:solidFill>
                  <a:srgbClr val="FF0000"/>
                </a:solidFill>
                <a:latin typeface="Algerian" panose="04020705040A02060702" pitchFamily="82" charset="0"/>
              </a:rPr>
              <a:t>overhead transmission lines </a:t>
            </a:r>
            <a:r>
              <a:rPr lang="en-US" dirty="0"/>
              <a:t>(on transmission towers), </a:t>
            </a:r>
            <a:r>
              <a:rPr lang="en-US" dirty="0">
                <a:solidFill>
                  <a:srgbClr val="FF0000"/>
                </a:solidFill>
                <a:latin typeface="Algerian" panose="04020705040A02060702" pitchFamily="82" charset="0"/>
              </a:rPr>
              <a:t>transformers</a:t>
            </a:r>
            <a:r>
              <a:rPr lang="en-US" dirty="0"/>
              <a:t> to step up or step down voltage levels, </a:t>
            </a:r>
            <a:r>
              <a:rPr lang="en-US" dirty="0">
                <a:solidFill>
                  <a:srgbClr val="FF0000"/>
                </a:solidFill>
                <a:latin typeface="Algerian" panose="04020705040A02060702" pitchFamily="82" charset="0"/>
              </a:rPr>
              <a:t>substations</a:t>
            </a:r>
            <a:r>
              <a:rPr lang="en-US" dirty="0"/>
              <a:t>, and various protective devices.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886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572799"/>
            <a:ext cx="9905998" cy="45719"/>
          </a:xfrm>
        </p:spPr>
        <p:txBody>
          <a:bodyPr>
            <a:normAutofit fontScale="90000"/>
          </a:bodyPr>
          <a:lstStyle/>
          <a:p>
            <a:endParaRPr lang="en-US" dirty="0"/>
          </a:p>
        </p:txBody>
      </p:sp>
      <p:sp>
        <p:nvSpPr>
          <p:cNvPr id="3" name="Content Placeholder 2"/>
          <p:cNvSpPr>
            <a:spLocks noGrp="1"/>
          </p:cNvSpPr>
          <p:nvPr>
            <p:ph idx="1"/>
          </p:nvPr>
        </p:nvSpPr>
        <p:spPr>
          <a:xfrm>
            <a:off x="522513" y="744583"/>
            <a:ext cx="11312435" cy="5046617"/>
          </a:xfrm>
        </p:spPr>
        <p:txBody>
          <a:bodyPr>
            <a:normAutofit lnSpcReduction="10000"/>
          </a:bodyPr>
          <a:lstStyle/>
          <a:p>
            <a:pPr>
              <a:buFont typeface="Wingdings" panose="05000000000000000000" pitchFamily="2" charset="2"/>
              <a:buChar char="Ø"/>
            </a:pPr>
            <a:r>
              <a:rPr lang="en-US" dirty="0"/>
              <a:t>One of the great advantages of AC current is the efficiency with which power at low voltage can be transformed into a similar amount of power at high voltage and </a:t>
            </a:r>
            <a:r>
              <a:rPr lang="en-US" dirty="0" err="1"/>
              <a:t>invertedly</a:t>
            </a:r>
            <a:r>
              <a:rPr lang="en-US" dirty="0"/>
              <a:t> .A large amount of power can be transmitted by overhead lines or underground cables at high voltage with a small current. The voltage depends on consuming  devices such as lighting, heating or motors. The voltage is first reduced by step-down </a:t>
            </a:r>
            <a:r>
              <a:rPr lang="en-US" dirty="0" err="1"/>
              <a:t>transformers.At</a:t>
            </a:r>
            <a:r>
              <a:rPr lang="en-US" dirty="0"/>
              <a:t> this voltage the energy is distributed to various parts of the city. This voltage is still too high for ordinary use, co it is reduced by means of strep-down transformers. These transformers installed in city streets are utilized for lighting and heating </a:t>
            </a:r>
            <a:r>
              <a:rPr lang="en-US" dirty="0" err="1"/>
              <a:t>purposes.Places</a:t>
            </a:r>
            <a:r>
              <a:rPr lang="en-US" dirty="0"/>
              <a:t> that are far from available water-plants generally use steam power to turn their generators. With improved transformers, it is possible to distribute electric power over wide areas, that formerly utilized steam power or were without electricity.</a:t>
            </a:r>
          </a:p>
        </p:txBody>
      </p:sp>
    </p:spTree>
    <p:extLst>
      <p:ext uri="{BB962C8B-B14F-4D97-AF65-F5344CB8AC3E}">
        <p14:creationId xmlns:p14="http://schemas.microsoft.com/office/powerpoint/2010/main" val="262826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15" y="500952"/>
            <a:ext cx="9905998" cy="11300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115" y="613954"/>
            <a:ext cx="9261565" cy="5473456"/>
          </a:xfrm>
        </p:spPr>
      </p:pic>
    </p:spTree>
    <p:extLst>
      <p:ext uri="{BB962C8B-B14F-4D97-AF65-F5344CB8AC3E}">
        <p14:creationId xmlns:p14="http://schemas.microsoft.com/office/powerpoint/2010/main" val="8018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48579"/>
          </a:xfrm>
        </p:spPr>
        <p:txBody>
          <a:bodyPr/>
          <a:lstStyle/>
          <a:p>
            <a:r>
              <a:rPr lang="en-US" dirty="0"/>
              <a:t>OBJECTS</a:t>
            </a:r>
          </a:p>
        </p:txBody>
      </p:sp>
      <p:sp>
        <p:nvSpPr>
          <p:cNvPr id="3" name="Content Placeholder 2"/>
          <p:cNvSpPr>
            <a:spLocks noGrp="1"/>
          </p:cNvSpPr>
          <p:nvPr>
            <p:ph idx="1"/>
          </p:nvPr>
        </p:nvSpPr>
        <p:spPr>
          <a:xfrm>
            <a:off x="436098" y="1267096"/>
            <a:ext cx="11046153" cy="5049297"/>
          </a:xfrm>
        </p:spPr>
        <p:txBody>
          <a:bodyPr>
            <a:normAutofit/>
          </a:bodyPr>
          <a:lstStyle/>
          <a:p>
            <a:pPr algn="just"/>
            <a:r>
              <a:rPr lang="en-US" dirty="0"/>
              <a:t> A POWER STATION (a power plant) is an industrial facility for</a:t>
            </a:r>
          </a:p>
          <a:p>
            <a:pPr marL="0" indent="0" algn="just">
              <a:buNone/>
            </a:pPr>
            <a:r>
              <a:rPr lang="en-US" dirty="0"/>
              <a:t>the generation of electric power. Power stations are generally</a:t>
            </a:r>
          </a:p>
          <a:p>
            <a:pPr marL="0" indent="0" algn="just">
              <a:buNone/>
            </a:pPr>
            <a:r>
              <a:rPr lang="en-US" dirty="0"/>
              <a:t> connected to an electrical </a:t>
            </a:r>
            <a:r>
              <a:rPr lang="en-US" dirty="0" err="1"/>
              <a:t>grid.Many</a:t>
            </a:r>
            <a:r>
              <a:rPr lang="en-US" dirty="0"/>
              <a:t> power stations contain one</a:t>
            </a:r>
          </a:p>
          <a:p>
            <a:pPr marL="0" indent="0" algn="just">
              <a:buNone/>
            </a:pPr>
            <a:r>
              <a:rPr lang="en-US" dirty="0"/>
              <a:t>or more generators (a rotating machine that converts mechanical power into three-phase electric power. </a:t>
            </a:r>
          </a:p>
          <a:p>
            <a:pPr marL="0" indent="0" algn="just">
              <a:buNone/>
            </a:pPr>
            <a:r>
              <a:rPr lang="en-US" dirty="0"/>
              <a:t>Most power stations in the world burn fossil fuels such as coal, oil, and natural gas to generate electricity. Clean energy sources include nuclear power, and an increasing use of renewables such as solar, wind, wave, geothermal, and hydroelectric.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655" y="721472"/>
            <a:ext cx="3657600" cy="2435352"/>
          </a:xfrm>
          <a:prstGeom prst="ellipse">
            <a:avLst/>
          </a:prstGeom>
          <a:ln>
            <a:noFill/>
          </a:ln>
          <a:effectLst>
            <a:softEdge rad="112500"/>
          </a:effectLst>
        </p:spPr>
      </p:pic>
    </p:spTree>
    <p:extLst>
      <p:ext uri="{BB962C8B-B14F-4D97-AF65-F5344CB8AC3E}">
        <p14:creationId xmlns:p14="http://schemas.microsoft.com/office/powerpoint/2010/main" val="354910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5333"/>
          </a:xfrm>
        </p:spPr>
        <p:txBody>
          <a:bodyPr/>
          <a:lstStyle/>
          <a:p>
            <a:r>
              <a:rPr lang="en-US" dirty="0"/>
              <a:t>Substation </a:t>
            </a:r>
          </a:p>
        </p:txBody>
      </p:sp>
      <p:sp>
        <p:nvSpPr>
          <p:cNvPr id="3" name="Content Placeholder 2"/>
          <p:cNvSpPr>
            <a:spLocks noGrp="1"/>
          </p:cNvSpPr>
          <p:nvPr>
            <p:ph idx="1"/>
          </p:nvPr>
        </p:nvSpPr>
        <p:spPr>
          <a:xfrm>
            <a:off x="1141412" y="1306286"/>
            <a:ext cx="9905999" cy="4484915"/>
          </a:xfrm>
        </p:spPr>
        <p:txBody>
          <a:bodyPr/>
          <a:lstStyle/>
          <a:p>
            <a:pPr algn="just"/>
            <a:r>
              <a:rPr lang="en-US" dirty="0"/>
              <a:t>A substation is a part of an electrical generation, transmission, and distribution system. Substations transform voltage from high to low, or the reverse, or perform any of several other important functions. Between the generating station and consumer, electric power may flow through several substations at different voltage levels.</a:t>
            </a:r>
          </a:p>
          <a:p>
            <a:pPr algn="just"/>
            <a:r>
              <a:rPr lang="en-US" dirty="0"/>
              <a:t> A substation may include transformers to change voltage levels between high transmission voltages and lower distribution voltages, or at the interconnection of two different transmission voltages.</a:t>
            </a:r>
          </a:p>
          <a:p>
            <a:pPr algn="just"/>
            <a:endParaRPr lang="en-US" dirty="0"/>
          </a:p>
        </p:txBody>
      </p:sp>
    </p:spTree>
    <p:extLst>
      <p:ext uri="{BB962C8B-B14F-4D97-AF65-F5344CB8AC3E}">
        <p14:creationId xmlns:p14="http://schemas.microsoft.com/office/powerpoint/2010/main" val="342985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2" y="22425"/>
            <a:ext cx="10058400" cy="2313432"/>
          </a:xfrm>
          <a:prstGeom prst="rect">
            <a:avLst/>
          </a:prstGeom>
        </p:spPr>
      </p:pic>
      <p:sp>
        <p:nvSpPr>
          <p:cNvPr id="3" name="Rectangle 2"/>
          <p:cNvSpPr/>
          <p:nvPr/>
        </p:nvSpPr>
        <p:spPr>
          <a:xfrm>
            <a:off x="931818" y="2335857"/>
            <a:ext cx="10001794" cy="4247317"/>
          </a:xfrm>
          <a:prstGeom prst="rect">
            <a:avLst/>
          </a:prstGeom>
        </p:spPr>
        <p:txBody>
          <a:bodyPr wrap="square">
            <a:spAutoFit/>
          </a:bodyPr>
          <a:lstStyle/>
          <a:p>
            <a:pPr lvl="0"/>
            <a:r>
              <a:rPr lang="en-US" dirty="0">
                <a:solidFill>
                  <a:prstClr val="white"/>
                </a:solidFill>
              </a:rPr>
              <a:t>Elements of a substation</a:t>
            </a:r>
          </a:p>
          <a:p>
            <a:pPr lvl="0"/>
            <a:r>
              <a:rPr lang="en-US" dirty="0">
                <a:solidFill>
                  <a:prstClr val="white"/>
                </a:solidFill>
              </a:rPr>
              <a:t>A: Primary power lines' side                                                                                        A: </a:t>
            </a:r>
            <a:r>
              <a:rPr lang="en-US" dirty="0" err="1">
                <a:solidFill>
                  <a:prstClr val="white"/>
                </a:solidFill>
              </a:rPr>
              <a:t>Primarna</a:t>
            </a:r>
            <a:r>
              <a:rPr lang="en-US" dirty="0">
                <a:solidFill>
                  <a:prstClr val="white"/>
                </a:solidFill>
              </a:rPr>
              <a:t> </a:t>
            </a:r>
            <a:r>
              <a:rPr lang="en-US" dirty="0" err="1">
                <a:solidFill>
                  <a:prstClr val="white"/>
                </a:solidFill>
              </a:rPr>
              <a:t>strana</a:t>
            </a:r>
            <a:endParaRPr lang="en-US" dirty="0">
              <a:solidFill>
                <a:prstClr val="white"/>
              </a:solidFill>
            </a:endParaRPr>
          </a:p>
          <a:p>
            <a:pPr lvl="0"/>
            <a:r>
              <a:rPr lang="en-US" dirty="0">
                <a:solidFill>
                  <a:prstClr val="white"/>
                </a:solidFill>
              </a:rPr>
              <a:t>B: Secondary power lines' side                                                                                 B:Sekundarna </a:t>
            </a:r>
            <a:r>
              <a:rPr lang="en-US" dirty="0" err="1">
                <a:solidFill>
                  <a:prstClr val="white"/>
                </a:solidFill>
              </a:rPr>
              <a:t>strana</a:t>
            </a:r>
            <a:r>
              <a:rPr lang="en-US" dirty="0">
                <a:solidFill>
                  <a:prstClr val="white"/>
                </a:solidFill>
              </a:rPr>
              <a:t> </a:t>
            </a:r>
          </a:p>
          <a:p>
            <a:pPr lvl="0"/>
            <a:r>
              <a:rPr lang="en-US" dirty="0">
                <a:solidFill>
                  <a:prstClr val="white"/>
                </a:solidFill>
              </a:rPr>
              <a:t>1. Primary power lines                                                                                   </a:t>
            </a:r>
            <a:r>
              <a:rPr lang="en-US" dirty="0" err="1">
                <a:solidFill>
                  <a:prstClr val="white"/>
                </a:solidFill>
              </a:rPr>
              <a:t>Dalekovod</a:t>
            </a:r>
            <a:r>
              <a:rPr lang="en-US" dirty="0">
                <a:solidFill>
                  <a:prstClr val="white"/>
                </a:solidFill>
              </a:rPr>
              <a:t> </a:t>
            </a:r>
            <a:r>
              <a:rPr lang="en-US" dirty="0" err="1">
                <a:solidFill>
                  <a:prstClr val="white"/>
                </a:solidFill>
              </a:rPr>
              <a:t>primarne</a:t>
            </a:r>
            <a:r>
              <a:rPr lang="en-US" dirty="0">
                <a:solidFill>
                  <a:prstClr val="white"/>
                </a:solidFill>
              </a:rPr>
              <a:t> </a:t>
            </a:r>
            <a:r>
              <a:rPr lang="en-US" dirty="0" err="1">
                <a:solidFill>
                  <a:prstClr val="white"/>
                </a:solidFill>
              </a:rPr>
              <a:t>strane</a:t>
            </a:r>
            <a:r>
              <a:rPr lang="en-US" dirty="0">
                <a:solidFill>
                  <a:prstClr val="white"/>
                </a:solidFill>
              </a:rPr>
              <a:t> </a:t>
            </a:r>
          </a:p>
          <a:p>
            <a:pPr lvl="0"/>
            <a:r>
              <a:rPr lang="en-US" dirty="0">
                <a:solidFill>
                  <a:prstClr val="white"/>
                </a:solidFill>
              </a:rPr>
              <a:t>2. Ground wire                                                                                                                    </a:t>
            </a:r>
            <a:r>
              <a:rPr lang="en-US" dirty="0" err="1">
                <a:solidFill>
                  <a:prstClr val="white"/>
                </a:solidFill>
              </a:rPr>
              <a:t>Zaštitni</a:t>
            </a:r>
            <a:r>
              <a:rPr lang="en-US" dirty="0">
                <a:solidFill>
                  <a:prstClr val="white"/>
                </a:solidFill>
              </a:rPr>
              <a:t> </a:t>
            </a:r>
            <a:r>
              <a:rPr lang="en-US" dirty="0" err="1">
                <a:solidFill>
                  <a:prstClr val="white"/>
                </a:solidFill>
              </a:rPr>
              <a:t>vod</a:t>
            </a:r>
            <a:r>
              <a:rPr lang="en-US" dirty="0">
                <a:solidFill>
                  <a:prstClr val="white"/>
                </a:solidFill>
              </a:rPr>
              <a:t> </a:t>
            </a:r>
          </a:p>
          <a:p>
            <a:pPr lvl="0"/>
            <a:r>
              <a:rPr lang="en-US" dirty="0">
                <a:solidFill>
                  <a:prstClr val="white"/>
                </a:solidFill>
              </a:rPr>
              <a:t>3. Overhead lines                                                                                                            </a:t>
            </a:r>
            <a:r>
              <a:rPr lang="en-US" dirty="0" err="1">
                <a:solidFill>
                  <a:prstClr val="white"/>
                </a:solidFill>
              </a:rPr>
              <a:t>Nadzemni</a:t>
            </a:r>
            <a:r>
              <a:rPr lang="en-US" dirty="0">
                <a:solidFill>
                  <a:prstClr val="white"/>
                </a:solidFill>
              </a:rPr>
              <a:t> </a:t>
            </a:r>
            <a:r>
              <a:rPr lang="en-US" dirty="0" err="1">
                <a:solidFill>
                  <a:prstClr val="white"/>
                </a:solidFill>
              </a:rPr>
              <a:t>vod</a:t>
            </a:r>
            <a:r>
              <a:rPr lang="en-US" dirty="0">
                <a:solidFill>
                  <a:prstClr val="white"/>
                </a:solidFill>
              </a:rPr>
              <a:t> </a:t>
            </a:r>
          </a:p>
          <a:p>
            <a:pPr lvl="0"/>
            <a:r>
              <a:rPr lang="en-US" dirty="0">
                <a:solidFill>
                  <a:prstClr val="white"/>
                </a:solidFill>
              </a:rPr>
              <a:t>4. Transformer for measurement of electric voltage                                                </a:t>
            </a:r>
            <a:r>
              <a:rPr lang="en-US" dirty="0" err="1">
                <a:solidFill>
                  <a:prstClr val="white"/>
                </a:solidFill>
              </a:rPr>
              <a:t>Naponski</a:t>
            </a:r>
            <a:r>
              <a:rPr lang="en-US" dirty="0">
                <a:solidFill>
                  <a:prstClr val="white"/>
                </a:solidFill>
              </a:rPr>
              <a:t> </a:t>
            </a:r>
            <a:r>
              <a:rPr lang="en-US" dirty="0" err="1">
                <a:solidFill>
                  <a:prstClr val="white"/>
                </a:solidFill>
              </a:rPr>
              <a:t>transformator</a:t>
            </a:r>
            <a:r>
              <a:rPr lang="en-US" dirty="0">
                <a:solidFill>
                  <a:prstClr val="white"/>
                </a:solidFill>
              </a:rPr>
              <a:t> </a:t>
            </a:r>
          </a:p>
          <a:p>
            <a:pPr lvl="0"/>
            <a:r>
              <a:rPr lang="en-US" dirty="0">
                <a:solidFill>
                  <a:prstClr val="white"/>
                </a:solidFill>
              </a:rPr>
              <a:t>5. Disconnect switch                                                                                                                </a:t>
            </a:r>
            <a:r>
              <a:rPr lang="en-US" dirty="0" err="1">
                <a:solidFill>
                  <a:prstClr val="white"/>
                </a:solidFill>
              </a:rPr>
              <a:t>Rastavljač</a:t>
            </a:r>
            <a:endParaRPr lang="en-US" dirty="0">
              <a:solidFill>
                <a:prstClr val="white"/>
              </a:solidFill>
            </a:endParaRPr>
          </a:p>
          <a:p>
            <a:pPr lvl="0"/>
            <a:r>
              <a:rPr lang="en-US" dirty="0">
                <a:solidFill>
                  <a:prstClr val="white"/>
                </a:solidFill>
              </a:rPr>
              <a:t>6. Circuit breaker                                                                                                                    </a:t>
            </a:r>
            <a:r>
              <a:rPr lang="en-US" dirty="0" err="1">
                <a:solidFill>
                  <a:prstClr val="white"/>
                </a:solidFill>
              </a:rPr>
              <a:t>Prekidač</a:t>
            </a:r>
            <a:endParaRPr lang="en-US" dirty="0">
              <a:solidFill>
                <a:prstClr val="white"/>
              </a:solidFill>
            </a:endParaRPr>
          </a:p>
          <a:p>
            <a:pPr lvl="0"/>
            <a:r>
              <a:rPr lang="en-US" dirty="0">
                <a:solidFill>
                  <a:prstClr val="white"/>
                </a:solidFill>
              </a:rPr>
              <a:t>7. Current transformer                                                                                             </a:t>
            </a:r>
            <a:r>
              <a:rPr lang="en-US" dirty="0" err="1">
                <a:solidFill>
                  <a:prstClr val="white"/>
                </a:solidFill>
              </a:rPr>
              <a:t>Strujni</a:t>
            </a:r>
            <a:r>
              <a:rPr lang="en-US" dirty="0">
                <a:solidFill>
                  <a:prstClr val="white"/>
                </a:solidFill>
              </a:rPr>
              <a:t> </a:t>
            </a:r>
            <a:r>
              <a:rPr lang="en-US" dirty="0" err="1">
                <a:solidFill>
                  <a:prstClr val="white"/>
                </a:solidFill>
              </a:rPr>
              <a:t>transformator</a:t>
            </a:r>
            <a:r>
              <a:rPr lang="en-US" dirty="0">
                <a:solidFill>
                  <a:prstClr val="white"/>
                </a:solidFill>
              </a:rPr>
              <a:t> </a:t>
            </a:r>
          </a:p>
          <a:p>
            <a:pPr lvl="0"/>
            <a:r>
              <a:rPr lang="en-US" dirty="0">
                <a:solidFill>
                  <a:prstClr val="white"/>
                </a:solidFill>
              </a:rPr>
              <a:t>8. Lightning arrester                                                                                               </a:t>
            </a:r>
            <a:r>
              <a:rPr lang="en-US" dirty="0" err="1">
                <a:solidFill>
                  <a:prstClr val="white"/>
                </a:solidFill>
              </a:rPr>
              <a:t>Odvodnik</a:t>
            </a:r>
            <a:r>
              <a:rPr lang="en-US" dirty="0">
                <a:solidFill>
                  <a:prstClr val="white"/>
                </a:solidFill>
              </a:rPr>
              <a:t> </a:t>
            </a:r>
            <a:r>
              <a:rPr lang="en-US" dirty="0" err="1">
                <a:solidFill>
                  <a:prstClr val="white"/>
                </a:solidFill>
              </a:rPr>
              <a:t>prenapona</a:t>
            </a:r>
            <a:r>
              <a:rPr lang="en-US" dirty="0">
                <a:solidFill>
                  <a:prstClr val="white"/>
                </a:solidFill>
              </a:rPr>
              <a:t> </a:t>
            </a:r>
          </a:p>
          <a:p>
            <a:pPr lvl="0"/>
            <a:r>
              <a:rPr lang="en-US" dirty="0">
                <a:solidFill>
                  <a:prstClr val="white"/>
                </a:solidFill>
              </a:rPr>
              <a:t>9. Main transformer                                                                                           </a:t>
            </a:r>
            <a:r>
              <a:rPr lang="en-US" dirty="0" err="1">
                <a:solidFill>
                  <a:prstClr val="white"/>
                </a:solidFill>
              </a:rPr>
              <a:t>Energetski</a:t>
            </a:r>
            <a:r>
              <a:rPr lang="en-US" dirty="0">
                <a:solidFill>
                  <a:prstClr val="white"/>
                </a:solidFill>
              </a:rPr>
              <a:t> </a:t>
            </a:r>
            <a:r>
              <a:rPr lang="en-US" dirty="0" err="1">
                <a:solidFill>
                  <a:prstClr val="white"/>
                </a:solidFill>
              </a:rPr>
              <a:t>transformator</a:t>
            </a:r>
            <a:r>
              <a:rPr lang="en-US" dirty="0">
                <a:solidFill>
                  <a:prstClr val="white"/>
                </a:solidFill>
              </a:rPr>
              <a:t> </a:t>
            </a:r>
          </a:p>
          <a:p>
            <a:pPr lvl="0"/>
            <a:r>
              <a:rPr lang="en-US" dirty="0">
                <a:solidFill>
                  <a:prstClr val="white"/>
                </a:solidFill>
              </a:rPr>
              <a:t>10. Control building                                                                                                    </a:t>
            </a:r>
            <a:r>
              <a:rPr lang="en-US" dirty="0" err="1">
                <a:solidFill>
                  <a:prstClr val="white"/>
                </a:solidFill>
              </a:rPr>
              <a:t>Kontrolna</a:t>
            </a:r>
            <a:r>
              <a:rPr lang="en-US" dirty="0">
                <a:solidFill>
                  <a:prstClr val="white"/>
                </a:solidFill>
              </a:rPr>
              <a:t> </a:t>
            </a:r>
            <a:r>
              <a:rPr lang="en-US" dirty="0" err="1">
                <a:solidFill>
                  <a:prstClr val="white"/>
                </a:solidFill>
              </a:rPr>
              <a:t>zgrada</a:t>
            </a:r>
            <a:r>
              <a:rPr lang="en-US" dirty="0">
                <a:solidFill>
                  <a:prstClr val="white"/>
                </a:solidFill>
              </a:rPr>
              <a:t> </a:t>
            </a:r>
          </a:p>
          <a:p>
            <a:pPr lvl="0"/>
            <a:r>
              <a:rPr lang="en-US" dirty="0">
                <a:solidFill>
                  <a:prstClr val="white"/>
                </a:solidFill>
              </a:rPr>
              <a:t>11. Security fence                                                                                                           </a:t>
            </a:r>
            <a:r>
              <a:rPr lang="en-US" dirty="0" err="1">
                <a:solidFill>
                  <a:prstClr val="white"/>
                </a:solidFill>
              </a:rPr>
              <a:t>Zastitna</a:t>
            </a:r>
            <a:r>
              <a:rPr lang="en-US" dirty="0">
                <a:solidFill>
                  <a:prstClr val="white"/>
                </a:solidFill>
              </a:rPr>
              <a:t> </a:t>
            </a:r>
            <a:r>
              <a:rPr lang="en-US" dirty="0" err="1">
                <a:solidFill>
                  <a:prstClr val="white"/>
                </a:solidFill>
              </a:rPr>
              <a:t>ogrda</a:t>
            </a:r>
            <a:endParaRPr lang="en-US" dirty="0">
              <a:solidFill>
                <a:prstClr val="white"/>
              </a:solidFill>
            </a:endParaRPr>
          </a:p>
          <a:p>
            <a:pPr lvl="0"/>
            <a:r>
              <a:rPr lang="en-US" dirty="0">
                <a:solidFill>
                  <a:prstClr val="white"/>
                </a:solidFill>
              </a:rPr>
              <a:t>12. Secondary power lines                                                                          </a:t>
            </a:r>
            <a:r>
              <a:rPr lang="en-US" dirty="0" err="1">
                <a:solidFill>
                  <a:prstClr val="white"/>
                </a:solidFill>
              </a:rPr>
              <a:t>Dalekovod</a:t>
            </a:r>
            <a:r>
              <a:rPr lang="en-US" dirty="0">
                <a:solidFill>
                  <a:prstClr val="white"/>
                </a:solidFill>
              </a:rPr>
              <a:t> </a:t>
            </a:r>
            <a:r>
              <a:rPr lang="en-US" dirty="0" err="1">
                <a:solidFill>
                  <a:prstClr val="white"/>
                </a:solidFill>
              </a:rPr>
              <a:t>sekundarne</a:t>
            </a:r>
            <a:r>
              <a:rPr lang="en-US" dirty="0">
                <a:solidFill>
                  <a:prstClr val="white"/>
                </a:solidFill>
              </a:rPr>
              <a:t> </a:t>
            </a:r>
            <a:r>
              <a:rPr lang="en-US" dirty="0" err="1">
                <a:solidFill>
                  <a:prstClr val="white"/>
                </a:solidFill>
              </a:rPr>
              <a:t>strane</a:t>
            </a:r>
            <a:endParaRPr lang="en-US" dirty="0">
              <a:solidFill>
                <a:prstClr val="white"/>
              </a:solidFill>
            </a:endParaRPr>
          </a:p>
        </p:txBody>
      </p:sp>
      <p:sp>
        <p:nvSpPr>
          <p:cNvPr id="10" name="Right Arrow 9"/>
          <p:cNvSpPr/>
          <p:nvPr/>
        </p:nvSpPr>
        <p:spPr>
          <a:xfrm>
            <a:off x="4010297" y="2690949"/>
            <a:ext cx="5107577"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219303" y="2939143"/>
            <a:ext cx="4637314"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474720" y="3304903"/>
            <a:ext cx="4859383" cy="143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926080" y="3572691"/>
            <a:ext cx="6844937" cy="16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06931" y="3813123"/>
            <a:ext cx="6283234" cy="198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773783" y="4109590"/>
            <a:ext cx="2834640" cy="155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167743" y="4415388"/>
            <a:ext cx="6740434"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965268" y="4690940"/>
            <a:ext cx="6962503" cy="143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304903" y="4891262"/>
            <a:ext cx="5643154" cy="22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082834" y="5206603"/>
            <a:ext cx="5865223" cy="16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926080" y="5512036"/>
            <a:ext cx="5682343" cy="143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082834" y="5762026"/>
            <a:ext cx="6035040" cy="196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971799" y="6063036"/>
            <a:ext cx="6257109" cy="14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526971" y="6318430"/>
            <a:ext cx="4480560" cy="196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6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70648"/>
          </a:xfrm>
        </p:spPr>
        <p:txBody>
          <a:bodyPr/>
          <a:lstStyle/>
          <a:p>
            <a:r>
              <a:rPr lang="en-US" dirty="0"/>
              <a:t>Power lines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4641415"/>
              </p:ext>
            </p:extLst>
          </p:nvPr>
        </p:nvGraphicFramePr>
        <p:xfrm>
          <a:off x="1141412" y="1306286"/>
          <a:ext cx="9905999" cy="4484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1412" y="2397473"/>
            <a:ext cx="3772443" cy="2602986"/>
          </a:xfrm>
          <a:prstGeom prst="rect">
            <a:avLst/>
          </a:prstGeom>
        </p:spPr>
      </p:pic>
    </p:spTree>
    <p:extLst>
      <p:ext uri="{BB962C8B-B14F-4D97-AF65-F5344CB8AC3E}">
        <p14:creationId xmlns:p14="http://schemas.microsoft.com/office/powerpoint/2010/main" val="1239672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391</TotalTime>
  <Words>766</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Algerian</vt:lpstr>
      <vt:lpstr>Arial</vt:lpstr>
      <vt:lpstr>Arial Black</vt:lpstr>
      <vt:lpstr>Tw Cen MT</vt:lpstr>
      <vt:lpstr>Wingdings</vt:lpstr>
      <vt:lpstr>Circuit</vt:lpstr>
      <vt:lpstr>STRUCTURE OF Power systems  &amp; energetic Objects</vt:lpstr>
      <vt:lpstr>PowerPoint Presentation</vt:lpstr>
      <vt:lpstr>PowerPoint Presentation</vt:lpstr>
      <vt:lpstr>PowerPoint Presentation</vt:lpstr>
      <vt:lpstr>PowerPoint Presentation</vt:lpstr>
      <vt:lpstr>OBJECTS</vt:lpstr>
      <vt:lpstr>Substation </vt:lpstr>
      <vt:lpstr>PowerPoint Presentation</vt:lpstr>
      <vt:lpstr>Power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Electroenergetic systems &amp; basics of electroenerhgetic objects</dc:title>
  <dc:creator>Veljko Marković</dc:creator>
  <cp:lastModifiedBy>Ana Markovic</cp:lastModifiedBy>
  <cp:revision>26</cp:revision>
  <dcterms:created xsi:type="dcterms:W3CDTF">2020-10-13T11:47:17Z</dcterms:created>
  <dcterms:modified xsi:type="dcterms:W3CDTF">2021-10-09T16:04:36Z</dcterms:modified>
</cp:coreProperties>
</file>