
<file path=[Content_Types].xml><?xml version="1.0" encoding="utf-8"?>
<Types xmlns="http://schemas.openxmlformats.org/package/2006/content-types"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88" r:id="rId1"/>
  </p:sldMasterIdLst>
  <p:notesMasterIdLst>
    <p:notesMasterId r:id="rId18"/>
  </p:notesMasterIdLst>
  <p:sldIdLst>
    <p:sldId id="264" r:id="rId2"/>
    <p:sldId id="265" r:id="rId3"/>
    <p:sldId id="270" r:id="rId4"/>
    <p:sldId id="275" r:id="rId5"/>
    <p:sldId id="271" r:id="rId6"/>
    <p:sldId id="272" r:id="rId7"/>
    <p:sldId id="273" r:id="rId8"/>
    <p:sldId id="284" r:id="rId9"/>
    <p:sldId id="285" r:id="rId10"/>
    <p:sldId id="286" r:id="rId11"/>
    <p:sldId id="287" r:id="rId12"/>
    <p:sldId id="288" r:id="rId13"/>
    <p:sldId id="289" r:id="rId14"/>
    <p:sldId id="290" r:id="rId15"/>
    <p:sldId id="291" r:id="rId16"/>
    <p:sldId id="283" r:id="rId1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76" d="100"/>
          <a:sy n="76" d="100"/>
        </p:scale>
        <p:origin x="-1206" y="20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2D2863B-D5C7-4691-B160-23DDEF3F1806}" type="datetimeFigureOut">
              <a:rPr lang="en-US" smtClean="0"/>
              <a:pPr/>
              <a:t>09.10.2021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725DEA0-9416-4CE8-9FEB-9F2CE271914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712687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290E82-0E16-4E65-9541-2169AABF537D}" type="datetime1">
              <a:rPr lang="en-US" smtClean="0"/>
              <a:pPr/>
              <a:t>09.10.2021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Nevenka Roganović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98F286-FAB7-4753-9819-F5E833EB8FC0}" type="datetime1">
              <a:rPr lang="en-US" smtClean="0"/>
              <a:pPr/>
              <a:t>09.10.2021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Nevenka Roganović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2D1515-0955-480A-A557-895620933BD2}" type="datetime1">
              <a:rPr lang="en-US" smtClean="0"/>
              <a:pPr/>
              <a:t>09.10.2021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Nevenka Roganović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9DCEFF-1C78-45C8-AC8A-38429681F327}" type="datetime1">
              <a:rPr lang="en-US" smtClean="0"/>
              <a:pPr/>
              <a:t>09.10.2021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Nevenka Roganović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1AAD17-F6F2-48BA-BEE5-560C9157A937}" type="datetime1">
              <a:rPr lang="en-US" smtClean="0"/>
              <a:pPr/>
              <a:t>09.10.2021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Nevenka Roganović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F91DC8-A2FE-4653-9523-2B96717DCDD2}" type="datetime1">
              <a:rPr lang="en-US" smtClean="0"/>
              <a:pPr/>
              <a:t>09.10.2021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Nevenka Roganović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AA22B7-F0FA-4A5F-8FFD-F4A80517A3C0}" type="datetime1">
              <a:rPr lang="en-US" smtClean="0"/>
              <a:pPr/>
              <a:t>09.10.2021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Nevenka Roganović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87CD8D-5849-4C25-AD5F-778182CA249C}" type="datetime1">
              <a:rPr lang="en-US" smtClean="0"/>
              <a:pPr/>
              <a:t>09.10.2021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Nevenka Roganović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F7C0C1-2D14-4384-8240-1A7B1D4EC662}" type="datetime1">
              <a:rPr lang="en-US" smtClean="0"/>
              <a:pPr/>
              <a:t>09.10.2021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Nevenka Roganović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B08068-64E9-4134-9A53-743C358746B0}" type="datetime1">
              <a:rPr lang="en-US" smtClean="0"/>
              <a:pPr/>
              <a:t>09.10.2021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Nevenka Roganović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538CBA-0138-4906-9885-B60E4858E64F}" type="datetime1">
              <a:rPr lang="en-US" smtClean="0"/>
              <a:pPr/>
              <a:t>09.10.2021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Nevenka Roganović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89A821-9547-4AC3-B35C-12FD5C7518C9}" type="datetime1">
              <a:rPr lang="en-US" smtClean="0"/>
              <a:pPr/>
              <a:t>09.10.2021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/>
              <a:t>Prof. Nevenka Roganović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89" r:id="rId1"/>
    <p:sldLayoutId id="2147483890" r:id="rId2"/>
    <p:sldLayoutId id="2147483891" r:id="rId3"/>
    <p:sldLayoutId id="2147483892" r:id="rId4"/>
    <p:sldLayoutId id="2147483893" r:id="rId5"/>
    <p:sldLayoutId id="2147483894" r:id="rId6"/>
    <p:sldLayoutId id="2147483895" r:id="rId7"/>
    <p:sldLayoutId id="2147483896" r:id="rId8"/>
    <p:sldLayoutId id="2147483897" r:id="rId9"/>
    <p:sldLayoutId id="2147483898" r:id="rId10"/>
    <p:sldLayoutId id="2147483899" r:id="rId11"/>
  </p:sldLayoutIdLst>
  <p:hf sldNum="0"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wmf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09799" y="304801"/>
            <a:ext cx="5240869" cy="2209800"/>
          </a:xfrm>
        </p:spPr>
        <p:txBody>
          <a:bodyPr>
            <a:normAutofit/>
          </a:bodyPr>
          <a:lstStyle/>
          <a:p>
            <a:r>
              <a:rPr lang="sr-Latn-CS" sz="4000" b="1" dirty="0" smtClean="0"/>
              <a:t/>
            </a:r>
            <a:br>
              <a:rPr lang="sr-Latn-CS" sz="4000" b="1" dirty="0" smtClean="0"/>
            </a:br>
            <a:endParaRPr lang="en-US" sz="4000" b="1" dirty="0"/>
          </a:p>
        </p:txBody>
      </p:sp>
      <p:pic>
        <p:nvPicPr>
          <p:cNvPr id="5" name="Picture 4" descr="ASKA I VUK - Ivo Andric (audio knjiga) - YouTube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8600" y="152400"/>
            <a:ext cx="8686800" cy="6477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ska i vuk - Impuls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8600" y="228600"/>
            <a:ext cx="8686800" cy="6324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ectangle 4"/>
          <p:cNvSpPr/>
          <p:nvPr/>
        </p:nvSpPr>
        <p:spPr>
          <a:xfrm>
            <a:off x="228600" y="228600"/>
            <a:ext cx="8915400" cy="56938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 smtClean="0">
                <a:solidFill>
                  <a:srgbClr val="C00000"/>
                </a:solidFill>
                <a:latin typeface="Comic Sans MS" pitchFamily="66" charset="0"/>
              </a:rPr>
              <a:t>A</a:t>
            </a:r>
            <a:r>
              <a:rPr lang="sr-Latn-ME" sz="2800" b="1" dirty="0" smtClean="0">
                <a:solidFill>
                  <a:srgbClr val="C00000"/>
                </a:solidFill>
                <a:latin typeface="Comic Sans MS" pitchFamily="66" charset="0"/>
              </a:rPr>
              <a:t>ska se našla licem u lice sa strašnim vukom.</a:t>
            </a:r>
          </a:p>
          <a:p>
            <a:r>
              <a:rPr lang="en-US" sz="2800" b="1" dirty="0" smtClean="0">
                <a:solidFill>
                  <a:srgbClr val="C00000"/>
                </a:solidFill>
                <a:latin typeface="Comic Sans MS" pitchFamily="66" charset="0"/>
              </a:rPr>
              <a:t>P</a:t>
            </a:r>
            <a:r>
              <a:rPr lang="sr-Latn-ME" sz="2800" b="1" dirty="0" smtClean="0">
                <a:solidFill>
                  <a:srgbClr val="C00000"/>
                </a:solidFill>
                <a:latin typeface="Comic Sans MS" pitchFamily="66" charset="0"/>
              </a:rPr>
              <a:t>reživljavala je teške trenutke. </a:t>
            </a:r>
            <a:endParaRPr lang="en-US" sz="2800" b="1" dirty="0" smtClean="0">
              <a:solidFill>
                <a:srgbClr val="C00000"/>
              </a:solidFill>
              <a:latin typeface="Comic Sans MS" pitchFamily="66" charset="0"/>
            </a:endParaRPr>
          </a:p>
          <a:p>
            <a:endParaRPr lang="sr-Latn-ME" sz="2800" b="1" dirty="0" smtClean="0">
              <a:solidFill>
                <a:srgbClr val="C00000"/>
              </a:solidFill>
              <a:latin typeface="Comic Sans MS" pitchFamily="66" charset="0"/>
            </a:endParaRPr>
          </a:p>
          <a:p>
            <a:r>
              <a:rPr lang="sr-Latn-ME" sz="2800" b="1" dirty="0" smtClean="0">
                <a:solidFill>
                  <a:srgbClr val="C00000"/>
                </a:solidFill>
                <a:latin typeface="Comic Sans MS" pitchFamily="66" charset="0"/>
              </a:rPr>
              <a:t>“Krv se u Aski sledila”, zanijemila je u svojoj bespomoćnosti, očekivala je najgore.</a:t>
            </a:r>
            <a:endParaRPr lang="en-US" sz="2800" b="1" dirty="0" smtClean="0">
              <a:solidFill>
                <a:srgbClr val="C00000"/>
              </a:solidFill>
              <a:latin typeface="Comic Sans MS" pitchFamily="66" charset="0"/>
            </a:endParaRPr>
          </a:p>
          <a:p>
            <a:endParaRPr lang="sr-Latn-ME" sz="2800" b="1" dirty="0" smtClean="0">
              <a:solidFill>
                <a:srgbClr val="C00000"/>
              </a:solidFill>
              <a:latin typeface="Comic Sans MS" pitchFamily="66" charset="0"/>
            </a:endParaRPr>
          </a:p>
          <a:p>
            <a:r>
              <a:rPr lang="sr-Latn-ME" sz="2800" b="1" dirty="0" smtClean="0">
                <a:solidFill>
                  <a:srgbClr val="C00000"/>
                </a:solidFill>
                <a:latin typeface="Comic Sans MS" pitchFamily="66" charset="0"/>
              </a:rPr>
              <a:t>Trenutak psihološke drame, gorko saznanje i strah da joj je ostalo samo malo vremena.</a:t>
            </a:r>
            <a:endParaRPr lang="en-US" sz="2800" b="1" dirty="0" smtClean="0">
              <a:solidFill>
                <a:srgbClr val="C00000"/>
              </a:solidFill>
              <a:latin typeface="Comic Sans MS" pitchFamily="66" charset="0"/>
            </a:endParaRPr>
          </a:p>
          <a:p>
            <a:endParaRPr lang="sr-Latn-ME" sz="2800" b="1" dirty="0" smtClean="0">
              <a:solidFill>
                <a:srgbClr val="C00000"/>
              </a:solidFill>
              <a:latin typeface="Comic Sans MS" pitchFamily="66" charset="0"/>
            </a:endParaRPr>
          </a:p>
          <a:p>
            <a:r>
              <a:rPr lang="sr-Latn-ME" sz="2800" b="1" dirty="0" smtClean="0">
                <a:solidFill>
                  <a:srgbClr val="C00000"/>
                </a:solidFill>
                <a:latin typeface="Comic Sans MS" pitchFamily="66" charset="0"/>
              </a:rPr>
              <a:t>I to malo vremena “da je jedva ličilo na vrijeme” dalo joj je snage da napravi prvi pokret.</a:t>
            </a:r>
          </a:p>
          <a:p>
            <a:r>
              <a:rPr lang="en-US" sz="2800" b="1" dirty="0" smtClean="0">
                <a:solidFill>
                  <a:srgbClr val="C00000"/>
                </a:solidFill>
                <a:latin typeface="Comic Sans MS" pitchFamily="66" charset="0"/>
              </a:rPr>
              <a:t>T</a:t>
            </a:r>
            <a:r>
              <a:rPr lang="sr-Latn-ME" sz="2800" b="1" dirty="0" smtClean="0">
                <a:solidFill>
                  <a:srgbClr val="C00000"/>
                </a:solidFill>
                <a:latin typeface="Comic Sans MS" pitchFamily="66" charset="0"/>
              </a:rPr>
              <a:t>o nije bio pokret odbrane, jer je odbrana uzaludna.</a:t>
            </a:r>
            <a:endParaRPr lang="en-US" sz="2800" b="1" dirty="0">
              <a:solidFill>
                <a:srgbClr val="C00000"/>
              </a:solidFill>
              <a:latin typeface="Comic Sans MS" pitchFamily="66" charset="0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ska i vuk&quot; - Ivo Andrić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8600" y="304800"/>
            <a:ext cx="8763000" cy="6248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Rectangle 3"/>
          <p:cNvSpPr/>
          <p:nvPr/>
        </p:nvSpPr>
        <p:spPr>
          <a:xfrm>
            <a:off x="228600" y="533400"/>
            <a:ext cx="6629400" cy="61247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r-Latn-CS" sz="2800" b="1" dirty="0" smtClean="0">
                <a:solidFill>
                  <a:schemeClr val="bg1"/>
                </a:solidFill>
                <a:latin typeface="Comic Sans MS" pitchFamily="66" charset="0"/>
              </a:rPr>
              <a:t>Askina igra za život</a:t>
            </a:r>
          </a:p>
          <a:p>
            <a:endParaRPr lang="sr-Latn-CS" sz="2800" b="1" dirty="0" smtClean="0">
              <a:solidFill>
                <a:schemeClr val="bg1"/>
              </a:solidFill>
              <a:latin typeface="Comic Sans MS" pitchFamily="66" charset="0"/>
            </a:endParaRPr>
          </a:p>
          <a:p>
            <a:r>
              <a:rPr lang="en-US" sz="2800" b="1" dirty="0" smtClean="0">
                <a:solidFill>
                  <a:schemeClr val="bg1"/>
                </a:solidFill>
                <a:latin typeface="Comic Sans MS" pitchFamily="66" charset="0"/>
              </a:rPr>
              <a:t>A</a:t>
            </a:r>
            <a:r>
              <a:rPr lang="sr-Latn-ME" sz="2800" b="1" dirty="0" smtClean="0">
                <a:solidFill>
                  <a:schemeClr val="bg1"/>
                </a:solidFill>
                <a:latin typeface="Comic Sans MS" pitchFamily="66" charset="0"/>
              </a:rPr>
              <a:t>ska je znala da će živjeti sve dok igra.</a:t>
            </a:r>
          </a:p>
          <a:p>
            <a:r>
              <a:rPr lang="en-US" sz="2800" b="1" dirty="0" smtClean="0">
                <a:solidFill>
                  <a:schemeClr val="bg1"/>
                </a:solidFill>
                <a:latin typeface="Comic Sans MS" pitchFamily="66" charset="0"/>
              </a:rPr>
              <a:t>K</a:t>
            </a:r>
            <a:r>
              <a:rPr lang="sr-Latn-ME" sz="2800" b="1" dirty="0" smtClean="0">
                <a:solidFill>
                  <a:schemeClr val="bg1"/>
                </a:solidFill>
                <a:latin typeface="Comic Sans MS" pitchFamily="66" charset="0"/>
              </a:rPr>
              <a:t>ritični trenutak je onda kada je došao kraj “repertoaru” igre koju je naučila u školi.</a:t>
            </a:r>
            <a:endParaRPr lang="en-US" sz="2800" b="1" dirty="0" smtClean="0">
              <a:solidFill>
                <a:schemeClr val="bg1"/>
              </a:solidFill>
              <a:latin typeface="Comic Sans MS" pitchFamily="66" charset="0"/>
            </a:endParaRPr>
          </a:p>
          <a:p>
            <a:endParaRPr lang="sr-Latn-ME" sz="2800" b="1" dirty="0" smtClean="0">
              <a:solidFill>
                <a:schemeClr val="bg1"/>
              </a:solidFill>
              <a:latin typeface="Comic Sans MS" pitchFamily="66" charset="0"/>
            </a:endParaRPr>
          </a:p>
          <a:p>
            <a:r>
              <a:rPr lang="en-US" sz="2800" b="1" dirty="0" smtClean="0">
                <a:solidFill>
                  <a:schemeClr val="bg1"/>
                </a:solidFill>
                <a:latin typeface="Comic Sans MS" pitchFamily="66" charset="0"/>
              </a:rPr>
              <a:t>A</a:t>
            </a:r>
            <a:r>
              <a:rPr lang="sr-Latn-ME" sz="2800" b="1" dirty="0" smtClean="0">
                <a:solidFill>
                  <a:schemeClr val="bg1"/>
                </a:solidFill>
                <a:latin typeface="Comic Sans MS" pitchFamily="66" charset="0"/>
              </a:rPr>
              <a:t>li ona je nastavila da igra potpuno novu igru koju nikada nije učila u školi, i njoj samoj nepoznat</a:t>
            </a:r>
            <a:r>
              <a:rPr lang="en-US" sz="2800" b="1" dirty="0" smtClean="0">
                <a:solidFill>
                  <a:schemeClr val="bg1"/>
                </a:solidFill>
                <a:latin typeface="Comic Sans MS" pitchFamily="66" charset="0"/>
              </a:rPr>
              <a:t>u</a:t>
            </a:r>
            <a:r>
              <a:rPr lang="sr-Latn-ME" sz="2800" b="1" dirty="0" smtClean="0">
                <a:solidFill>
                  <a:schemeClr val="bg1"/>
                </a:solidFill>
                <a:latin typeface="Comic Sans MS" pitchFamily="66" charset="0"/>
              </a:rPr>
              <a:t>.</a:t>
            </a:r>
            <a:endParaRPr lang="en-US" sz="2800" b="1" dirty="0" smtClean="0">
              <a:solidFill>
                <a:schemeClr val="bg1"/>
              </a:solidFill>
              <a:latin typeface="Comic Sans MS" pitchFamily="66" charset="0"/>
            </a:endParaRPr>
          </a:p>
          <a:p>
            <a:endParaRPr lang="sr-Latn-ME" sz="2800" b="1" dirty="0" smtClean="0">
              <a:solidFill>
                <a:schemeClr val="bg1"/>
              </a:solidFill>
              <a:latin typeface="Comic Sans MS" pitchFamily="66" charset="0"/>
            </a:endParaRPr>
          </a:p>
          <a:p>
            <a:r>
              <a:rPr lang="en-US" sz="2800" b="1" dirty="0" smtClean="0">
                <a:solidFill>
                  <a:schemeClr val="bg1"/>
                </a:solidFill>
                <a:latin typeface="Comic Sans MS" pitchFamily="66" charset="0"/>
              </a:rPr>
              <a:t>U</a:t>
            </a:r>
            <a:r>
              <a:rPr lang="sr-Latn-ME" sz="2800" b="1" dirty="0" smtClean="0">
                <a:solidFill>
                  <a:schemeClr val="bg1"/>
                </a:solidFill>
                <a:latin typeface="Comic Sans MS" pitchFamily="66" charset="0"/>
              </a:rPr>
              <a:t> toj žestokoj borbi igrala je igru “za svoj već izgubljeni život”.</a:t>
            </a:r>
            <a:endParaRPr lang="en-US" sz="2800" b="1" dirty="0">
              <a:solidFill>
                <a:schemeClr val="bg1"/>
              </a:solidFill>
              <a:latin typeface="Comic Sans MS" pitchFamily="66" charset="0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KAKO NACRTATI VUKA SLIKA : KAKO NACRTATI VUKA 101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8600" y="304800"/>
            <a:ext cx="8762999" cy="6248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Rectangle 3"/>
          <p:cNvSpPr/>
          <p:nvPr/>
        </p:nvSpPr>
        <p:spPr>
          <a:xfrm>
            <a:off x="381000" y="609600"/>
            <a:ext cx="8001000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 smtClean="0">
                <a:solidFill>
                  <a:srgbClr val="C00000"/>
                </a:solidFill>
                <a:latin typeface="Comic Sans MS" pitchFamily="66" charset="0"/>
              </a:rPr>
              <a:t>V</a:t>
            </a:r>
            <a:r>
              <a:rPr lang="sr-Latn-ME" sz="2800" b="1" dirty="0" smtClean="0">
                <a:solidFill>
                  <a:srgbClr val="C00000"/>
                </a:solidFill>
                <a:latin typeface="Comic Sans MS" pitchFamily="66" charset="0"/>
              </a:rPr>
              <a:t>uk je morao da strada na kraju, kako bi Aska živjela.</a:t>
            </a:r>
            <a:endParaRPr lang="en-US" sz="2800" b="1" dirty="0" smtClean="0">
              <a:solidFill>
                <a:srgbClr val="C00000"/>
              </a:solidFill>
              <a:latin typeface="Comic Sans MS" pitchFamily="66" charset="0"/>
            </a:endParaRPr>
          </a:p>
          <a:p>
            <a:endParaRPr lang="sr-Latn-ME" sz="2800" b="1" dirty="0" smtClean="0">
              <a:solidFill>
                <a:srgbClr val="C00000"/>
              </a:solidFill>
              <a:latin typeface="Comic Sans MS" pitchFamily="66" charset="0"/>
            </a:endParaRPr>
          </a:p>
          <a:p>
            <a:r>
              <a:rPr lang="en-US" sz="2800" b="1" dirty="0" smtClean="0">
                <a:solidFill>
                  <a:srgbClr val="C00000"/>
                </a:solidFill>
                <a:latin typeface="Comic Sans MS" pitchFamily="66" charset="0"/>
              </a:rPr>
              <a:t>D</a:t>
            </a:r>
            <a:r>
              <a:rPr lang="sr-Latn-ME" sz="2800" b="1" dirty="0" smtClean="0">
                <a:solidFill>
                  <a:srgbClr val="C00000"/>
                </a:solidFill>
                <a:latin typeface="Comic Sans MS" pitchFamily="66" charset="0"/>
              </a:rPr>
              <a:t>rugim riječima, zlo mora biti pobijeđeno, da bi živjelo ono što je dobro i lijepo.</a:t>
            </a:r>
            <a:endParaRPr lang="en-US" sz="2800" b="1" dirty="0" smtClean="0">
              <a:solidFill>
                <a:srgbClr val="C00000"/>
              </a:solidFill>
              <a:latin typeface="Comic Sans MS" pitchFamily="66" charset="0"/>
            </a:endParaRPr>
          </a:p>
          <a:p>
            <a:endParaRPr lang="sr-Latn-ME" sz="2800" b="1" dirty="0" smtClean="0">
              <a:solidFill>
                <a:srgbClr val="C00000"/>
              </a:solidFill>
              <a:latin typeface="Comic Sans MS" pitchFamily="66" charset="0"/>
            </a:endParaRPr>
          </a:p>
          <a:p>
            <a:r>
              <a:rPr lang="en-US" sz="2800" b="1" dirty="0" smtClean="0">
                <a:solidFill>
                  <a:srgbClr val="C00000"/>
                </a:solidFill>
                <a:latin typeface="Comic Sans MS" pitchFamily="66" charset="0"/>
              </a:rPr>
              <a:t>A</a:t>
            </a:r>
            <a:r>
              <a:rPr lang="sr-Latn-ME" sz="2800" b="1" dirty="0" smtClean="0">
                <a:solidFill>
                  <a:srgbClr val="C00000"/>
                </a:solidFill>
                <a:latin typeface="Comic Sans MS" pitchFamily="66" charset="0"/>
              </a:rPr>
              <a:t>ska nije čekala, borila se! </a:t>
            </a:r>
            <a:r>
              <a:rPr lang="en-US" sz="2800" b="1" dirty="0" smtClean="0">
                <a:solidFill>
                  <a:srgbClr val="C00000"/>
                </a:solidFill>
                <a:latin typeface="Comic Sans MS" pitchFamily="66" charset="0"/>
              </a:rPr>
              <a:t>A</a:t>
            </a:r>
            <a:r>
              <a:rPr lang="sr-Latn-ME" sz="2800" b="1" dirty="0" smtClean="0">
                <a:solidFill>
                  <a:srgbClr val="C00000"/>
                </a:solidFill>
                <a:latin typeface="Comic Sans MS" pitchFamily="66" charset="0"/>
              </a:rPr>
              <a:t>, samo upornom borbom i snažnom voljom mogu se savladati sve prepreke u životu.</a:t>
            </a:r>
            <a:endParaRPr lang="en-US" sz="2800" b="1" dirty="0" smtClean="0">
              <a:solidFill>
                <a:srgbClr val="C00000"/>
              </a:solidFill>
              <a:latin typeface="Comic Sans MS" pitchFamily="66" charset="0"/>
            </a:endParaRPr>
          </a:p>
          <a:p>
            <a:endParaRPr lang="sr-Latn-ME" sz="2800" b="1" dirty="0" smtClean="0">
              <a:solidFill>
                <a:srgbClr val="C00000"/>
              </a:solidFill>
              <a:latin typeface="Comic Sans MS" pitchFamily="66" charset="0"/>
            </a:endParaRPr>
          </a:p>
          <a:p>
            <a:r>
              <a:rPr lang="sr-Latn-ME" sz="2800" b="1" dirty="0" smtClean="0">
                <a:solidFill>
                  <a:srgbClr val="C00000"/>
                </a:solidFill>
                <a:latin typeface="Comic Sans MS" pitchFamily="66" charset="0"/>
              </a:rPr>
              <a:t>“Igra sa smrću” / “Igra za život”</a:t>
            </a:r>
            <a:endParaRPr lang="en-US" sz="2800" b="1" dirty="0">
              <a:solidFill>
                <a:srgbClr val="C00000"/>
              </a:solidFill>
              <a:latin typeface="Comic Sans MS" pitchFamily="66" charset="0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SKA I VUK - Ivo Andric (audio knjiga) - YouTube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4800" y="304800"/>
            <a:ext cx="8610600" cy="6324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Rectangle 3"/>
          <p:cNvSpPr/>
          <p:nvPr/>
        </p:nvSpPr>
        <p:spPr>
          <a:xfrm>
            <a:off x="4038600" y="3048000"/>
            <a:ext cx="4648200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i="1" dirty="0" smtClean="0">
                <a:solidFill>
                  <a:schemeClr val="bg1"/>
                </a:solidFill>
                <a:latin typeface="Comic Sans MS" pitchFamily="66" charset="0"/>
              </a:rPr>
              <a:t>,,Mi </a:t>
            </a:r>
            <a:r>
              <a:rPr lang="en-US" sz="2400" b="1" i="1" dirty="0" err="1" smtClean="0">
                <a:solidFill>
                  <a:schemeClr val="bg1"/>
                </a:solidFill>
                <a:latin typeface="Comic Sans MS" pitchFamily="66" charset="0"/>
              </a:rPr>
              <a:t>i</a:t>
            </a:r>
            <a:r>
              <a:rPr lang="en-US" sz="2400" b="1" i="1" dirty="0" smtClean="0">
                <a:solidFill>
                  <a:schemeClr val="bg1"/>
                </a:solidFill>
                <a:latin typeface="Comic Sans MS" pitchFamily="66" charset="0"/>
              </a:rPr>
              <a:t> ne </a:t>
            </a:r>
            <a:r>
              <a:rPr lang="en-US" sz="2400" b="1" i="1" dirty="0" err="1" smtClean="0">
                <a:solidFill>
                  <a:schemeClr val="bg1"/>
                </a:solidFill>
                <a:latin typeface="Comic Sans MS" pitchFamily="66" charset="0"/>
              </a:rPr>
              <a:t>znamo</a:t>
            </a:r>
            <a:r>
              <a:rPr lang="en-US" sz="2400" b="1" i="1" dirty="0" smtClean="0">
                <a:solidFill>
                  <a:schemeClr val="bg1"/>
                </a:solidFill>
                <a:latin typeface="Comic Sans MS" pitchFamily="66" charset="0"/>
              </a:rPr>
              <a:t> </a:t>
            </a:r>
            <a:r>
              <a:rPr lang="en-US" sz="2400" b="1" i="1" dirty="0" err="1" smtClean="0">
                <a:solidFill>
                  <a:schemeClr val="bg1"/>
                </a:solidFill>
                <a:latin typeface="Comic Sans MS" pitchFamily="66" charset="0"/>
              </a:rPr>
              <a:t>kolike</a:t>
            </a:r>
            <a:r>
              <a:rPr lang="en-US" sz="2400" b="1" i="1" dirty="0" smtClean="0">
                <a:solidFill>
                  <a:schemeClr val="bg1"/>
                </a:solidFill>
                <a:latin typeface="Comic Sans MS" pitchFamily="66" charset="0"/>
              </a:rPr>
              <a:t> </a:t>
            </a:r>
            <a:r>
              <a:rPr lang="en-US" sz="2400" b="1" i="1" dirty="0" err="1" smtClean="0">
                <a:solidFill>
                  <a:schemeClr val="bg1"/>
                </a:solidFill>
                <a:latin typeface="Comic Sans MS" pitchFamily="66" charset="0"/>
              </a:rPr>
              <a:t>snage</a:t>
            </a:r>
            <a:r>
              <a:rPr lang="en-US" sz="2400" b="1" i="1" dirty="0" smtClean="0">
                <a:solidFill>
                  <a:schemeClr val="bg1"/>
                </a:solidFill>
                <a:latin typeface="Comic Sans MS" pitchFamily="66" charset="0"/>
              </a:rPr>
              <a:t> </a:t>
            </a:r>
            <a:r>
              <a:rPr lang="en-US" sz="2400" b="1" i="1" dirty="0" err="1" smtClean="0">
                <a:solidFill>
                  <a:schemeClr val="bg1"/>
                </a:solidFill>
                <a:latin typeface="Comic Sans MS" pitchFamily="66" charset="0"/>
              </a:rPr>
              <a:t>i</a:t>
            </a:r>
            <a:r>
              <a:rPr lang="en-US" sz="2400" b="1" i="1" dirty="0" smtClean="0">
                <a:solidFill>
                  <a:schemeClr val="bg1"/>
                </a:solidFill>
                <a:latin typeface="Comic Sans MS" pitchFamily="66" charset="0"/>
              </a:rPr>
              <a:t> </a:t>
            </a:r>
            <a:r>
              <a:rPr lang="en-US" sz="2400" b="1" i="1" dirty="0" err="1" smtClean="0">
                <a:solidFill>
                  <a:schemeClr val="bg1"/>
                </a:solidFill>
                <a:latin typeface="Comic Sans MS" pitchFamily="66" charset="0"/>
              </a:rPr>
              <a:t>kakve</a:t>
            </a:r>
            <a:r>
              <a:rPr lang="en-US" sz="2400" b="1" i="1" dirty="0" smtClean="0">
                <a:solidFill>
                  <a:schemeClr val="bg1"/>
                </a:solidFill>
                <a:latin typeface="Comic Sans MS" pitchFamily="66" charset="0"/>
              </a:rPr>
              <a:t> </a:t>
            </a:r>
            <a:r>
              <a:rPr lang="en-US" sz="2400" b="1" i="1" dirty="0" err="1" smtClean="0">
                <a:solidFill>
                  <a:schemeClr val="bg1"/>
                </a:solidFill>
                <a:latin typeface="Comic Sans MS" pitchFamily="66" charset="0"/>
              </a:rPr>
              <a:t>sve</a:t>
            </a:r>
            <a:r>
              <a:rPr lang="en-US" sz="2400" b="1" i="1" dirty="0" smtClean="0">
                <a:solidFill>
                  <a:schemeClr val="bg1"/>
                </a:solidFill>
                <a:latin typeface="Comic Sans MS" pitchFamily="66" charset="0"/>
              </a:rPr>
              <a:t> </a:t>
            </a:r>
            <a:r>
              <a:rPr lang="en-US" sz="2400" b="1" i="1" dirty="0" err="1" smtClean="0">
                <a:solidFill>
                  <a:schemeClr val="bg1"/>
                </a:solidFill>
                <a:latin typeface="Comic Sans MS" pitchFamily="66" charset="0"/>
              </a:rPr>
              <a:t>mogućnosti</a:t>
            </a:r>
            <a:r>
              <a:rPr lang="en-US" sz="2400" b="1" i="1" dirty="0" smtClean="0">
                <a:solidFill>
                  <a:schemeClr val="bg1"/>
                </a:solidFill>
                <a:latin typeface="Comic Sans MS" pitchFamily="66" charset="0"/>
              </a:rPr>
              <a:t> </a:t>
            </a:r>
            <a:r>
              <a:rPr lang="en-US" sz="2400" b="1" i="1" dirty="0" err="1" smtClean="0">
                <a:solidFill>
                  <a:schemeClr val="bg1"/>
                </a:solidFill>
                <a:latin typeface="Comic Sans MS" pitchFamily="66" charset="0"/>
              </a:rPr>
              <a:t>krije</a:t>
            </a:r>
            <a:r>
              <a:rPr lang="en-US" sz="2400" b="1" i="1" dirty="0" smtClean="0">
                <a:solidFill>
                  <a:schemeClr val="bg1"/>
                </a:solidFill>
                <a:latin typeface="Comic Sans MS" pitchFamily="66" charset="0"/>
              </a:rPr>
              <a:t> u </a:t>
            </a:r>
            <a:r>
              <a:rPr lang="en-US" sz="2400" b="1" i="1" dirty="0" err="1" smtClean="0">
                <a:solidFill>
                  <a:schemeClr val="bg1"/>
                </a:solidFill>
                <a:latin typeface="Comic Sans MS" pitchFamily="66" charset="0"/>
              </a:rPr>
              <a:t>sebi</a:t>
            </a:r>
            <a:r>
              <a:rPr lang="en-US" sz="2400" b="1" i="1" dirty="0" smtClean="0">
                <a:solidFill>
                  <a:schemeClr val="bg1"/>
                </a:solidFill>
                <a:latin typeface="Comic Sans MS" pitchFamily="66" charset="0"/>
              </a:rPr>
              <a:t> </a:t>
            </a:r>
            <a:r>
              <a:rPr lang="en-US" sz="2400" b="1" i="1" dirty="0" err="1" smtClean="0">
                <a:solidFill>
                  <a:schemeClr val="bg1"/>
                </a:solidFill>
                <a:latin typeface="Comic Sans MS" pitchFamily="66" charset="0"/>
              </a:rPr>
              <a:t>svako</a:t>
            </a:r>
            <a:r>
              <a:rPr lang="en-US" sz="2400" b="1" i="1" dirty="0" smtClean="0">
                <a:solidFill>
                  <a:schemeClr val="bg1"/>
                </a:solidFill>
                <a:latin typeface="Comic Sans MS" pitchFamily="66" charset="0"/>
              </a:rPr>
              <a:t> </a:t>
            </a:r>
            <a:r>
              <a:rPr lang="en-US" sz="2400" b="1" i="1" dirty="0" err="1" smtClean="0">
                <a:solidFill>
                  <a:schemeClr val="bg1"/>
                </a:solidFill>
                <a:latin typeface="Comic Sans MS" pitchFamily="66" charset="0"/>
              </a:rPr>
              <a:t>živo</a:t>
            </a:r>
            <a:r>
              <a:rPr lang="en-US" sz="2400" b="1" i="1" dirty="0" smtClean="0">
                <a:solidFill>
                  <a:schemeClr val="bg1"/>
                </a:solidFill>
                <a:latin typeface="Comic Sans MS" pitchFamily="66" charset="0"/>
              </a:rPr>
              <a:t> </a:t>
            </a:r>
            <a:r>
              <a:rPr lang="en-US" sz="2400" b="1" i="1" dirty="0" err="1" smtClean="0">
                <a:solidFill>
                  <a:schemeClr val="bg1"/>
                </a:solidFill>
                <a:latin typeface="Comic Sans MS" pitchFamily="66" charset="0"/>
              </a:rPr>
              <a:t>stvorenje</a:t>
            </a:r>
            <a:r>
              <a:rPr lang="en-US" sz="2400" b="1" i="1" dirty="0" smtClean="0">
                <a:solidFill>
                  <a:schemeClr val="bg1"/>
                </a:solidFill>
                <a:latin typeface="Comic Sans MS" pitchFamily="66" charset="0"/>
              </a:rPr>
              <a:t>. I ne </a:t>
            </a:r>
            <a:r>
              <a:rPr lang="en-US" sz="2400" b="1" i="1" dirty="0" err="1" smtClean="0">
                <a:solidFill>
                  <a:schemeClr val="bg1"/>
                </a:solidFill>
                <a:latin typeface="Comic Sans MS" pitchFamily="66" charset="0"/>
              </a:rPr>
              <a:t>slutimo</a:t>
            </a:r>
            <a:r>
              <a:rPr lang="en-US" sz="2400" b="1" i="1" dirty="0" smtClean="0">
                <a:solidFill>
                  <a:schemeClr val="bg1"/>
                </a:solidFill>
                <a:latin typeface="Comic Sans MS" pitchFamily="66" charset="0"/>
              </a:rPr>
              <a:t> </a:t>
            </a:r>
            <a:r>
              <a:rPr lang="en-US" sz="2400" b="1" i="1" dirty="0" err="1" smtClean="0">
                <a:solidFill>
                  <a:schemeClr val="bg1"/>
                </a:solidFill>
                <a:latin typeface="Comic Sans MS" pitchFamily="66" charset="0"/>
              </a:rPr>
              <a:t>šta</a:t>
            </a:r>
            <a:r>
              <a:rPr lang="en-US" sz="2400" b="1" i="1" dirty="0" smtClean="0">
                <a:solidFill>
                  <a:schemeClr val="bg1"/>
                </a:solidFill>
                <a:latin typeface="Comic Sans MS" pitchFamily="66" charset="0"/>
              </a:rPr>
              <a:t> </a:t>
            </a:r>
            <a:r>
              <a:rPr lang="en-US" sz="2400" b="1" i="1" dirty="0" err="1" smtClean="0">
                <a:solidFill>
                  <a:schemeClr val="bg1"/>
                </a:solidFill>
                <a:latin typeface="Comic Sans MS" pitchFamily="66" charset="0"/>
              </a:rPr>
              <a:t>sve</a:t>
            </a:r>
            <a:r>
              <a:rPr lang="en-US" sz="2400" b="1" i="1" dirty="0" smtClean="0">
                <a:solidFill>
                  <a:schemeClr val="bg1"/>
                </a:solidFill>
                <a:latin typeface="Comic Sans MS" pitchFamily="66" charset="0"/>
              </a:rPr>
              <a:t> </a:t>
            </a:r>
            <a:r>
              <a:rPr lang="en-US" sz="2400" b="1" i="1" dirty="0" err="1" smtClean="0">
                <a:solidFill>
                  <a:schemeClr val="bg1"/>
                </a:solidFill>
                <a:latin typeface="Comic Sans MS" pitchFamily="66" charset="0"/>
              </a:rPr>
              <a:t>umemo</a:t>
            </a:r>
            <a:r>
              <a:rPr lang="en-US" sz="2400" b="1" i="1" dirty="0" smtClean="0">
                <a:solidFill>
                  <a:schemeClr val="bg1"/>
                </a:solidFill>
                <a:latin typeface="Comic Sans MS" pitchFamily="66" charset="0"/>
              </a:rPr>
              <a:t>. </a:t>
            </a:r>
            <a:r>
              <a:rPr lang="en-US" sz="2400" b="1" i="1" dirty="0" err="1" smtClean="0">
                <a:solidFill>
                  <a:schemeClr val="bg1"/>
                </a:solidFill>
                <a:latin typeface="Comic Sans MS" pitchFamily="66" charset="0"/>
              </a:rPr>
              <a:t>Budemo</a:t>
            </a:r>
            <a:r>
              <a:rPr lang="en-US" sz="2400" b="1" i="1" dirty="0" smtClean="0">
                <a:solidFill>
                  <a:schemeClr val="bg1"/>
                </a:solidFill>
                <a:latin typeface="Comic Sans MS" pitchFamily="66" charset="0"/>
              </a:rPr>
              <a:t> </a:t>
            </a:r>
            <a:r>
              <a:rPr lang="en-US" sz="2400" b="1" i="1" dirty="0" err="1" smtClean="0">
                <a:solidFill>
                  <a:schemeClr val="bg1"/>
                </a:solidFill>
                <a:latin typeface="Comic Sans MS" pitchFamily="66" charset="0"/>
              </a:rPr>
              <a:t>i</a:t>
            </a:r>
            <a:r>
              <a:rPr lang="en-US" sz="2400" b="1" i="1" dirty="0" smtClean="0">
                <a:solidFill>
                  <a:schemeClr val="bg1"/>
                </a:solidFill>
                <a:latin typeface="Comic Sans MS" pitchFamily="66" charset="0"/>
              </a:rPr>
              <a:t> </a:t>
            </a:r>
            <a:r>
              <a:rPr lang="en-US" sz="2400" b="1" i="1" dirty="0" err="1" smtClean="0">
                <a:solidFill>
                  <a:schemeClr val="bg1"/>
                </a:solidFill>
                <a:latin typeface="Comic Sans MS" pitchFamily="66" charset="0"/>
              </a:rPr>
              <a:t>prođemo</a:t>
            </a:r>
            <a:r>
              <a:rPr lang="en-US" sz="2400" b="1" i="1" dirty="0" smtClean="0">
                <a:solidFill>
                  <a:schemeClr val="bg1"/>
                </a:solidFill>
                <a:latin typeface="Comic Sans MS" pitchFamily="66" charset="0"/>
              </a:rPr>
              <a:t>, a ne </a:t>
            </a:r>
            <a:r>
              <a:rPr lang="en-US" sz="2400" b="1" i="1" dirty="0" err="1" smtClean="0">
                <a:solidFill>
                  <a:schemeClr val="bg1"/>
                </a:solidFill>
                <a:latin typeface="Comic Sans MS" pitchFamily="66" charset="0"/>
              </a:rPr>
              <a:t>saznamo</a:t>
            </a:r>
            <a:r>
              <a:rPr lang="en-US" sz="2400" b="1" i="1" dirty="0" smtClean="0">
                <a:solidFill>
                  <a:schemeClr val="bg1"/>
                </a:solidFill>
                <a:latin typeface="Comic Sans MS" pitchFamily="66" charset="0"/>
              </a:rPr>
              <a:t> </a:t>
            </a:r>
            <a:r>
              <a:rPr lang="en-US" sz="2400" b="1" i="1" dirty="0" err="1" smtClean="0">
                <a:solidFill>
                  <a:schemeClr val="bg1"/>
                </a:solidFill>
                <a:latin typeface="Comic Sans MS" pitchFamily="66" charset="0"/>
              </a:rPr>
              <a:t>šta</a:t>
            </a:r>
            <a:r>
              <a:rPr lang="en-US" sz="2400" b="1" i="1" dirty="0" smtClean="0">
                <a:solidFill>
                  <a:schemeClr val="bg1"/>
                </a:solidFill>
                <a:latin typeface="Comic Sans MS" pitchFamily="66" charset="0"/>
              </a:rPr>
              <a:t> </a:t>
            </a:r>
            <a:r>
              <a:rPr lang="en-US" sz="2400" b="1" i="1" dirty="0" err="1" smtClean="0">
                <a:solidFill>
                  <a:schemeClr val="bg1"/>
                </a:solidFill>
                <a:latin typeface="Comic Sans MS" pitchFamily="66" charset="0"/>
              </a:rPr>
              <a:t>smo</a:t>
            </a:r>
            <a:r>
              <a:rPr lang="en-US" sz="2400" b="1" i="1" dirty="0" smtClean="0">
                <a:solidFill>
                  <a:schemeClr val="bg1"/>
                </a:solidFill>
                <a:latin typeface="Comic Sans MS" pitchFamily="66" charset="0"/>
              </a:rPr>
              <a:t> </a:t>
            </a:r>
            <a:r>
              <a:rPr lang="en-US" sz="2400" b="1" i="1" dirty="0" err="1" smtClean="0">
                <a:solidFill>
                  <a:schemeClr val="bg1"/>
                </a:solidFill>
                <a:latin typeface="Comic Sans MS" pitchFamily="66" charset="0"/>
              </a:rPr>
              <a:t>sve</a:t>
            </a:r>
            <a:r>
              <a:rPr lang="en-US" sz="2400" b="1" i="1" dirty="0" smtClean="0">
                <a:solidFill>
                  <a:schemeClr val="bg1"/>
                </a:solidFill>
                <a:latin typeface="Comic Sans MS" pitchFamily="66" charset="0"/>
              </a:rPr>
              <a:t> </a:t>
            </a:r>
            <a:r>
              <a:rPr lang="en-US" sz="2400" b="1" i="1" dirty="0" err="1" smtClean="0">
                <a:solidFill>
                  <a:schemeClr val="bg1"/>
                </a:solidFill>
                <a:latin typeface="Comic Sans MS" pitchFamily="66" charset="0"/>
              </a:rPr>
              <a:t>mogli</a:t>
            </a:r>
            <a:r>
              <a:rPr lang="en-US" sz="2400" b="1" i="1" dirty="0" smtClean="0">
                <a:solidFill>
                  <a:schemeClr val="bg1"/>
                </a:solidFill>
                <a:latin typeface="Comic Sans MS" pitchFamily="66" charset="0"/>
              </a:rPr>
              <a:t> </a:t>
            </a:r>
            <a:r>
              <a:rPr lang="en-US" sz="2400" b="1" i="1" dirty="0" err="1" smtClean="0">
                <a:solidFill>
                  <a:schemeClr val="bg1"/>
                </a:solidFill>
                <a:latin typeface="Comic Sans MS" pitchFamily="66" charset="0"/>
              </a:rPr>
              <a:t>biti</a:t>
            </a:r>
            <a:r>
              <a:rPr lang="en-US" sz="2400" b="1" i="1" dirty="0" smtClean="0">
                <a:solidFill>
                  <a:schemeClr val="bg1"/>
                </a:solidFill>
                <a:latin typeface="Comic Sans MS" pitchFamily="66" charset="0"/>
              </a:rPr>
              <a:t> </a:t>
            </a:r>
            <a:r>
              <a:rPr lang="en-US" sz="2400" b="1" i="1" dirty="0" err="1" smtClean="0">
                <a:solidFill>
                  <a:schemeClr val="bg1"/>
                </a:solidFill>
                <a:latin typeface="Comic Sans MS" pitchFamily="66" charset="0"/>
              </a:rPr>
              <a:t>ili</a:t>
            </a:r>
            <a:r>
              <a:rPr lang="en-US" sz="2400" b="1" i="1" dirty="0" smtClean="0">
                <a:solidFill>
                  <a:schemeClr val="bg1"/>
                </a:solidFill>
                <a:latin typeface="Comic Sans MS" pitchFamily="66" charset="0"/>
              </a:rPr>
              <a:t> </a:t>
            </a:r>
            <a:r>
              <a:rPr lang="en-US" sz="2400" b="1" i="1" dirty="0" err="1" smtClean="0">
                <a:solidFill>
                  <a:schemeClr val="bg1"/>
                </a:solidFill>
                <a:latin typeface="Comic Sans MS" pitchFamily="66" charset="0"/>
              </a:rPr>
              <a:t>učiniti</a:t>
            </a:r>
            <a:r>
              <a:rPr lang="en-US" sz="2400" b="1" i="1" dirty="0" smtClean="0">
                <a:solidFill>
                  <a:schemeClr val="bg1"/>
                </a:solidFill>
                <a:latin typeface="Comic Sans MS" pitchFamily="66" charset="0"/>
              </a:rPr>
              <a:t>. To se </a:t>
            </a:r>
            <a:r>
              <a:rPr lang="en-US" sz="2400" b="1" i="1" dirty="0" err="1" smtClean="0">
                <a:solidFill>
                  <a:schemeClr val="bg1"/>
                </a:solidFill>
                <a:latin typeface="Comic Sans MS" pitchFamily="66" charset="0"/>
              </a:rPr>
              <a:t>otkriva</a:t>
            </a:r>
            <a:r>
              <a:rPr lang="en-US" sz="2400" b="1" i="1" dirty="0" smtClean="0">
                <a:solidFill>
                  <a:schemeClr val="bg1"/>
                </a:solidFill>
                <a:latin typeface="Comic Sans MS" pitchFamily="66" charset="0"/>
              </a:rPr>
              <a:t> </a:t>
            </a:r>
            <a:r>
              <a:rPr lang="en-US" sz="2400" b="1" i="1" dirty="0" err="1" smtClean="0">
                <a:solidFill>
                  <a:schemeClr val="bg1"/>
                </a:solidFill>
                <a:latin typeface="Comic Sans MS" pitchFamily="66" charset="0"/>
              </a:rPr>
              <a:t>samo</a:t>
            </a:r>
            <a:r>
              <a:rPr lang="en-US" sz="2400" b="1" i="1" dirty="0" smtClean="0">
                <a:solidFill>
                  <a:schemeClr val="bg1"/>
                </a:solidFill>
                <a:latin typeface="Comic Sans MS" pitchFamily="66" charset="0"/>
              </a:rPr>
              <a:t> u </a:t>
            </a:r>
            <a:r>
              <a:rPr lang="en-US" sz="2400" b="1" i="1" dirty="0" err="1" smtClean="0">
                <a:solidFill>
                  <a:schemeClr val="bg1"/>
                </a:solidFill>
                <a:latin typeface="Comic Sans MS" pitchFamily="66" charset="0"/>
              </a:rPr>
              <a:t>velikim</a:t>
            </a:r>
            <a:r>
              <a:rPr lang="en-US" sz="2400" b="1" i="1" dirty="0" smtClean="0">
                <a:solidFill>
                  <a:schemeClr val="bg1"/>
                </a:solidFill>
                <a:latin typeface="Comic Sans MS" pitchFamily="66" charset="0"/>
              </a:rPr>
              <a:t> </a:t>
            </a:r>
            <a:r>
              <a:rPr lang="en-US" sz="2400" b="1" i="1" dirty="0" err="1" smtClean="0">
                <a:solidFill>
                  <a:schemeClr val="bg1"/>
                </a:solidFill>
                <a:latin typeface="Comic Sans MS" pitchFamily="66" charset="0"/>
              </a:rPr>
              <a:t>i</a:t>
            </a:r>
            <a:r>
              <a:rPr lang="en-US" sz="2400" b="1" i="1" dirty="0" smtClean="0">
                <a:solidFill>
                  <a:schemeClr val="bg1"/>
                </a:solidFill>
                <a:latin typeface="Comic Sans MS" pitchFamily="66" charset="0"/>
              </a:rPr>
              <a:t> </a:t>
            </a:r>
            <a:r>
              <a:rPr lang="en-US" sz="2400" b="1" i="1" dirty="0" err="1" smtClean="0">
                <a:solidFill>
                  <a:schemeClr val="bg1"/>
                </a:solidFill>
                <a:latin typeface="Comic Sans MS" pitchFamily="66" charset="0"/>
              </a:rPr>
              <a:t>izuzetnim</a:t>
            </a:r>
            <a:r>
              <a:rPr lang="en-US" sz="2400" b="1" i="1" dirty="0" smtClean="0">
                <a:solidFill>
                  <a:schemeClr val="bg1"/>
                </a:solidFill>
                <a:latin typeface="Comic Sans MS" pitchFamily="66" charset="0"/>
              </a:rPr>
              <a:t> </a:t>
            </a:r>
            <a:r>
              <a:rPr lang="en-US" sz="2400" b="1" i="1" dirty="0" err="1" smtClean="0">
                <a:solidFill>
                  <a:schemeClr val="bg1"/>
                </a:solidFill>
                <a:latin typeface="Comic Sans MS" pitchFamily="66" charset="0"/>
              </a:rPr>
              <a:t>trenucima</a:t>
            </a:r>
            <a:r>
              <a:rPr lang="sr-Latn-CS" sz="2400" b="1" i="1" dirty="0" smtClean="0">
                <a:solidFill>
                  <a:schemeClr val="bg1"/>
                </a:solidFill>
                <a:latin typeface="Comic Sans MS" pitchFamily="66" charset="0"/>
              </a:rPr>
              <a:t>...’’</a:t>
            </a:r>
            <a:endParaRPr lang="en-US" sz="2400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SKA I VUK - Ivo Andric (audio knjiga) - YouTube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8600" y="228600"/>
            <a:ext cx="8763000" cy="6400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Rectangle 3"/>
          <p:cNvSpPr/>
          <p:nvPr/>
        </p:nvSpPr>
        <p:spPr>
          <a:xfrm>
            <a:off x="762000" y="2895600"/>
            <a:ext cx="80010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r-Latn-CS" sz="3200" b="1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Comic Sans MS" pitchFamily="66" charset="0"/>
              </a:rPr>
              <a:t>S</a:t>
            </a:r>
            <a:r>
              <a:rPr lang="en-US" sz="3200" b="1" dirty="0" err="1" smtClean="0">
                <a:solidFill>
                  <a:schemeClr val="accent2">
                    <a:lumMod val="60000"/>
                    <a:lumOff val="40000"/>
                  </a:schemeClr>
                </a:solidFill>
                <a:latin typeface="Comic Sans MS" pitchFamily="66" charset="0"/>
              </a:rPr>
              <a:t>hvatanje</a:t>
            </a:r>
            <a:r>
              <a:rPr lang="en-US" sz="3200" b="1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Comic Sans MS" pitchFamily="66" charset="0"/>
              </a:rPr>
              <a:t> </a:t>
            </a:r>
            <a:r>
              <a:rPr lang="en-US" sz="3200" b="1" dirty="0" err="1" smtClean="0">
                <a:solidFill>
                  <a:schemeClr val="accent2">
                    <a:lumMod val="60000"/>
                    <a:lumOff val="40000"/>
                  </a:schemeClr>
                </a:solidFill>
                <a:latin typeface="Comic Sans MS" pitchFamily="66" charset="0"/>
              </a:rPr>
              <a:t>smisla</a:t>
            </a:r>
            <a:r>
              <a:rPr lang="en-US" sz="3200" b="1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Comic Sans MS" pitchFamily="66" charset="0"/>
              </a:rPr>
              <a:t> </a:t>
            </a:r>
            <a:r>
              <a:rPr lang="en-US" sz="3200" b="1" dirty="0" err="1" smtClean="0">
                <a:solidFill>
                  <a:schemeClr val="accent2">
                    <a:lumMod val="60000"/>
                    <a:lumOff val="40000"/>
                  </a:schemeClr>
                </a:solidFill>
                <a:latin typeface="Comic Sans MS" pitchFamily="66" charset="0"/>
              </a:rPr>
              <a:t>i</a:t>
            </a:r>
            <a:r>
              <a:rPr lang="en-US" sz="3200" b="1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Comic Sans MS" pitchFamily="66" charset="0"/>
              </a:rPr>
              <a:t> </a:t>
            </a:r>
            <a:r>
              <a:rPr lang="en-US" sz="3200" b="1" dirty="0" err="1" smtClean="0">
                <a:solidFill>
                  <a:schemeClr val="accent2">
                    <a:lumMod val="60000"/>
                    <a:lumOff val="40000"/>
                  </a:schemeClr>
                </a:solidFill>
                <a:latin typeface="Comic Sans MS" pitchFamily="66" charset="0"/>
              </a:rPr>
              <a:t>suštine</a:t>
            </a:r>
            <a:r>
              <a:rPr lang="en-US" sz="3200" b="1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Comic Sans MS" pitchFamily="66" charset="0"/>
              </a:rPr>
              <a:t> </a:t>
            </a:r>
            <a:r>
              <a:rPr lang="en-US" sz="3200" b="1" dirty="0" err="1" smtClean="0">
                <a:solidFill>
                  <a:schemeClr val="accent2">
                    <a:lumMod val="60000"/>
                    <a:lumOff val="40000"/>
                  </a:schemeClr>
                </a:solidFill>
                <a:latin typeface="Comic Sans MS" pitchFamily="66" charset="0"/>
              </a:rPr>
              <a:t>umjetnosti</a:t>
            </a:r>
            <a:endParaRPr lang="en-US" sz="3200" b="1" dirty="0">
              <a:solidFill>
                <a:schemeClr val="accent2">
                  <a:lumMod val="60000"/>
                  <a:lumOff val="40000"/>
                </a:schemeClr>
              </a:solidFill>
              <a:latin typeface="Comic Sans MS" pitchFamily="66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3124200" y="3886200"/>
            <a:ext cx="571500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 err="1" smtClean="0">
                <a:solidFill>
                  <a:schemeClr val="accent2">
                    <a:lumMod val="60000"/>
                    <a:lumOff val="40000"/>
                  </a:schemeClr>
                </a:solidFill>
                <a:latin typeface="Comic Sans MS" pitchFamily="66" charset="0"/>
              </a:rPr>
              <a:t>Umjetnost</a:t>
            </a:r>
            <a:r>
              <a:rPr lang="en-US" sz="2400" b="1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Comic Sans MS" pitchFamily="66" charset="0"/>
              </a:rPr>
              <a:t> </a:t>
            </a:r>
            <a:r>
              <a:rPr lang="en-US" sz="2400" b="1" dirty="0" err="1" smtClean="0">
                <a:solidFill>
                  <a:schemeClr val="accent2">
                    <a:lumMod val="60000"/>
                    <a:lumOff val="40000"/>
                  </a:schemeClr>
                </a:solidFill>
                <a:latin typeface="Comic Sans MS" pitchFamily="66" charset="0"/>
              </a:rPr>
              <a:t>i</a:t>
            </a:r>
            <a:r>
              <a:rPr lang="en-US" sz="2400" b="1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Comic Sans MS" pitchFamily="66" charset="0"/>
              </a:rPr>
              <a:t> </a:t>
            </a:r>
            <a:r>
              <a:rPr lang="en-US" sz="2400" b="1" dirty="0" err="1" smtClean="0">
                <a:solidFill>
                  <a:schemeClr val="accent2">
                    <a:lumMod val="60000"/>
                    <a:lumOff val="40000"/>
                  </a:schemeClr>
                </a:solidFill>
                <a:latin typeface="Comic Sans MS" pitchFamily="66" charset="0"/>
              </a:rPr>
              <a:t>volja</a:t>
            </a:r>
            <a:r>
              <a:rPr lang="en-US" sz="2400" b="1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Comic Sans MS" pitchFamily="66" charset="0"/>
              </a:rPr>
              <a:t> </a:t>
            </a:r>
            <a:r>
              <a:rPr lang="en-US" sz="2400" b="1" dirty="0" err="1" smtClean="0">
                <a:solidFill>
                  <a:schemeClr val="accent2">
                    <a:lumMod val="60000"/>
                    <a:lumOff val="40000"/>
                  </a:schemeClr>
                </a:solidFill>
                <a:latin typeface="Comic Sans MS" pitchFamily="66" charset="0"/>
              </a:rPr>
              <a:t>za</a:t>
            </a:r>
            <a:r>
              <a:rPr lang="en-US" sz="2400" b="1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Comic Sans MS" pitchFamily="66" charset="0"/>
              </a:rPr>
              <a:t> </a:t>
            </a:r>
            <a:r>
              <a:rPr lang="en-US" sz="2400" b="1" dirty="0" err="1" smtClean="0">
                <a:solidFill>
                  <a:schemeClr val="accent2">
                    <a:lumMod val="60000"/>
                    <a:lumOff val="40000"/>
                  </a:schemeClr>
                </a:solidFill>
                <a:latin typeface="Comic Sans MS" pitchFamily="66" charset="0"/>
              </a:rPr>
              <a:t>otporom</a:t>
            </a:r>
            <a:r>
              <a:rPr lang="en-US" sz="2400" b="1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Comic Sans MS" pitchFamily="66" charset="0"/>
              </a:rPr>
              <a:t>, </a:t>
            </a:r>
            <a:r>
              <a:rPr lang="en-US" sz="2400" b="1" dirty="0" err="1" smtClean="0">
                <a:solidFill>
                  <a:schemeClr val="accent2">
                    <a:lumMod val="60000"/>
                    <a:lumOff val="40000"/>
                  </a:schemeClr>
                </a:solidFill>
                <a:latin typeface="Comic Sans MS" pitchFamily="66" charset="0"/>
              </a:rPr>
              <a:t>kazuje</a:t>
            </a:r>
            <a:r>
              <a:rPr lang="en-US" sz="2400" b="1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Comic Sans MS" pitchFamily="66" charset="0"/>
              </a:rPr>
              <a:t> </a:t>
            </a:r>
            <a:r>
              <a:rPr lang="en-US" sz="2400" b="1" dirty="0" err="1" smtClean="0">
                <a:solidFill>
                  <a:schemeClr val="accent2">
                    <a:lumMod val="60000"/>
                    <a:lumOff val="40000"/>
                  </a:schemeClr>
                </a:solidFill>
                <a:latin typeface="Comic Sans MS" pitchFamily="66" charset="0"/>
              </a:rPr>
              <a:t>Andrić</a:t>
            </a:r>
            <a:r>
              <a:rPr lang="en-US" sz="2400" b="1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Comic Sans MS" pitchFamily="66" charset="0"/>
              </a:rPr>
              <a:t> </a:t>
            </a:r>
            <a:r>
              <a:rPr lang="en-US" sz="2400" b="1" dirty="0" err="1" smtClean="0">
                <a:solidFill>
                  <a:schemeClr val="accent2">
                    <a:lumMod val="60000"/>
                    <a:lumOff val="40000"/>
                  </a:schemeClr>
                </a:solidFill>
                <a:latin typeface="Comic Sans MS" pitchFamily="66" charset="0"/>
              </a:rPr>
              <a:t>na</a:t>
            </a:r>
            <a:r>
              <a:rPr lang="en-US" sz="2400" b="1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Comic Sans MS" pitchFamily="66" charset="0"/>
              </a:rPr>
              <a:t> </a:t>
            </a:r>
            <a:r>
              <a:rPr lang="en-US" sz="2400" b="1" dirty="0" err="1" smtClean="0">
                <a:solidFill>
                  <a:schemeClr val="accent2">
                    <a:lumMod val="60000"/>
                    <a:lumOff val="40000"/>
                  </a:schemeClr>
                </a:solidFill>
                <a:latin typeface="Comic Sans MS" pitchFamily="66" charset="0"/>
              </a:rPr>
              <a:t>kraju</a:t>
            </a:r>
            <a:r>
              <a:rPr lang="en-US" sz="2400" b="1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Comic Sans MS" pitchFamily="66" charset="0"/>
              </a:rPr>
              <a:t> </a:t>
            </a:r>
            <a:r>
              <a:rPr lang="en-US" sz="2400" b="1" dirty="0" err="1" smtClean="0">
                <a:solidFill>
                  <a:schemeClr val="accent2">
                    <a:lumMod val="60000"/>
                    <a:lumOff val="40000"/>
                  </a:schemeClr>
                </a:solidFill>
                <a:latin typeface="Comic Sans MS" pitchFamily="66" charset="0"/>
              </a:rPr>
              <a:t>ove</a:t>
            </a:r>
            <a:r>
              <a:rPr lang="en-US" sz="2400" b="1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Comic Sans MS" pitchFamily="66" charset="0"/>
              </a:rPr>
              <a:t> </a:t>
            </a:r>
            <a:r>
              <a:rPr lang="en-US" sz="2400" b="1" dirty="0" err="1" smtClean="0">
                <a:solidFill>
                  <a:schemeClr val="accent2">
                    <a:lumMod val="60000"/>
                    <a:lumOff val="40000"/>
                  </a:schemeClr>
                </a:solidFill>
                <a:latin typeface="Comic Sans MS" pitchFamily="66" charset="0"/>
              </a:rPr>
              <a:t>pripovijetke</a:t>
            </a:r>
            <a:r>
              <a:rPr lang="en-US" sz="2400" b="1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Comic Sans MS" pitchFamily="66" charset="0"/>
              </a:rPr>
              <a:t>, </a:t>
            </a:r>
            <a:r>
              <a:rPr lang="en-US" sz="2400" b="1" dirty="0" err="1" smtClean="0">
                <a:solidFill>
                  <a:schemeClr val="accent2">
                    <a:lumMod val="60000"/>
                    <a:lumOff val="40000"/>
                  </a:schemeClr>
                </a:solidFill>
                <a:latin typeface="Comic Sans MS" pitchFamily="66" charset="0"/>
              </a:rPr>
              <a:t>pobjeđuj</a:t>
            </a:r>
            <a:r>
              <a:rPr lang="sr-Latn-CS" sz="2400" b="1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Comic Sans MS" pitchFamily="66" charset="0"/>
              </a:rPr>
              <a:t>u</a:t>
            </a:r>
            <a:r>
              <a:rPr lang="en-US" sz="2400" b="1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Comic Sans MS" pitchFamily="66" charset="0"/>
              </a:rPr>
              <a:t> </a:t>
            </a:r>
            <a:r>
              <a:rPr lang="en-US" sz="2400" b="1" dirty="0" err="1" smtClean="0">
                <a:solidFill>
                  <a:schemeClr val="accent2">
                    <a:lumMod val="60000"/>
                    <a:lumOff val="40000"/>
                  </a:schemeClr>
                </a:solidFill>
                <a:latin typeface="Comic Sans MS" pitchFamily="66" charset="0"/>
              </a:rPr>
              <a:t>sv</a:t>
            </a:r>
            <a:r>
              <a:rPr lang="sr-Latn-CS" sz="2400" b="1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Comic Sans MS" pitchFamily="66" charset="0"/>
              </a:rPr>
              <a:t>ako zlo,</a:t>
            </a:r>
            <a:r>
              <a:rPr lang="en-US" sz="2400" b="1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Comic Sans MS" pitchFamily="66" charset="0"/>
              </a:rPr>
              <a:t> pa </a:t>
            </a:r>
            <a:r>
              <a:rPr lang="en-US" sz="2400" b="1" dirty="0" err="1" smtClean="0">
                <a:solidFill>
                  <a:schemeClr val="accent2">
                    <a:lumMod val="60000"/>
                    <a:lumOff val="40000"/>
                  </a:schemeClr>
                </a:solidFill>
                <a:latin typeface="Comic Sans MS" pitchFamily="66" charset="0"/>
              </a:rPr>
              <a:t>i</a:t>
            </a:r>
            <a:r>
              <a:rPr lang="en-US" sz="2400" b="1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Comic Sans MS" pitchFamily="66" charset="0"/>
              </a:rPr>
              <a:t> </a:t>
            </a:r>
            <a:r>
              <a:rPr lang="en-US" sz="2400" b="1" dirty="0" err="1" smtClean="0">
                <a:solidFill>
                  <a:schemeClr val="accent2">
                    <a:lumMod val="60000"/>
                    <a:lumOff val="40000"/>
                  </a:schemeClr>
                </a:solidFill>
                <a:latin typeface="Comic Sans MS" pitchFamily="66" charset="0"/>
              </a:rPr>
              <a:t>samu</a:t>
            </a:r>
            <a:r>
              <a:rPr lang="en-US" sz="2400" b="1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Comic Sans MS" pitchFamily="66" charset="0"/>
              </a:rPr>
              <a:t> </a:t>
            </a:r>
            <a:r>
              <a:rPr lang="en-US" sz="2400" b="1" dirty="0" err="1" smtClean="0">
                <a:solidFill>
                  <a:schemeClr val="accent2">
                    <a:lumMod val="60000"/>
                    <a:lumOff val="40000"/>
                  </a:schemeClr>
                </a:solidFill>
                <a:latin typeface="Comic Sans MS" pitchFamily="66" charset="0"/>
              </a:rPr>
              <a:t>smrt</a:t>
            </a:r>
            <a:r>
              <a:rPr lang="en-US" sz="2400" b="1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Comic Sans MS" pitchFamily="66" charset="0"/>
              </a:rPr>
              <a:t>, a </a:t>
            </a:r>
            <a:r>
              <a:rPr lang="en-US" sz="2400" b="1" dirty="0" err="1" smtClean="0">
                <a:solidFill>
                  <a:schemeClr val="accent2">
                    <a:lumMod val="60000"/>
                    <a:lumOff val="40000"/>
                  </a:schemeClr>
                </a:solidFill>
                <a:latin typeface="Comic Sans MS" pitchFamily="66" charset="0"/>
              </a:rPr>
              <a:t>svako</a:t>
            </a:r>
            <a:r>
              <a:rPr lang="en-US" sz="2400" b="1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Comic Sans MS" pitchFamily="66" charset="0"/>
              </a:rPr>
              <a:t> </a:t>
            </a:r>
            <a:r>
              <a:rPr lang="en-US" sz="2400" b="1" dirty="0" err="1" smtClean="0">
                <a:solidFill>
                  <a:schemeClr val="accent2">
                    <a:lumMod val="60000"/>
                    <a:lumOff val="40000"/>
                  </a:schemeClr>
                </a:solidFill>
                <a:latin typeface="Comic Sans MS" pitchFamily="66" charset="0"/>
              </a:rPr>
              <a:t>pravo</a:t>
            </a:r>
            <a:r>
              <a:rPr lang="en-US" sz="2400" b="1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Comic Sans MS" pitchFamily="66" charset="0"/>
              </a:rPr>
              <a:t> </a:t>
            </a:r>
            <a:r>
              <a:rPr lang="en-US" sz="2400" b="1" dirty="0" err="1" smtClean="0">
                <a:solidFill>
                  <a:schemeClr val="accent2">
                    <a:lumMod val="60000"/>
                    <a:lumOff val="40000"/>
                  </a:schemeClr>
                </a:solidFill>
                <a:latin typeface="Comic Sans MS" pitchFamily="66" charset="0"/>
              </a:rPr>
              <a:t>umjetničko</a:t>
            </a:r>
            <a:r>
              <a:rPr lang="en-US" sz="2400" b="1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Comic Sans MS" pitchFamily="66" charset="0"/>
              </a:rPr>
              <a:t> </a:t>
            </a:r>
            <a:r>
              <a:rPr lang="en-US" sz="2400" b="1" dirty="0" err="1" smtClean="0">
                <a:solidFill>
                  <a:schemeClr val="accent2">
                    <a:lumMod val="60000"/>
                    <a:lumOff val="40000"/>
                  </a:schemeClr>
                </a:solidFill>
                <a:latin typeface="Comic Sans MS" pitchFamily="66" charset="0"/>
              </a:rPr>
              <a:t>djelo</a:t>
            </a:r>
            <a:r>
              <a:rPr lang="en-US" sz="2400" b="1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Comic Sans MS" pitchFamily="66" charset="0"/>
              </a:rPr>
              <a:t> </a:t>
            </a:r>
            <a:r>
              <a:rPr lang="en-US" sz="2400" b="1" dirty="0" err="1" smtClean="0">
                <a:solidFill>
                  <a:schemeClr val="accent2">
                    <a:lumMod val="60000"/>
                    <a:lumOff val="40000"/>
                  </a:schemeClr>
                </a:solidFill>
                <a:latin typeface="Comic Sans MS" pitchFamily="66" charset="0"/>
              </a:rPr>
              <a:t>čovjekova</a:t>
            </a:r>
            <a:r>
              <a:rPr lang="en-US" sz="2400" b="1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Comic Sans MS" pitchFamily="66" charset="0"/>
              </a:rPr>
              <a:t> je </a:t>
            </a:r>
            <a:r>
              <a:rPr lang="en-US" sz="2400" b="1" dirty="0" err="1" smtClean="0">
                <a:solidFill>
                  <a:schemeClr val="accent2">
                    <a:lumMod val="60000"/>
                    <a:lumOff val="40000"/>
                  </a:schemeClr>
                </a:solidFill>
                <a:latin typeface="Comic Sans MS" pitchFamily="66" charset="0"/>
              </a:rPr>
              <a:t>pobjeda</a:t>
            </a:r>
            <a:r>
              <a:rPr lang="en-US" sz="2400" b="1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Comic Sans MS" pitchFamily="66" charset="0"/>
              </a:rPr>
              <a:t> </a:t>
            </a:r>
            <a:r>
              <a:rPr lang="en-US" sz="2400" b="1" dirty="0" err="1" smtClean="0">
                <a:solidFill>
                  <a:schemeClr val="accent2">
                    <a:lumMod val="60000"/>
                    <a:lumOff val="40000"/>
                  </a:schemeClr>
                </a:solidFill>
                <a:latin typeface="Comic Sans MS" pitchFamily="66" charset="0"/>
              </a:rPr>
              <a:t>nad</a:t>
            </a:r>
            <a:r>
              <a:rPr lang="en-US" sz="2400" b="1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Comic Sans MS" pitchFamily="66" charset="0"/>
              </a:rPr>
              <a:t> </a:t>
            </a:r>
            <a:r>
              <a:rPr lang="en-US" sz="2400" b="1" dirty="0" err="1" smtClean="0">
                <a:solidFill>
                  <a:schemeClr val="accent2">
                    <a:lumMod val="60000"/>
                    <a:lumOff val="40000"/>
                  </a:schemeClr>
                </a:solidFill>
                <a:latin typeface="Comic Sans MS" pitchFamily="66" charset="0"/>
              </a:rPr>
              <a:t>prolaznošću</a:t>
            </a:r>
            <a:r>
              <a:rPr lang="en-US" sz="2400" b="1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Comic Sans MS" pitchFamily="66" charset="0"/>
              </a:rPr>
              <a:t> </a:t>
            </a:r>
            <a:r>
              <a:rPr lang="en-US" sz="2400" b="1" dirty="0" err="1" smtClean="0">
                <a:solidFill>
                  <a:schemeClr val="accent2">
                    <a:lumMod val="60000"/>
                    <a:lumOff val="40000"/>
                  </a:schemeClr>
                </a:solidFill>
                <a:latin typeface="Comic Sans MS" pitchFamily="66" charset="0"/>
              </a:rPr>
              <a:t>i</a:t>
            </a:r>
            <a:r>
              <a:rPr lang="en-US" sz="2400" b="1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Comic Sans MS" pitchFamily="66" charset="0"/>
              </a:rPr>
              <a:t> </a:t>
            </a:r>
            <a:r>
              <a:rPr lang="en-US" sz="2400" b="1" dirty="0" err="1" smtClean="0">
                <a:solidFill>
                  <a:schemeClr val="accent2">
                    <a:lumMod val="60000"/>
                    <a:lumOff val="40000"/>
                  </a:schemeClr>
                </a:solidFill>
                <a:latin typeface="Comic Sans MS" pitchFamily="66" charset="0"/>
              </a:rPr>
              <a:t>trošnošću</a:t>
            </a:r>
            <a:r>
              <a:rPr lang="en-US" sz="2400" b="1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Comic Sans MS" pitchFamily="66" charset="0"/>
              </a:rPr>
              <a:t> </a:t>
            </a:r>
            <a:r>
              <a:rPr lang="en-US" sz="2400" b="1" dirty="0" err="1" smtClean="0">
                <a:solidFill>
                  <a:schemeClr val="accent2">
                    <a:lumMod val="60000"/>
                    <a:lumOff val="40000"/>
                  </a:schemeClr>
                </a:solidFill>
                <a:latin typeface="Comic Sans MS" pitchFamily="66" charset="0"/>
              </a:rPr>
              <a:t>života</a:t>
            </a:r>
            <a:r>
              <a:rPr lang="en-US" b="1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Comic Sans MS" pitchFamily="66" charset="0"/>
              </a:rPr>
              <a:t>.</a:t>
            </a:r>
            <a:r>
              <a:rPr lang="en-US" b="1" dirty="0" smtClean="0">
                <a:latin typeface="Comic Sans MS" pitchFamily="66" charset="0"/>
              </a:rPr>
              <a:t> 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SKA I VUK - Ivo Andric (audio knjiga) - YouTube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8600" y="228600"/>
            <a:ext cx="8763000" cy="6400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Rectangle 3"/>
          <p:cNvSpPr/>
          <p:nvPr/>
        </p:nvSpPr>
        <p:spPr>
          <a:xfrm>
            <a:off x="3276600" y="2743199"/>
            <a:ext cx="5410200" cy="27392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r-Latn-CS" sz="2800" b="1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Comic Sans MS" pitchFamily="66" charset="0"/>
              </a:rPr>
              <a:t>A</a:t>
            </a:r>
            <a:r>
              <a:rPr lang="sr-Latn-ME" sz="2800" b="1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Comic Sans MS" pitchFamily="66" charset="0"/>
              </a:rPr>
              <a:t>skina igra – moć umjetnosti</a:t>
            </a:r>
          </a:p>
          <a:p>
            <a:endParaRPr lang="sr-Latn-ME" sz="2400" b="1" dirty="0" smtClean="0">
              <a:solidFill>
                <a:srgbClr val="C00000"/>
              </a:solidFill>
              <a:latin typeface="Comic Sans MS" pitchFamily="66" charset="0"/>
            </a:endParaRPr>
          </a:p>
          <a:p>
            <a:r>
              <a:rPr lang="en-US" sz="2400" b="1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Comic Sans MS" pitchFamily="66" charset="0"/>
              </a:rPr>
              <a:t>A</a:t>
            </a:r>
            <a:r>
              <a:rPr lang="sr-Latn-ME" sz="2400" b="1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Comic Sans MS" pitchFamily="66" charset="0"/>
              </a:rPr>
              <a:t>ko j</a:t>
            </a:r>
            <a:r>
              <a:rPr lang="en-US" sz="2400" b="1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Comic Sans MS" pitchFamily="66" charset="0"/>
              </a:rPr>
              <a:t>e </a:t>
            </a:r>
            <a:r>
              <a:rPr lang="sr-Latn-ME" sz="2400" b="1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Comic Sans MS" pitchFamily="66" charset="0"/>
              </a:rPr>
              <a:t>život neka vrsta igre – onda u toj igri moramo biti uporni, izdržljivi, moramo maštati</a:t>
            </a:r>
            <a:r>
              <a:rPr lang="en-US" sz="2400" b="1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Comic Sans MS" pitchFamily="66" charset="0"/>
              </a:rPr>
              <a:t>, </a:t>
            </a:r>
            <a:r>
              <a:rPr lang="sr-Latn-ME" sz="2400" b="1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Comic Sans MS" pitchFamily="66" charset="0"/>
              </a:rPr>
              <a:t>smišljati nove</a:t>
            </a:r>
            <a:r>
              <a:rPr lang="en-US" sz="2400" b="1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Comic Sans MS" pitchFamily="66" charset="0"/>
              </a:rPr>
              <a:t> ,,</a:t>
            </a:r>
            <a:r>
              <a:rPr lang="sr-Latn-ME" sz="2400" b="1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Comic Sans MS" pitchFamily="66" charset="0"/>
              </a:rPr>
              <a:t>pokrete”, dakle na svoj način igrati za život!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228600" y="228600"/>
            <a:ext cx="5715000" cy="62478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r-Latn-CS" sz="2000" dirty="0" smtClean="0">
                <a:latin typeface="Comic Sans MS" pitchFamily="66" charset="0"/>
              </a:rPr>
              <a:t>Domaći zadatak</a:t>
            </a:r>
          </a:p>
          <a:p>
            <a:endParaRPr lang="sr-Latn-CS" sz="2000" dirty="0" smtClean="0">
              <a:solidFill>
                <a:srgbClr val="000099"/>
              </a:solidFill>
              <a:latin typeface="Comic Sans MS" pitchFamily="66" charset="0"/>
            </a:endParaRPr>
          </a:p>
          <a:p>
            <a:r>
              <a:rPr lang="en-US" sz="2000" dirty="0" smtClean="0">
                <a:latin typeface="Comic Sans MS" pitchFamily="66" charset="0"/>
              </a:rPr>
              <a:t>Na</a:t>
            </a:r>
            <a:r>
              <a:rPr lang="sr-Latn-CS" sz="2000" dirty="0" smtClean="0">
                <a:latin typeface="Comic Sans MS" pitchFamily="66" charset="0"/>
              </a:rPr>
              <a:t> osnovu pročitanog teksta </a:t>
            </a:r>
            <a:r>
              <a:rPr lang="en-US" sz="2000" dirty="0" smtClean="0">
                <a:latin typeface="Comic Sans MS" pitchFamily="66" charset="0"/>
              </a:rPr>
              <a:t>o</a:t>
            </a:r>
            <a:r>
              <a:rPr lang="sr-Latn-CS" sz="2000" dirty="0" smtClean="0">
                <a:latin typeface="Comic Sans MS" pitchFamily="66" charset="0"/>
              </a:rPr>
              <a:t>dgovorite na  sljedeća pitanja:</a:t>
            </a:r>
          </a:p>
          <a:p>
            <a:endParaRPr lang="sr-Latn-CS" sz="2000" dirty="0" smtClean="0">
              <a:latin typeface="Comic Sans MS" pitchFamily="66" charset="0"/>
            </a:endParaRPr>
          </a:p>
          <a:p>
            <a:endParaRPr lang="sr-Latn-CS" sz="2000" dirty="0" smtClean="0">
              <a:latin typeface="Comic Sans MS" pitchFamily="66" charset="0"/>
            </a:endParaRPr>
          </a:p>
          <a:p>
            <a:r>
              <a:rPr lang="en-US" sz="2000" dirty="0" smtClean="0">
                <a:latin typeface="Comic Sans MS" pitchFamily="66" charset="0"/>
              </a:rPr>
              <a:t>K</a:t>
            </a:r>
            <a:r>
              <a:rPr lang="sr-Latn-ME" sz="2000" dirty="0" smtClean="0">
                <a:latin typeface="Comic Sans MS" pitchFamily="66" charset="0"/>
              </a:rPr>
              <a:t>ako vuk doživljava Askinu igru?</a:t>
            </a:r>
          </a:p>
          <a:p>
            <a:r>
              <a:rPr lang="en-US" sz="2000" dirty="0" smtClean="0">
                <a:latin typeface="Comic Sans MS" pitchFamily="66" charset="0"/>
              </a:rPr>
              <a:t>Š</a:t>
            </a:r>
            <a:r>
              <a:rPr lang="sr-Latn-ME" sz="2000" dirty="0" smtClean="0">
                <a:latin typeface="Comic Sans MS" pitchFamily="66" charset="0"/>
              </a:rPr>
              <a:t>ta on o tome kaže?</a:t>
            </a:r>
          </a:p>
          <a:p>
            <a:endParaRPr lang="sr-Latn-ME" sz="2000" dirty="0" smtClean="0">
              <a:latin typeface="Comic Sans MS" pitchFamily="66" charset="0"/>
            </a:endParaRPr>
          </a:p>
          <a:p>
            <a:r>
              <a:rPr lang="en-US" sz="2000" dirty="0" smtClean="0">
                <a:latin typeface="Comic Sans MS" pitchFamily="66" charset="0"/>
              </a:rPr>
              <a:t>D</a:t>
            </a:r>
            <a:r>
              <a:rPr lang="sr-Latn-ME" sz="2000" dirty="0" smtClean="0">
                <a:latin typeface="Comic Sans MS" pitchFamily="66" charset="0"/>
              </a:rPr>
              <a:t>a li je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sr-Latn-ME" sz="2000" dirty="0" smtClean="0">
                <a:latin typeface="Comic Sans MS" pitchFamily="66" charset="0"/>
              </a:rPr>
              <a:t>igra potiskivala njegov divlji nagon da pojede malu Asku?</a:t>
            </a:r>
          </a:p>
          <a:p>
            <a:endParaRPr lang="sr-Latn-ME" sz="2000" dirty="0" smtClean="0">
              <a:latin typeface="Comic Sans MS" pitchFamily="66" charset="0"/>
            </a:endParaRPr>
          </a:p>
          <a:p>
            <a:r>
              <a:rPr lang="en-US" sz="2000" dirty="0" smtClean="0">
                <a:latin typeface="Comic Sans MS" pitchFamily="66" charset="0"/>
              </a:rPr>
              <a:t>U</a:t>
            </a:r>
            <a:r>
              <a:rPr lang="sr-Latn-ME" sz="2000" dirty="0" smtClean="0">
                <a:latin typeface="Comic Sans MS" pitchFamily="66" charset="0"/>
              </a:rPr>
              <a:t>tiče li igra bar za trenutak na vuka? </a:t>
            </a:r>
          </a:p>
          <a:p>
            <a:endParaRPr lang="sr-Latn-ME" sz="2000" dirty="0" smtClean="0">
              <a:latin typeface="Comic Sans MS" pitchFamily="66" charset="0"/>
            </a:endParaRPr>
          </a:p>
          <a:p>
            <a:r>
              <a:rPr lang="en-US" sz="2000" dirty="0" smtClean="0">
                <a:latin typeface="Comic Sans MS" pitchFamily="66" charset="0"/>
              </a:rPr>
              <a:t>K</a:t>
            </a:r>
            <a:r>
              <a:rPr lang="sr-Latn-ME" sz="2000" dirty="0" smtClean="0">
                <a:latin typeface="Comic Sans MS" pitchFamily="66" charset="0"/>
              </a:rPr>
              <a:t>oliko je ta igra mogla da ga oplemeni?</a:t>
            </a:r>
          </a:p>
          <a:p>
            <a:endParaRPr lang="sr-Latn-ME" sz="2000" dirty="0" smtClean="0">
              <a:latin typeface="Comic Sans MS" pitchFamily="66" charset="0"/>
            </a:endParaRPr>
          </a:p>
          <a:p>
            <a:r>
              <a:rPr lang="en-US" sz="2000" dirty="0" smtClean="0">
                <a:latin typeface="Comic Sans MS" pitchFamily="66" charset="0"/>
              </a:rPr>
              <a:t>K</a:t>
            </a:r>
            <a:r>
              <a:rPr lang="sr-Latn-ME" sz="2000" dirty="0" smtClean="0">
                <a:latin typeface="Comic Sans MS" pitchFamily="66" charset="0"/>
              </a:rPr>
              <a:t>oja je vukova posljednja namjera?</a:t>
            </a:r>
          </a:p>
          <a:p>
            <a:endParaRPr lang="sr-Latn-ME" sz="2000" dirty="0" smtClean="0">
              <a:latin typeface="Comic Sans MS" pitchFamily="66" charset="0"/>
            </a:endParaRPr>
          </a:p>
          <a:p>
            <a:r>
              <a:rPr lang="sr-Latn-ME" sz="2000" dirty="0" smtClean="0">
                <a:latin typeface="Comic Sans MS" pitchFamily="66" charset="0"/>
              </a:rPr>
              <a:t>“Vuk dlaku mijenja, ali ćud nikada” –povežite poslovicu sa ponašanjem vu</a:t>
            </a:r>
            <a:r>
              <a:rPr lang="en-US" sz="2000" dirty="0" smtClean="0">
                <a:latin typeface="Comic Sans MS" pitchFamily="66" charset="0"/>
              </a:rPr>
              <a:t>k</a:t>
            </a:r>
            <a:r>
              <a:rPr lang="sr-Latn-ME" sz="2000" dirty="0" smtClean="0">
                <a:latin typeface="Comic Sans MS" pitchFamily="66" charset="0"/>
              </a:rPr>
              <a:t>a u priči.</a:t>
            </a:r>
            <a:endParaRPr lang="en-US" sz="2000" dirty="0">
              <a:latin typeface="Comic Sans MS" pitchFamily="66" charset="0"/>
            </a:endParaRPr>
          </a:p>
        </p:txBody>
      </p:sp>
      <p:pic>
        <p:nvPicPr>
          <p:cNvPr id="4" name="Picture 5" descr="bd06142_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324600" y="609600"/>
            <a:ext cx="2819400" cy="434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895600" y="358140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762000" y="1219200"/>
            <a:ext cx="76200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endParaRPr lang="sr-Latn-CS" sz="2800" dirty="0" smtClean="0"/>
          </a:p>
          <a:p>
            <a:endParaRPr lang="en-US" sz="2800" dirty="0"/>
          </a:p>
        </p:txBody>
      </p:sp>
      <p:sp>
        <p:nvSpPr>
          <p:cNvPr id="7" name="Rectangle 6"/>
          <p:cNvSpPr/>
          <p:nvPr/>
        </p:nvSpPr>
        <p:spPr>
          <a:xfrm>
            <a:off x="381000" y="1066800"/>
            <a:ext cx="845820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fontAlgn="base">
              <a:spcBef>
                <a:spcPct val="0"/>
              </a:spcBef>
              <a:spcAft>
                <a:spcPct val="0"/>
              </a:spcAft>
            </a:pPr>
            <a:endParaRPr lang="sr-Latn-CS" sz="2000" dirty="0" smtClean="0">
              <a:cs typeface="Arial" pitchFamily="34" charset="0"/>
            </a:endParaRPr>
          </a:p>
          <a:p>
            <a:pPr marL="342900" lvl="0" indent="-342900" fontAlgn="base">
              <a:spcBef>
                <a:spcPct val="0"/>
              </a:spcBef>
              <a:spcAft>
                <a:spcPct val="0"/>
              </a:spcAft>
            </a:pPr>
            <a:endParaRPr lang="sr-Latn-CS" sz="2000" dirty="0" smtClean="0">
              <a:cs typeface="Arial" pitchFamily="34" charset="0"/>
            </a:endParaRPr>
          </a:p>
          <a:p>
            <a:pPr marL="342900" lvl="0" indent="-342900" fontAlgn="base">
              <a:spcBef>
                <a:spcPct val="0"/>
              </a:spcBef>
              <a:spcAft>
                <a:spcPct val="0"/>
              </a:spcAft>
            </a:pPr>
            <a:endParaRPr lang="sr-Latn-CS" sz="2000" dirty="0" smtClean="0">
              <a:cs typeface="Arial" pitchFamily="34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152400" y="762000"/>
            <a:ext cx="4114800" cy="32008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 err="1" smtClean="0">
                <a:latin typeface="Comic Sans MS" pitchFamily="66" charset="0"/>
              </a:rPr>
              <a:t>Alegorijska</a:t>
            </a:r>
            <a:r>
              <a:rPr lang="en-US" sz="2400" b="1" dirty="0" smtClean="0">
                <a:latin typeface="Comic Sans MS" pitchFamily="66" charset="0"/>
              </a:rPr>
              <a:t> </a:t>
            </a:r>
            <a:r>
              <a:rPr lang="en-US" sz="2400" b="1" dirty="0" err="1" smtClean="0">
                <a:latin typeface="Comic Sans MS" pitchFamily="66" charset="0"/>
              </a:rPr>
              <a:t>pripovijetka</a:t>
            </a:r>
            <a:endParaRPr lang="en-US" sz="2400" b="1" dirty="0" smtClean="0">
              <a:latin typeface="Comic Sans MS" pitchFamily="66" charset="0"/>
            </a:endParaRPr>
          </a:p>
          <a:p>
            <a:r>
              <a:rPr lang="en-US" dirty="0" smtClean="0"/>
              <a:t> </a:t>
            </a:r>
          </a:p>
          <a:p>
            <a:r>
              <a:rPr lang="en-US" sz="2000" b="1" dirty="0" smtClean="0">
                <a:solidFill>
                  <a:srgbClr val="C00000"/>
                </a:solidFill>
                <a:latin typeface="Comic Sans MS" pitchFamily="66" charset="0"/>
              </a:rPr>
              <a:t> </a:t>
            </a:r>
            <a:r>
              <a:rPr lang="en-US" sz="2000" b="1" dirty="0" err="1" smtClean="0">
                <a:solidFill>
                  <a:srgbClr val="C00000"/>
                </a:solidFill>
                <a:latin typeface="Comic Sans MS" pitchFamily="66" charset="0"/>
              </a:rPr>
              <a:t>Ovo</a:t>
            </a:r>
            <a:r>
              <a:rPr lang="en-US" sz="2000" b="1" dirty="0" smtClean="0">
                <a:solidFill>
                  <a:srgbClr val="C00000"/>
                </a:solidFill>
                <a:latin typeface="Comic Sans MS" pitchFamily="66" charset="0"/>
              </a:rPr>
              <a:t> </a:t>
            </a:r>
            <a:r>
              <a:rPr lang="en-US" sz="2000" b="1" dirty="0" err="1" smtClean="0">
                <a:solidFill>
                  <a:srgbClr val="C00000"/>
                </a:solidFill>
                <a:latin typeface="Comic Sans MS" pitchFamily="66" charset="0"/>
              </a:rPr>
              <a:t>djelo</a:t>
            </a:r>
            <a:r>
              <a:rPr lang="en-US" sz="2000" b="1" dirty="0" smtClean="0">
                <a:solidFill>
                  <a:srgbClr val="C00000"/>
                </a:solidFill>
                <a:latin typeface="Comic Sans MS" pitchFamily="66" charset="0"/>
              </a:rPr>
              <a:t> Iv</a:t>
            </a:r>
            <a:r>
              <a:rPr lang="sr-Latn-CS" sz="2000" b="1" dirty="0" smtClean="0">
                <a:solidFill>
                  <a:srgbClr val="C00000"/>
                </a:solidFill>
                <a:latin typeface="Comic Sans MS" pitchFamily="66" charset="0"/>
              </a:rPr>
              <a:t>a</a:t>
            </a:r>
            <a:r>
              <a:rPr lang="en-US" sz="2000" b="1" dirty="0" smtClean="0">
                <a:solidFill>
                  <a:srgbClr val="C00000"/>
                </a:solidFill>
                <a:latin typeface="Comic Sans MS" pitchFamily="66" charset="0"/>
              </a:rPr>
              <a:t> </a:t>
            </a:r>
            <a:r>
              <a:rPr lang="en-US" sz="2000" b="1" dirty="0" err="1" smtClean="0">
                <a:solidFill>
                  <a:srgbClr val="C00000"/>
                </a:solidFill>
                <a:latin typeface="Comic Sans MS" pitchFamily="66" charset="0"/>
              </a:rPr>
              <a:t>Andrića</a:t>
            </a:r>
            <a:r>
              <a:rPr lang="en-US" sz="2000" b="1" dirty="0" smtClean="0">
                <a:solidFill>
                  <a:srgbClr val="C00000"/>
                </a:solidFill>
                <a:latin typeface="Comic Sans MS" pitchFamily="66" charset="0"/>
              </a:rPr>
              <a:t> je </a:t>
            </a:r>
            <a:r>
              <a:rPr lang="en-US" sz="2000" b="1" dirty="0" err="1" smtClean="0">
                <a:solidFill>
                  <a:srgbClr val="C00000"/>
                </a:solidFill>
                <a:latin typeface="Comic Sans MS" pitchFamily="66" charset="0"/>
              </a:rPr>
              <a:t>vrlo</a:t>
            </a:r>
            <a:r>
              <a:rPr lang="en-US" sz="2000" b="1" dirty="0" smtClean="0">
                <a:solidFill>
                  <a:srgbClr val="C00000"/>
                </a:solidFill>
                <a:latin typeface="Comic Sans MS" pitchFamily="66" charset="0"/>
              </a:rPr>
              <a:t> </a:t>
            </a:r>
            <a:r>
              <a:rPr lang="en-US" sz="2000" b="1" dirty="0" err="1" smtClean="0">
                <a:solidFill>
                  <a:srgbClr val="C00000"/>
                </a:solidFill>
                <a:latin typeface="Comic Sans MS" pitchFamily="66" charset="0"/>
              </a:rPr>
              <a:t>specifično</a:t>
            </a:r>
            <a:r>
              <a:rPr lang="en-US" sz="2000" b="1" dirty="0" smtClean="0">
                <a:solidFill>
                  <a:srgbClr val="C00000"/>
                </a:solidFill>
                <a:latin typeface="Comic Sans MS" pitchFamily="66" charset="0"/>
              </a:rPr>
              <a:t>, </a:t>
            </a:r>
            <a:r>
              <a:rPr lang="en-US" sz="2000" b="1" dirty="0" err="1" smtClean="0">
                <a:solidFill>
                  <a:srgbClr val="C00000"/>
                </a:solidFill>
                <a:latin typeface="Comic Sans MS" pitchFamily="66" charset="0"/>
              </a:rPr>
              <a:t>jer</a:t>
            </a:r>
            <a:r>
              <a:rPr lang="en-US" sz="2000" b="1" dirty="0" smtClean="0">
                <a:solidFill>
                  <a:srgbClr val="C00000"/>
                </a:solidFill>
                <a:latin typeface="Comic Sans MS" pitchFamily="66" charset="0"/>
              </a:rPr>
              <a:t> se, </a:t>
            </a:r>
            <a:r>
              <a:rPr lang="en-US" sz="2000" b="1" dirty="0" err="1" smtClean="0">
                <a:solidFill>
                  <a:srgbClr val="C00000"/>
                </a:solidFill>
                <a:latin typeface="Comic Sans MS" pitchFamily="66" charset="0"/>
              </a:rPr>
              <a:t>praktično</a:t>
            </a:r>
            <a:r>
              <a:rPr lang="en-US" sz="2000" b="1" dirty="0" smtClean="0">
                <a:solidFill>
                  <a:srgbClr val="C00000"/>
                </a:solidFill>
                <a:latin typeface="Comic Sans MS" pitchFamily="66" charset="0"/>
              </a:rPr>
              <a:t>, ne </a:t>
            </a:r>
            <a:r>
              <a:rPr lang="en-US" sz="2000" b="1" dirty="0" err="1" smtClean="0">
                <a:solidFill>
                  <a:srgbClr val="C00000"/>
                </a:solidFill>
                <a:latin typeface="Comic Sans MS" pitchFamily="66" charset="0"/>
              </a:rPr>
              <a:t>može</a:t>
            </a:r>
            <a:r>
              <a:rPr lang="en-US" sz="2000" b="1" dirty="0" smtClean="0">
                <a:solidFill>
                  <a:srgbClr val="C00000"/>
                </a:solidFill>
                <a:latin typeface="Comic Sans MS" pitchFamily="66" charset="0"/>
              </a:rPr>
              <a:t> </a:t>
            </a:r>
            <a:r>
              <a:rPr lang="en-US" sz="2000" b="1" dirty="0" err="1" smtClean="0">
                <a:solidFill>
                  <a:srgbClr val="C00000"/>
                </a:solidFill>
                <a:latin typeface="Comic Sans MS" pitchFamily="66" charset="0"/>
              </a:rPr>
              <a:t>svrstati</a:t>
            </a:r>
            <a:r>
              <a:rPr lang="en-US" sz="2000" b="1" dirty="0" smtClean="0">
                <a:solidFill>
                  <a:srgbClr val="C00000"/>
                </a:solidFill>
                <a:latin typeface="Comic Sans MS" pitchFamily="66" charset="0"/>
              </a:rPr>
              <a:t>  </a:t>
            </a:r>
            <a:r>
              <a:rPr lang="en-US" sz="2000" b="1" dirty="0" err="1" smtClean="0">
                <a:solidFill>
                  <a:srgbClr val="C00000"/>
                </a:solidFill>
                <a:latin typeface="Comic Sans MS" pitchFamily="66" charset="0"/>
              </a:rPr>
              <a:t>potpuno</a:t>
            </a:r>
            <a:r>
              <a:rPr lang="en-US" sz="2000" b="1" dirty="0" smtClean="0">
                <a:solidFill>
                  <a:srgbClr val="C00000"/>
                </a:solidFill>
                <a:latin typeface="Comic Sans MS" pitchFamily="66" charset="0"/>
              </a:rPr>
              <a:t> </a:t>
            </a:r>
            <a:r>
              <a:rPr lang="en-US" sz="2000" b="1" dirty="0" err="1" smtClean="0">
                <a:solidFill>
                  <a:srgbClr val="C00000"/>
                </a:solidFill>
                <a:latin typeface="Comic Sans MS" pitchFamily="66" charset="0"/>
              </a:rPr>
              <a:t>niti</a:t>
            </a:r>
            <a:r>
              <a:rPr lang="en-US" sz="2000" b="1" dirty="0" smtClean="0">
                <a:solidFill>
                  <a:srgbClr val="C00000"/>
                </a:solidFill>
                <a:latin typeface="Comic Sans MS" pitchFamily="66" charset="0"/>
              </a:rPr>
              <a:t> u </a:t>
            </a:r>
            <a:r>
              <a:rPr lang="en-US" sz="2000" b="1" dirty="0" err="1" smtClean="0">
                <a:solidFill>
                  <a:srgbClr val="C00000"/>
                </a:solidFill>
                <a:latin typeface="Comic Sans MS" pitchFamily="66" charset="0"/>
              </a:rPr>
              <a:t>jedan</a:t>
            </a:r>
            <a:r>
              <a:rPr lang="en-US" sz="2000" b="1" dirty="0" smtClean="0">
                <a:solidFill>
                  <a:srgbClr val="C00000"/>
                </a:solidFill>
                <a:latin typeface="Comic Sans MS" pitchFamily="66" charset="0"/>
              </a:rPr>
              <a:t> </a:t>
            </a:r>
            <a:r>
              <a:rPr lang="en-US" sz="2000" b="1" dirty="0" err="1" smtClean="0">
                <a:solidFill>
                  <a:srgbClr val="C00000"/>
                </a:solidFill>
                <a:latin typeface="Comic Sans MS" pitchFamily="66" charset="0"/>
              </a:rPr>
              <a:t>klasični</a:t>
            </a:r>
            <a:r>
              <a:rPr lang="en-US" sz="2000" b="1" dirty="0" smtClean="0">
                <a:solidFill>
                  <a:srgbClr val="C00000"/>
                </a:solidFill>
                <a:latin typeface="Comic Sans MS" pitchFamily="66" charset="0"/>
              </a:rPr>
              <a:t> </a:t>
            </a:r>
            <a:r>
              <a:rPr lang="en-US" sz="2000" b="1" dirty="0" err="1" smtClean="0">
                <a:solidFill>
                  <a:srgbClr val="C00000"/>
                </a:solidFill>
                <a:latin typeface="Comic Sans MS" pitchFamily="66" charset="0"/>
              </a:rPr>
              <a:t>književni</a:t>
            </a:r>
            <a:r>
              <a:rPr lang="en-US" sz="2000" b="1" dirty="0" smtClean="0">
                <a:solidFill>
                  <a:srgbClr val="C00000"/>
                </a:solidFill>
                <a:latin typeface="Comic Sans MS" pitchFamily="66" charset="0"/>
              </a:rPr>
              <a:t> rod. </a:t>
            </a:r>
          </a:p>
          <a:p>
            <a:endParaRPr lang="en-US" sz="2000" b="1" dirty="0" smtClean="0">
              <a:solidFill>
                <a:srgbClr val="C00000"/>
              </a:solidFill>
              <a:latin typeface="Comic Sans MS" pitchFamily="66" charset="0"/>
            </a:endParaRPr>
          </a:p>
          <a:p>
            <a:endParaRPr lang="en-US" sz="2000" b="1" dirty="0" smtClean="0">
              <a:solidFill>
                <a:srgbClr val="C00000"/>
              </a:solidFill>
              <a:latin typeface="Comic Sans MS" pitchFamily="66" charset="0"/>
            </a:endParaRPr>
          </a:p>
          <a:p>
            <a:r>
              <a:rPr lang="en-US" sz="2000" b="1" dirty="0" smtClean="0">
                <a:solidFill>
                  <a:srgbClr val="C00000"/>
                </a:solidFill>
                <a:latin typeface="Comic Sans MS" pitchFamily="66" charset="0"/>
              </a:rPr>
              <a:t> </a:t>
            </a:r>
            <a:r>
              <a:rPr lang="en-US" sz="2000" b="1" dirty="0" err="1" smtClean="0">
                <a:solidFill>
                  <a:srgbClr val="C00000"/>
                </a:solidFill>
                <a:latin typeface="Comic Sans MS" pitchFamily="66" charset="0"/>
              </a:rPr>
              <a:t>Ona</a:t>
            </a:r>
            <a:r>
              <a:rPr lang="en-US" sz="2000" b="1" dirty="0" smtClean="0">
                <a:solidFill>
                  <a:srgbClr val="C00000"/>
                </a:solidFill>
                <a:latin typeface="Comic Sans MS" pitchFamily="66" charset="0"/>
              </a:rPr>
              <a:t> je: </a:t>
            </a:r>
            <a:r>
              <a:rPr lang="en-US" sz="2000" b="1" dirty="0" err="1" smtClean="0">
                <a:solidFill>
                  <a:srgbClr val="C00000"/>
                </a:solidFill>
                <a:latin typeface="Comic Sans MS" pitchFamily="66" charset="0"/>
              </a:rPr>
              <a:t>i</a:t>
            </a:r>
            <a:r>
              <a:rPr lang="en-US" sz="2000" b="1" dirty="0" smtClean="0">
                <a:solidFill>
                  <a:srgbClr val="C00000"/>
                </a:solidFill>
                <a:latin typeface="Comic Sans MS" pitchFamily="66" charset="0"/>
              </a:rPr>
              <a:t> </a:t>
            </a:r>
            <a:r>
              <a:rPr lang="en-US" sz="2000" b="1" dirty="0" err="1" smtClean="0">
                <a:solidFill>
                  <a:srgbClr val="C00000"/>
                </a:solidFill>
                <a:latin typeface="Comic Sans MS" pitchFamily="66" charset="0"/>
              </a:rPr>
              <a:t>umjetnička</a:t>
            </a:r>
            <a:r>
              <a:rPr lang="en-US" sz="2000" b="1" dirty="0" smtClean="0">
                <a:solidFill>
                  <a:srgbClr val="C00000"/>
                </a:solidFill>
                <a:latin typeface="Comic Sans MS" pitchFamily="66" charset="0"/>
              </a:rPr>
              <a:t> </a:t>
            </a:r>
            <a:r>
              <a:rPr lang="en-US" sz="2000" b="1" dirty="0" err="1" smtClean="0">
                <a:solidFill>
                  <a:srgbClr val="C00000"/>
                </a:solidFill>
                <a:latin typeface="Comic Sans MS" pitchFamily="66" charset="0"/>
              </a:rPr>
              <a:t>basna</a:t>
            </a:r>
            <a:r>
              <a:rPr lang="en-US" sz="2000" b="1" dirty="0" smtClean="0">
                <a:solidFill>
                  <a:srgbClr val="C00000"/>
                </a:solidFill>
                <a:latin typeface="Comic Sans MS" pitchFamily="66" charset="0"/>
              </a:rPr>
              <a:t>, </a:t>
            </a:r>
            <a:r>
              <a:rPr lang="en-US" sz="2000" b="1" dirty="0" err="1" smtClean="0">
                <a:solidFill>
                  <a:srgbClr val="C00000"/>
                </a:solidFill>
                <a:latin typeface="Comic Sans MS" pitchFamily="66" charset="0"/>
              </a:rPr>
              <a:t>i</a:t>
            </a:r>
            <a:r>
              <a:rPr lang="en-US" sz="2000" b="1" dirty="0" smtClean="0">
                <a:solidFill>
                  <a:srgbClr val="C00000"/>
                </a:solidFill>
                <a:latin typeface="Comic Sans MS" pitchFamily="66" charset="0"/>
              </a:rPr>
              <a:t> </a:t>
            </a:r>
            <a:r>
              <a:rPr lang="en-US" sz="2000" b="1" dirty="0" err="1" smtClean="0">
                <a:solidFill>
                  <a:srgbClr val="C00000"/>
                </a:solidFill>
                <a:latin typeface="Comic Sans MS" pitchFamily="66" charset="0"/>
              </a:rPr>
              <a:t>bajka</a:t>
            </a:r>
            <a:r>
              <a:rPr lang="en-US" sz="2000" b="1" dirty="0" smtClean="0">
                <a:solidFill>
                  <a:srgbClr val="C00000"/>
                </a:solidFill>
                <a:latin typeface="Comic Sans MS" pitchFamily="66" charset="0"/>
              </a:rPr>
              <a:t>, </a:t>
            </a:r>
            <a:r>
              <a:rPr lang="en-US" sz="2000" b="1" dirty="0" err="1" smtClean="0">
                <a:solidFill>
                  <a:srgbClr val="C00000"/>
                </a:solidFill>
                <a:latin typeface="Comic Sans MS" pitchFamily="66" charset="0"/>
              </a:rPr>
              <a:t>i</a:t>
            </a:r>
            <a:r>
              <a:rPr lang="en-US" sz="2000" b="1" dirty="0" smtClean="0">
                <a:solidFill>
                  <a:srgbClr val="C00000"/>
                </a:solidFill>
                <a:latin typeface="Comic Sans MS" pitchFamily="66" charset="0"/>
              </a:rPr>
              <a:t> </a:t>
            </a:r>
            <a:r>
              <a:rPr lang="en-US" sz="2000" b="1" dirty="0" err="1" smtClean="0">
                <a:solidFill>
                  <a:srgbClr val="C00000"/>
                </a:solidFill>
                <a:latin typeface="Comic Sans MS" pitchFamily="66" charset="0"/>
              </a:rPr>
              <a:t>novela</a:t>
            </a:r>
            <a:r>
              <a:rPr lang="en-US" sz="2000" b="1" dirty="0" smtClean="0">
                <a:solidFill>
                  <a:srgbClr val="C00000"/>
                </a:solidFill>
                <a:latin typeface="Comic Sans MS" pitchFamily="66" charset="0"/>
              </a:rPr>
              <a:t> </a:t>
            </a:r>
            <a:r>
              <a:rPr lang="en-US" sz="2000" b="1" dirty="0" err="1" smtClean="0">
                <a:solidFill>
                  <a:srgbClr val="C00000"/>
                </a:solidFill>
                <a:latin typeface="Comic Sans MS" pitchFamily="66" charset="0"/>
              </a:rPr>
              <a:t>puna</a:t>
            </a:r>
            <a:r>
              <a:rPr lang="en-US" sz="2000" b="1" dirty="0" smtClean="0">
                <a:solidFill>
                  <a:srgbClr val="C00000"/>
                </a:solidFill>
                <a:latin typeface="Comic Sans MS" pitchFamily="66" charset="0"/>
              </a:rPr>
              <a:t> </a:t>
            </a:r>
            <a:r>
              <a:rPr lang="en-US" sz="2000" b="1" dirty="0" err="1" smtClean="0">
                <a:solidFill>
                  <a:srgbClr val="C00000"/>
                </a:solidFill>
                <a:latin typeface="Comic Sans MS" pitchFamily="66" charset="0"/>
              </a:rPr>
              <a:t>simbola</a:t>
            </a:r>
            <a:r>
              <a:rPr lang="en-US" sz="2000" b="1" dirty="0" smtClean="0">
                <a:solidFill>
                  <a:srgbClr val="C00000"/>
                </a:solidFill>
                <a:latin typeface="Comic Sans MS" pitchFamily="66" charset="0"/>
              </a:rPr>
              <a:t>.</a:t>
            </a:r>
            <a:endParaRPr lang="en-US" sz="2000" b="1" dirty="0">
              <a:solidFill>
                <a:srgbClr val="C00000"/>
              </a:solidFill>
              <a:latin typeface="Comic Sans MS" pitchFamily="66" charset="0"/>
            </a:endParaRPr>
          </a:p>
        </p:txBody>
      </p:sp>
      <p:pic>
        <p:nvPicPr>
          <p:cNvPr id="10" name="Picture 9" descr="Aska i vuk | Likovnjaci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67200" y="228600"/>
            <a:ext cx="4648200" cy="6019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304800" y="2439740"/>
            <a:ext cx="563880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sr-Latn-CS" sz="2800" dirty="0" smtClean="0">
              <a:cs typeface="Arial" pitchFamily="34" charset="0"/>
            </a:endParaRP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sr-Latn-CS" sz="2000" dirty="0" smtClean="0">
                <a:cs typeface="Arial" pitchFamily="34" charset="0"/>
              </a:rPr>
              <a:t> </a:t>
            </a:r>
            <a:endParaRPr kumimoji="0" lang="sr-Latn-CS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228600" y="228600"/>
            <a:ext cx="8763000" cy="32462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None/>
            </a:pPr>
            <a:r>
              <a:rPr lang="en-US" sz="2000" b="1" dirty="0" smtClean="0">
                <a:solidFill>
                  <a:srgbClr val="002060"/>
                </a:solidFill>
                <a:latin typeface="Comic Sans MS" pitchFamily="66" charset="0"/>
              </a:rPr>
              <a:t>L</a:t>
            </a:r>
            <a:r>
              <a:rPr lang="sr-Latn-ME" sz="2000" b="1" dirty="0" smtClean="0">
                <a:solidFill>
                  <a:srgbClr val="002060"/>
                </a:solidFill>
                <a:latin typeface="Comic Sans MS" pitchFamily="66" charset="0"/>
              </a:rPr>
              <a:t>ikovi: jagnje Aska, ovca-majka Aja, vuk, i ovčije     stado Strmih Livada.</a:t>
            </a:r>
          </a:p>
          <a:p>
            <a:pPr>
              <a:buNone/>
            </a:pPr>
            <a:endParaRPr lang="sr-Latn-ME" sz="2000" b="1" dirty="0" smtClean="0">
              <a:solidFill>
                <a:srgbClr val="002060"/>
              </a:solidFill>
              <a:latin typeface="Comic Sans MS" pitchFamily="66" charset="0"/>
            </a:endParaRPr>
          </a:p>
          <a:p>
            <a:pPr>
              <a:buNone/>
            </a:pPr>
            <a:r>
              <a:rPr lang="en-US" sz="2000" b="1" dirty="0" smtClean="0">
                <a:solidFill>
                  <a:srgbClr val="002060"/>
                </a:solidFill>
                <a:latin typeface="Comic Sans MS" pitchFamily="66" charset="0"/>
              </a:rPr>
              <a:t>O</a:t>
            </a:r>
            <a:r>
              <a:rPr lang="sr-Latn-ME" sz="2000" b="1" dirty="0" smtClean="0">
                <a:solidFill>
                  <a:srgbClr val="002060"/>
                </a:solidFill>
                <a:latin typeface="Comic Sans MS" pitchFamily="66" charset="0"/>
              </a:rPr>
              <a:t>blici kazivanja: naracija/ pripovijedanje </a:t>
            </a:r>
          </a:p>
          <a:p>
            <a:pPr>
              <a:buNone/>
            </a:pPr>
            <a:r>
              <a:rPr lang="sr-Latn-ME" sz="2000" b="1" dirty="0" smtClean="0">
                <a:solidFill>
                  <a:srgbClr val="002060"/>
                </a:solidFill>
                <a:latin typeface="Comic Sans MS" pitchFamily="66" charset="0"/>
              </a:rPr>
              <a:t>                               -deskripcija/opisivanje</a:t>
            </a:r>
          </a:p>
          <a:p>
            <a:pPr>
              <a:buNone/>
            </a:pPr>
            <a:r>
              <a:rPr lang="sr-Latn-ME" sz="2000" b="1" dirty="0" smtClean="0">
                <a:solidFill>
                  <a:srgbClr val="002060"/>
                </a:solidFill>
                <a:latin typeface="Comic Sans MS" pitchFamily="66" charset="0"/>
              </a:rPr>
              <a:t>                               -dijalog/ monolog</a:t>
            </a:r>
          </a:p>
          <a:p>
            <a:pPr>
              <a:buNone/>
            </a:pPr>
            <a:endParaRPr lang="sr-Latn-ME" sz="2000" b="1" dirty="0" smtClean="0">
              <a:solidFill>
                <a:srgbClr val="002060"/>
              </a:solidFill>
              <a:latin typeface="Comic Sans MS" pitchFamily="66" charset="0"/>
            </a:endParaRPr>
          </a:p>
          <a:p>
            <a:pPr>
              <a:buNone/>
            </a:pPr>
            <a:r>
              <a:rPr lang="en-US" sz="2000" b="1" dirty="0" smtClean="0">
                <a:solidFill>
                  <a:srgbClr val="002060"/>
                </a:solidFill>
                <a:latin typeface="Comic Sans MS" pitchFamily="66" charset="0"/>
              </a:rPr>
              <a:t>P</a:t>
            </a:r>
            <a:r>
              <a:rPr lang="sr-Latn-ME" sz="2000" b="1" dirty="0" smtClean="0">
                <a:solidFill>
                  <a:srgbClr val="002060"/>
                </a:solidFill>
                <a:latin typeface="Comic Sans MS" pitchFamily="66" charset="0"/>
              </a:rPr>
              <a:t>ripovijedanje u našoj priči je u trećem licu;</a:t>
            </a:r>
          </a:p>
          <a:p>
            <a:pPr>
              <a:buNone/>
            </a:pPr>
            <a:r>
              <a:rPr lang="sr-Latn-ME" sz="2000" b="1" dirty="0" smtClean="0">
                <a:solidFill>
                  <a:srgbClr val="002060"/>
                </a:solidFill>
                <a:latin typeface="Comic Sans MS" pitchFamily="66" charset="0"/>
              </a:rPr>
              <a:t> to upućuje na distancu između događaja, likova i onoga ko pripovijeda.</a:t>
            </a:r>
            <a:endParaRPr lang="en-US" sz="2000" b="1" dirty="0">
              <a:solidFill>
                <a:srgbClr val="002060"/>
              </a:solidFill>
              <a:latin typeface="Comic Sans MS" pitchFamily="66" charset="0"/>
            </a:endParaRPr>
          </a:p>
        </p:txBody>
      </p:sp>
      <p:pic>
        <p:nvPicPr>
          <p:cNvPr id="6" name="Picture 5" descr="Bosnjaci.Net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57400" y="3276600"/>
            <a:ext cx="6934200" cy="3352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ska i vuk | Likovnjaci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533400"/>
            <a:ext cx="8458200" cy="579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Rectangle 3"/>
          <p:cNvSpPr/>
          <p:nvPr/>
        </p:nvSpPr>
        <p:spPr>
          <a:xfrm>
            <a:off x="609600" y="762000"/>
            <a:ext cx="6172200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Tx/>
              <a:buChar char="-"/>
            </a:pPr>
            <a:r>
              <a:rPr lang="en-US" sz="2400" b="1" dirty="0" smtClean="0">
                <a:solidFill>
                  <a:schemeClr val="bg1"/>
                </a:solidFill>
                <a:latin typeface="Comic Sans MS" pitchFamily="66" charset="0"/>
              </a:rPr>
              <a:t>G</a:t>
            </a:r>
            <a:r>
              <a:rPr lang="sr-Latn-ME" sz="2400" b="1" dirty="0" smtClean="0">
                <a:solidFill>
                  <a:schemeClr val="bg1"/>
                </a:solidFill>
                <a:latin typeface="Comic Sans MS" pitchFamily="66" charset="0"/>
              </a:rPr>
              <a:t>dje se odvija radnja ove priče?</a:t>
            </a:r>
            <a:endParaRPr lang="en-US" sz="2400" b="1" dirty="0" smtClean="0">
              <a:solidFill>
                <a:schemeClr val="bg1"/>
              </a:solidFill>
              <a:latin typeface="Comic Sans MS" pitchFamily="66" charset="0"/>
            </a:endParaRPr>
          </a:p>
          <a:p>
            <a:endParaRPr lang="sr-Latn-ME" sz="2400" b="1" dirty="0" smtClean="0">
              <a:solidFill>
                <a:schemeClr val="bg1"/>
              </a:solidFill>
              <a:latin typeface="Comic Sans MS" pitchFamily="66" charset="0"/>
            </a:endParaRPr>
          </a:p>
          <a:p>
            <a:pPr>
              <a:buFontTx/>
              <a:buChar char="-"/>
            </a:pPr>
            <a:r>
              <a:rPr lang="sr-Latn-ME" sz="2400" b="1" dirty="0" smtClean="0">
                <a:solidFill>
                  <a:schemeClr val="bg1"/>
                </a:solidFill>
                <a:latin typeface="Comic Sans MS" pitchFamily="66" charset="0"/>
              </a:rPr>
              <a:t>Da li sam naziv mjesta Strme Livade kazuje nešto o načinu života na njima?</a:t>
            </a:r>
            <a:endParaRPr lang="en-US" sz="2400" b="1" dirty="0" smtClean="0">
              <a:solidFill>
                <a:schemeClr val="bg1"/>
              </a:solidFill>
              <a:latin typeface="Comic Sans MS" pitchFamily="66" charset="0"/>
            </a:endParaRPr>
          </a:p>
          <a:p>
            <a:pPr>
              <a:buFontTx/>
              <a:buChar char="-"/>
            </a:pPr>
            <a:endParaRPr lang="sr-Latn-ME" sz="2400" b="1" dirty="0" smtClean="0">
              <a:solidFill>
                <a:schemeClr val="bg1"/>
              </a:solidFill>
              <a:latin typeface="Comic Sans MS" pitchFamily="66" charset="0"/>
            </a:endParaRPr>
          </a:p>
          <a:p>
            <a:pPr>
              <a:buFontTx/>
              <a:buChar char="-"/>
            </a:pPr>
            <a:r>
              <a:rPr lang="sr-Latn-ME" sz="2400" b="1" dirty="0" smtClean="0">
                <a:solidFill>
                  <a:schemeClr val="bg1"/>
                </a:solidFill>
                <a:latin typeface="Comic Sans MS" pitchFamily="66" charset="0"/>
              </a:rPr>
              <a:t>Da li ste odmah naslutili da će Aska postati veliki umjetnik?</a:t>
            </a:r>
            <a:endParaRPr lang="en-US" sz="2400" b="1" dirty="0" smtClean="0">
              <a:solidFill>
                <a:schemeClr val="bg1"/>
              </a:solidFill>
              <a:latin typeface="Comic Sans MS" pitchFamily="66" charset="0"/>
            </a:endParaRPr>
          </a:p>
          <a:p>
            <a:pPr>
              <a:buFontTx/>
              <a:buChar char="-"/>
            </a:pPr>
            <a:endParaRPr lang="sr-Latn-ME" sz="2400" b="1" dirty="0" smtClean="0">
              <a:solidFill>
                <a:schemeClr val="bg1"/>
              </a:solidFill>
              <a:latin typeface="Comic Sans MS" pitchFamily="66" charset="0"/>
            </a:endParaRPr>
          </a:p>
          <a:p>
            <a:pPr>
              <a:buFontTx/>
              <a:buChar char="-"/>
            </a:pPr>
            <a:r>
              <a:rPr lang="sr-Latn-ME" sz="2400" b="1" dirty="0" smtClean="0">
                <a:solidFill>
                  <a:schemeClr val="bg1"/>
                </a:solidFill>
                <a:latin typeface="Comic Sans MS" pitchFamily="66" charset="0"/>
              </a:rPr>
              <a:t>Aska</a:t>
            </a:r>
            <a:r>
              <a:rPr lang="en-US" sz="2400" b="1" dirty="0" smtClean="0">
                <a:solidFill>
                  <a:schemeClr val="bg1"/>
                </a:solidFill>
                <a:latin typeface="Comic Sans MS" pitchFamily="66" charset="0"/>
              </a:rPr>
              <a:t> </a:t>
            </a:r>
            <a:r>
              <a:rPr lang="sr-Latn-ME" sz="2400" b="1" dirty="0" smtClean="0">
                <a:solidFill>
                  <a:schemeClr val="bg1"/>
                </a:solidFill>
                <a:latin typeface="Comic Sans MS" pitchFamily="66" charset="0"/>
              </a:rPr>
              <a:t>je počela da pokazuje svoju ćud, šta to znači?</a:t>
            </a:r>
            <a:endParaRPr lang="en-US" sz="2400" b="1" dirty="0" smtClean="0">
              <a:solidFill>
                <a:schemeClr val="bg1"/>
              </a:solidFill>
              <a:latin typeface="Comic Sans MS" pitchFamily="66" charset="0"/>
            </a:endParaRPr>
          </a:p>
          <a:p>
            <a:pPr>
              <a:buFontTx/>
              <a:buChar char="-"/>
            </a:pPr>
            <a:endParaRPr lang="sr-Latn-ME" sz="2400" b="1" dirty="0" smtClean="0">
              <a:solidFill>
                <a:schemeClr val="bg1"/>
              </a:solidFill>
              <a:latin typeface="Comic Sans MS" pitchFamily="66" charset="0"/>
            </a:endParaRPr>
          </a:p>
          <a:p>
            <a:pPr>
              <a:buFontTx/>
              <a:buChar char="-"/>
            </a:pPr>
            <a:r>
              <a:rPr lang="sr-Latn-ME" sz="2400" b="1" dirty="0" smtClean="0">
                <a:solidFill>
                  <a:schemeClr val="bg1"/>
                </a:solidFill>
                <a:latin typeface="Comic Sans MS" pitchFamily="66" charset="0"/>
              </a:rPr>
              <a:t>Kako shvatate Askinu neposlušnost?</a:t>
            </a:r>
            <a:endParaRPr lang="en-US" sz="2400" b="1" dirty="0" smtClean="0">
              <a:solidFill>
                <a:schemeClr val="bg1"/>
              </a:solidFill>
              <a:latin typeface="Comic Sans MS" pitchFamily="66" charset="0"/>
            </a:endParaRPr>
          </a:p>
          <a:p>
            <a:endParaRPr lang="sr-Latn-ME" sz="2400" b="1" dirty="0" smtClean="0">
              <a:solidFill>
                <a:schemeClr val="bg1"/>
              </a:solidFill>
              <a:latin typeface="Comic Sans MS" pitchFamily="66" charset="0"/>
            </a:endParaRPr>
          </a:p>
          <a:p>
            <a:r>
              <a:rPr lang="en-US" sz="2400" b="1" dirty="0" smtClean="0">
                <a:solidFill>
                  <a:schemeClr val="bg1"/>
                </a:solidFill>
                <a:latin typeface="Comic Sans MS" pitchFamily="66" charset="0"/>
              </a:rPr>
              <a:t>- </a:t>
            </a:r>
            <a:r>
              <a:rPr lang="sr-Latn-ME" sz="2400" b="1" dirty="0" smtClean="0">
                <a:solidFill>
                  <a:schemeClr val="bg1"/>
                </a:solidFill>
                <a:latin typeface="Comic Sans MS" pitchFamily="66" charset="0"/>
              </a:rPr>
              <a:t>U čemu se ona ogleda?</a:t>
            </a:r>
            <a:endParaRPr lang="en-US" sz="2400" b="1" dirty="0">
              <a:solidFill>
                <a:schemeClr val="bg1"/>
              </a:solidFill>
              <a:latin typeface="Comic Sans MS" pitchFamily="66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2286000" y="2136339"/>
            <a:ext cx="4572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sr-Latn-CS" b="1" dirty="0" smtClean="0">
              <a:solidFill>
                <a:srgbClr val="C00000"/>
              </a:solidFill>
            </a:endParaRPr>
          </a:p>
          <a:p>
            <a:endParaRPr lang="sr-Latn-CS" b="1" dirty="0" smtClean="0">
              <a:solidFill>
                <a:srgbClr val="C00000"/>
              </a:solidFill>
            </a:endParaRPr>
          </a:p>
          <a:p>
            <a:endParaRPr lang="en-US" b="1" dirty="0">
              <a:solidFill>
                <a:srgbClr val="C00000"/>
              </a:solidFill>
            </a:endParaRPr>
          </a:p>
        </p:txBody>
      </p:sp>
      <p:pic>
        <p:nvPicPr>
          <p:cNvPr id="4" name="Picture 3" descr="Bosnjaci.Net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562600" y="3429000"/>
            <a:ext cx="3429000" cy="312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ectangle 4"/>
          <p:cNvSpPr/>
          <p:nvPr/>
        </p:nvSpPr>
        <p:spPr>
          <a:xfrm>
            <a:off x="0" y="304801"/>
            <a:ext cx="9144000" cy="34470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000" b="1" dirty="0" smtClean="0">
                <a:latin typeface="Comic Sans MS" pitchFamily="66" charset="0"/>
              </a:rPr>
              <a:t>,,</a:t>
            </a:r>
            <a:r>
              <a:rPr lang="sr-Latn-ME" sz="2000" b="1" dirty="0" smtClean="0">
                <a:latin typeface="Comic Sans MS" pitchFamily="66" charset="0"/>
              </a:rPr>
              <a:t>Ovo se desilo”</a:t>
            </a:r>
            <a:r>
              <a:rPr lang="en-US" sz="2000" b="1" dirty="0" smtClean="0">
                <a:latin typeface="Comic Sans MS" pitchFamily="66" charset="0"/>
              </a:rPr>
              <a:t>- </a:t>
            </a:r>
            <a:r>
              <a:rPr lang="sr-Latn-ME" sz="2000" b="1" dirty="0" smtClean="0">
                <a:latin typeface="Comic Sans MS" pitchFamily="66" charset="0"/>
              </a:rPr>
              <a:t> pisac želi da istakne istinitost pričanja, istinitost događaja koji opisuje;</a:t>
            </a:r>
          </a:p>
          <a:p>
            <a:pPr algn="just"/>
            <a:r>
              <a:rPr lang="sr-Latn-ME" sz="2000" b="1" dirty="0" smtClean="0">
                <a:latin typeface="Comic Sans MS" pitchFamily="66" charset="0"/>
              </a:rPr>
              <a:t>(djeluje uvjerljivije na čitaoca)</a:t>
            </a:r>
          </a:p>
          <a:p>
            <a:pPr algn="just"/>
            <a:r>
              <a:rPr lang="en-US" sz="2000" b="1" dirty="0" smtClean="0">
                <a:latin typeface="Comic Sans MS" pitchFamily="66" charset="0"/>
              </a:rPr>
              <a:t>- </a:t>
            </a:r>
            <a:r>
              <a:rPr lang="sr-Latn-ME" sz="2000" b="1" dirty="0" smtClean="0">
                <a:latin typeface="Comic Sans MS" pitchFamily="66" charset="0"/>
              </a:rPr>
              <a:t>Činjenica da se sve odvija </a:t>
            </a:r>
            <a:r>
              <a:rPr lang="en-US" sz="2000" b="1" dirty="0" smtClean="0">
                <a:latin typeface="Comic Sans MS" pitchFamily="66" charset="0"/>
              </a:rPr>
              <a:t>,,</a:t>
            </a:r>
            <a:r>
              <a:rPr lang="sr-Latn-ME" sz="2000" b="1" dirty="0" smtClean="0">
                <a:latin typeface="Comic Sans MS" pitchFamily="66" charset="0"/>
              </a:rPr>
              <a:t>u ovčijem svijetu” – podsjeća nas na basnu. </a:t>
            </a:r>
          </a:p>
          <a:p>
            <a:pPr algn="just"/>
            <a:r>
              <a:rPr lang="en-US" sz="2000" b="1" dirty="0" smtClean="0">
                <a:latin typeface="Comic Sans MS" pitchFamily="66" charset="0"/>
              </a:rPr>
              <a:t>- </a:t>
            </a:r>
            <a:r>
              <a:rPr lang="sr-Latn-ME" sz="2000" b="1" dirty="0" smtClean="0">
                <a:latin typeface="Comic Sans MS" pitchFamily="66" charset="0"/>
              </a:rPr>
              <a:t>Aska, vuk, Aja, ovčiji svijet – ali se, istovremeno govori i o ljudima.</a:t>
            </a:r>
          </a:p>
          <a:p>
            <a:pPr algn="just"/>
            <a:r>
              <a:rPr lang="sr-Latn-ME" sz="2000" b="1" dirty="0" smtClean="0">
                <a:latin typeface="Comic Sans MS" pitchFamily="66" charset="0"/>
              </a:rPr>
              <a:t>Aska je označena kao ovca koja živi na Strmim Livadama. </a:t>
            </a:r>
            <a:r>
              <a:rPr lang="en-US" sz="2000" b="1" dirty="0" smtClean="0">
                <a:latin typeface="Comic Sans MS" pitchFamily="66" charset="0"/>
              </a:rPr>
              <a:t>T</a:t>
            </a:r>
            <a:r>
              <a:rPr lang="sr-Latn-ME" sz="2000" b="1" dirty="0" smtClean="0">
                <a:latin typeface="Comic Sans MS" pitchFamily="66" charset="0"/>
              </a:rPr>
              <a:t>o može da označava i sam ljudski život pun strmina, nizbrdica, op</a:t>
            </a:r>
            <a:r>
              <a:rPr lang="en-US" sz="2000" b="1" dirty="0" smtClean="0">
                <a:latin typeface="Comic Sans MS" pitchFamily="66" charset="0"/>
              </a:rPr>
              <a:t>as</a:t>
            </a:r>
            <a:r>
              <a:rPr lang="sr-Latn-ME" sz="2000" b="1" dirty="0" smtClean="0">
                <a:latin typeface="Comic Sans MS" pitchFamily="66" charset="0"/>
              </a:rPr>
              <a:t>anosti, nesigurnosti i straha da se čovjek svakog časa može stropoštati u provaliju.</a:t>
            </a:r>
          </a:p>
          <a:p>
            <a:endParaRPr lang="sr-Latn-ME" b="1" dirty="0" smtClean="0">
              <a:solidFill>
                <a:srgbClr val="C00000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228600" y="3886199"/>
            <a:ext cx="5486400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Tx/>
              <a:buChar char="-"/>
            </a:pPr>
            <a:r>
              <a:rPr lang="en-US" sz="2000" b="1" dirty="0" smtClean="0">
                <a:solidFill>
                  <a:srgbClr val="C00000"/>
                </a:solidFill>
                <a:latin typeface="Comic Sans MS" pitchFamily="66" charset="0"/>
              </a:rPr>
              <a:t> </a:t>
            </a:r>
            <a:r>
              <a:rPr lang="en-US" sz="2000" b="1" dirty="0" err="1" smtClean="0">
                <a:solidFill>
                  <a:srgbClr val="C00000"/>
                </a:solidFill>
                <a:latin typeface="Comic Sans MS" pitchFamily="66" charset="0"/>
              </a:rPr>
              <a:t>Aska</a:t>
            </a:r>
            <a:r>
              <a:rPr lang="en-US" sz="2000" b="1" dirty="0" smtClean="0">
                <a:solidFill>
                  <a:srgbClr val="C00000"/>
                </a:solidFill>
                <a:latin typeface="Comic Sans MS" pitchFamily="66" charset="0"/>
              </a:rPr>
              <a:t> ,,</a:t>
            </a:r>
            <a:r>
              <a:rPr lang="sr-Latn-ME" sz="2000" b="1" dirty="0" smtClean="0">
                <a:solidFill>
                  <a:srgbClr val="C00000"/>
                </a:solidFill>
                <a:latin typeface="Comic Sans MS" pitchFamily="66" charset="0"/>
              </a:rPr>
              <a:t>pokazuje svoju ćud” – upućuje na posebost ovog jagnjeta; samouvjereno ispoljava karakterne crte koje nešto nagovještavaju.</a:t>
            </a:r>
            <a:endParaRPr lang="en-US" sz="2000" b="1" dirty="0" smtClean="0">
              <a:solidFill>
                <a:srgbClr val="C00000"/>
              </a:solidFill>
              <a:latin typeface="Comic Sans MS" pitchFamily="66" charset="0"/>
            </a:endParaRPr>
          </a:p>
          <a:p>
            <a:pPr>
              <a:buFontTx/>
              <a:buChar char="-"/>
            </a:pPr>
            <a:endParaRPr lang="sr-Latn-ME" sz="2000" b="1" dirty="0" smtClean="0">
              <a:solidFill>
                <a:srgbClr val="C00000"/>
              </a:solidFill>
              <a:latin typeface="Comic Sans MS" pitchFamily="66" charset="0"/>
            </a:endParaRPr>
          </a:p>
          <a:p>
            <a:r>
              <a:rPr lang="en-US" sz="2000" b="1" dirty="0" smtClean="0">
                <a:solidFill>
                  <a:srgbClr val="C00000"/>
                </a:solidFill>
                <a:latin typeface="Comic Sans MS" pitchFamily="66" charset="0"/>
              </a:rPr>
              <a:t>D</a:t>
            </a:r>
            <a:r>
              <a:rPr lang="sr-Latn-ME" sz="2000" b="1" dirty="0" smtClean="0">
                <a:solidFill>
                  <a:srgbClr val="C00000"/>
                </a:solidFill>
                <a:latin typeface="Comic Sans MS" pitchFamily="66" charset="0"/>
              </a:rPr>
              <a:t>akle, izrazila je svoju osobenu individualnost – a to </a:t>
            </a:r>
            <a:r>
              <a:rPr lang="en-US" sz="2000" b="1" dirty="0" smtClean="0">
                <a:solidFill>
                  <a:srgbClr val="C00000"/>
                </a:solidFill>
                <a:latin typeface="Comic Sans MS" pitchFamily="66" charset="0"/>
              </a:rPr>
              <a:t>je </a:t>
            </a:r>
            <a:r>
              <a:rPr lang="sr-Latn-ME" sz="2000" b="1" dirty="0" smtClean="0">
                <a:solidFill>
                  <a:srgbClr val="C00000"/>
                </a:solidFill>
                <a:latin typeface="Comic Sans MS" pitchFamily="66" charset="0"/>
              </a:rPr>
              <a:t>karakteristik</a:t>
            </a:r>
            <a:r>
              <a:rPr lang="en-US" sz="2000" b="1" dirty="0" smtClean="0">
                <a:solidFill>
                  <a:srgbClr val="C00000"/>
                </a:solidFill>
                <a:latin typeface="Comic Sans MS" pitchFamily="66" charset="0"/>
              </a:rPr>
              <a:t>a </a:t>
            </a:r>
            <a:r>
              <a:rPr lang="sr-Latn-ME" sz="2000" b="1" dirty="0" smtClean="0">
                <a:solidFill>
                  <a:srgbClr val="C00000"/>
                </a:solidFill>
                <a:latin typeface="Comic Sans MS" pitchFamily="66" charset="0"/>
              </a:rPr>
              <a:t>budućeg umjetnika</a:t>
            </a:r>
            <a:endParaRPr lang="en-US" sz="2000" dirty="0">
              <a:latin typeface="Comic Sans MS" pitchFamily="66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ska i vuk&quot; - Ivo Andrić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4800" y="152400"/>
            <a:ext cx="8686800" cy="6553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Rectangle 8"/>
          <p:cNvSpPr/>
          <p:nvPr/>
        </p:nvSpPr>
        <p:spPr>
          <a:xfrm>
            <a:off x="533400" y="685800"/>
            <a:ext cx="6096000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 smtClean="0">
                <a:solidFill>
                  <a:schemeClr val="bg1"/>
                </a:solidFill>
                <a:latin typeface="Comic Sans MS" pitchFamily="66" charset="0"/>
              </a:rPr>
              <a:t>- </a:t>
            </a:r>
            <a:r>
              <a:rPr lang="sr-Latn-ME" sz="2800" b="1" dirty="0" smtClean="0">
                <a:solidFill>
                  <a:schemeClr val="bg1"/>
                </a:solidFill>
                <a:latin typeface="Comic Sans MS" pitchFamily="66" charset="0"/>
              </a:rPr>
              <a:t>Zašto je majka toliko opominjala svoje neposlušno dijete?</a:t>
            </a:r>
            <a:endParaRPr lang="en-US" sz="2800" b="1" dirty="0" smtClean="0">
              <a:solidFill>
                <a:schemeClr val="bg1"/>
              </a:solidFill>
              <a:latin typeface="Comic Sans MS" pitchFamily="66" charset="0"/>
            </a:endParaRPr>
          </a:p>
          <a:p>
            <a:endParaRPr lang="sr-Latn-ME" sz="2800" b="1" dirty="0" smtClean="0">
              <a:solidFill>
                <a:schemeClr val="bg1"/>
              </a:solidFill>
              <a:latin typeface="Comic Sans MS" pitchFamily="66" charset="0"/>
            </a:endParaRPr>
          </a:p>
          <a:p>
            <a:pPr>
              <a:buFontTx/>
              <a:buChar char="-"/>
            </a:pPr>
            <a:r>
              <a:rPr lang="sr-Latn-ME" sz="2800" b="1" dirty="0" smtClean="0">
                <a:solidFill>
                  <a:schemeClr val="bg1"/>
                </a:solidFill>
                <a:latin typeface="Comic Sans MS" pitchFamily="66" charset="0"/>
              </a:rPr>
              <a:t>Dokažite da je Aska bila velika briga materina.</a:t>
            </a:r>
            <a:endParaRPr lang="en-US" sz="2800" b="1" dirty="0" smtClean="0">
              <a:solidFill>
                <a:schemeClr val="bg1"/>
              </a:solidFill>
              <a:latin typeface="Comic Sans MS" pitchFamily="66" charset="0"/>
            </a:endParaRPr>
          </a:p>
          <a:p>
            <a:endParaRPr lang="sr-Latn-ME" sz="2800" b="1" dirty="0" smtClean="0">
              <a:solidFill>
                <a:schemeClr val="bg1"/>
              </a:solidFill>
              <a:latin typeface="Comic Sans MS" pitchFamily="66" charset="0"/>
            </a:endParaRPr>
          </a:p>
          <a:p>
            <a:pPr>
              <a:buFontTx/>
              <a:buChar char="-"/>
            </a:pPr>
            <a:r>
              <a:rPr lang="en-US" sz="2800" b="1" dirty="0" smtClean="0">
                <a:solidFill>
                  <a:schemeClr val="bg1"/>
                </a:solidFill>
                <a:latin typeface="Comic Sans MS" pitchFamily="66" charset="0"/>
              </a:rPr>
              <a:t>Č</a:t>
            </a:r>
            <a:r>
              <a:rPr lang="sr-Latn-ME" sz="2800" b="1" dirty="0" smtClean="0">
                <a:solidFill>
                  <a:schemeClr val="bg1"/>
                </a:solidFill>
                <a:latin typeface="Comic Sans MS" pitchFamily="66" charset="0"/>
              </a:rPr>
              <a:t>ime objašnjavate njenu želju da uči baletsku školu?</a:t>
            </a:r>
            <a:endParaRPr lang="en-US" sz="2800" b="1" dirty="0" smtClean="0">
              <a:solidFill>
                <a:schemeClr val="bg1"/>
              </a:solidFill>
              <a:latin typeface="Comic Sans MS" pitchFamily="66" charset="0"/>
            </a:endParaRPr>
          </a:p>
          <a:p>
            <a:endParaRPr lang="sr-Latn-ME" sz="2800" b="1" dirty="0" smtClean="0">
              <a:solidFill>
                <a:schemeClr val="bg1"/>
              </a:solidFill>
              <a:latin typeface="Comic Sans MS" pitchFamily="66" charset="0"/>
            </a:endParaRPr>
          </a:p>
          <a:p>
            <a:r>
              <a:rPr lang="en-US" sz="2800" b="1" dirty="0" smtClean="0">
                <a:solidFill>
                  <a:schemeClr val="bg1"/>
                </a:solidFill>
                <a:latin typeface="Comic Sans MS" pitchFamily="66" charset="0"/>
              </a:rPr>
              <a:t>- </a:t>
            </a:r>
            <a:r>
              <a:rPr lang="sr-Latn-ME" sz="2800" b="1" dirty="0" smtClean="0">
                <a:solidFill>
                  <a:schemeClr val="bg1"/>
                </a:solidFill>
                <a:latin typeface="Comic Sans MS" pitchFamily="66" charset="0"/>
              </a:rPr>
              <a:t>Kakav stav prema toj želji imaju majka i sredina?</a:t>
            </a:r>
            <a:endParaRPr lang="en-US" sz="2800" dirty="0">
              <a:solidFill>
                <a:schemeClr val="bg1"/>
              </a:solidFill>
              <a:latin typeface="Comic Sans MS" pitchFamily="66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533400" y="381000"/>
            <a:ext cx="4343400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b="1" dirty="0" smtClean="0"/>
              <a:t>- S</a:t>
            </a:r>
            <a:r>
              <a:rPr lang="sr-Latn-ME" sz="2000" b="1" dirty="0" smtClean="0">
                <a:latin typeface="Comic Sans MS" pitchFamily="66" charset="0"/>
              </a:rPr>
              <a:t>tavovi sredine u kojoj Aska živi izraz su predrasuda, zaostalosti i konzervatizma.</a:t>
            </a:r>
          </a:p>
          <a:p>
            <a:pPr algn="just"/>
            <a:r>
              <a:rPr lang="en-US" sz="2000" b="1" dirty="0" smtClean="0">
                <a:latin typeface="Comic Sans MS" pitchFamily="66" charset="0"/>
              </a:rPr>
              <a:t>- </a:t>
            </a:r>
            <a:r>
              <a:rPr lang="sr-Latn-ME" sz="2000" b="1" dirty="0" smtClean="0">
                <a:latin typeface="Comic Sans MS" pitchFamily="66" charset="0"/>
              </a:rPr>
              <a:t>Askina sudbina u tom pogledu podsjeća na sudbine niza umjetnika, pisaca, naučnika koji su se svojim pozivim</a:t>
            </a:r>
            <a:r>
              <a:rPr lang="en-US" sz="2000" b="1" dirty="0" smtClean="0">
                <a:latin typeface="Comic Sans MS" pitchFamily="66" charset="0"/>
              </a:rPr>
              <a:t>a</a:t>
            </a:r>
            <a:r>
              <a:rPr lang="sr-Latn-ME" sz="2000" b="1" dirty="0" smtClean="0">
                <a:latin typeface="Comic Sans MS" pitchFamily="66" charset="0"/>
              </a:rPr>
              <a:t> suprostavili tradiciji i sh</a:t>
            </a:r>
            <a:r>
              <a:rPr lang="en-US" sz="2000" b="1" dirty="0" err="1" smtClean="0">
                <a:latin typeface="Comic Sans MS" pitchFamily="66" charset="0"/>
              </a:rPr>
              <a:t>va</a:t>
            </a:r>
            <a:r>
              <a:rPr lang="sr-Latn-ME" sz="2000" b="1" dirty="0" smtClean="0">
                <a:latin typeface="Comic Sans MS" pitchFamily="66" charset="0"/>
              </a:rPr>
              <a:t>tanju da treba biti cio život “mirna ovca domaćica</a:t>
            </a:r>
            <a:r>
              <a:rPr lang="sr-Latn-ME" sz="2000" b="1" dirty="0" smtClean="0"/>
              <a:t>”.</a:t>
            </a:r>
          </a:p>
        </p:txBody>
      </p:sp>
      <p:sp>
        <p:nvSpPr>
          <p:cNvPr id="5" name="Rectangle 4"/>
          <p:cNvSpPr/>
          <p:nvPr/>
        </p:nvSpPr>
        <p:spPr>
          <a:xfrm>
            <a:off x="304800" y="3657600"/>
            <a:ext cx="4724400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b="1" dirty="0" smtClean="0">
                <a:solidFill>
                  <a:srgbClr val="C00000"/>
                </a:solidFill>
                <a:latin typeface="Comic Sans MS" pitchFamily="66" charset="0"/>
              </a:rPr>
              <a:t>- </a:t>
            </a:r>
            <a:r>
              <a:rPr lang="en-US" sz="2000" b="1" dirty="0" err="1" smtClean="0">
                <a:solidFill>
                  <a:srgbClr val="C00000"/>
                </a:solidFill>
                <a:latin typeface="Comic Sans MS" pitchFamily="66" charset="0"/>
              </a:rPr>
              <a:t>Bri</a:t>
            </a:r>
            <a:r>
              <a:rPr lang="sr-Latn-ME" sz="2000" b="1" dirty="0" smtClean="0">
                <a:solidFill>
                  <a:srgbClr val="C00000"/>
                </a:solidFill>
                <a:latin typeface="Comic Sans MS" pitchFamily="66" charset="0"/>
              </a:rPr>
              <a:t>žna majka Aja nije ukrotila Askin </a:t>
            </a:r>
            <a:r>
              <a:rPr lang="en-US" sz="2000" b="1" dirty="0" smtClean="0">
                <a:solidFill>
                  <a:srgbClr val="C00000"/>
                </a:solidFill>
                <a:latin typeface="Comic Sans MS" pitchFamily="66" charset="0"/>
              </a:rPr>
              <a:t>,,</a:t>
            </a:r>
            <a:r>
              <a:rPr lang="sr-Latn-ME" sz="2000" b="1" dirty="0" smtClean="0">
                <a:solidFill>
                  <a:srgbClr val="C00000"/>
                </a:solidFill>
                <a:latin typeface="Comic Sans MS" pitchFamily="66" charset="0"/>
              </a:rPr>
              <a:t>urođeni nemir” za igrom i umjetnošću, već je počela da gleda na sve to drugačije.</a:t>
            </a:r>
          </a:p>
          <a:p>
            <a:r>
              <a:rPr lang="en-US" sz="2000" b="1" dirty="0" smtClean="0">
                <a:solidFill>
                  <a:srgbClr val="C00000"/>
                </a:solidFill>
                <a:latin typeface="Comic Sans MS" pitchFamily="66" charset="0"/>
              </a:rPr>
              <a:t>,,</a:t>
            </a:r>
            <a:r>
              <a:rPr lang="sr-Latn-ME" sz="2000" b="1" dirty="0" smtClean="0">
                <a:solidFill>
                  <a:srgbClr val="C00000"/>
                </a:solidFill>
                <a:latin typeface="Comic Sans MS" pitchFamily="66" charset="0"/>
              </a:rPr>
              <a:t>Ona se pitala šta, na kraju krajeva, može biti ružno u umjetnosti? </a:t>
            </a:r>
            <a:r>
              <a:rPr lang="en-US" sz="2000" b="1" dirty="0" smtClean="0">
                <a:solidFill>
                  <a:srgbClr val="C00000"/>
                </a:solidFill>
                <a:latin typeface="Comic Sans MS" pitchFamily="66" charset="0"/>
              </a:rPr>
              <a:t>A</a:t>
            </a:r>
            <a:r>
              <a:rPr lang="sr-Latn-ME" sz="2000" b="1" dirty="0" smtClean="0">
                <a:solidFill>
                  <a:srgbClr val="C00000"/>
                </a:solidFill>
                <a:latin typeface="Comic Sans MS" pitchFamily="66" charset="0"/>
              </a:rPr>
              <a:t> igra je najplemenitija od svih veština”...</a:t>
            </a:r>
          </a:p>
        </p:txBody>
      </p:sp>
      <p:pic>
        <p:nvPicPr>
          <p:cNvPr id="6" name="Picture 5" descr="Prepričana lektira: Aska i vuk - Ivo Andrić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953000" y="381000"/>
            <a:ext cx="4191000" cy="5562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ska i vuk [Tema: Andrić] - Fenomeni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1000" y="228600"/>
            <a:ext cx="8381999" cy="6400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Rectangle 3"/>
          <p:cNvSpPr/>
          <p:nvPr/>
        </p:nvSpPr>
        <p:spPr>
          <a:xfrm>
            <a:off x="457200" y="685800"/>
            <a:ext cx="8153400" cy="56938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  <a:latin typeface="Comic Sans MS" pitchFamily="66" charset="0"/>
              </a:rPr>
              <a:t>S</a:t>
            </a:r>
            <a:r>
              <a:rPr lang="sr-Latn-ME" sz="2800" b="1" dirty="0" smtClean="0">
                <a:solidFill>
                  <a:schemeClr val="bg1"/>
                </a:solidFill>
                <a:latin typeface="Comic Sans MS" pitchFamily="66" charset="0"/>
              </a:rPr>
              <a:t>usret sa strašnim vukom</a:t>
            </a:r>
            <a:endParaRPr lang="en-US" sz="2800" b="1" dirty="0" smtClean="0">
              <a:solidFill>
                <a:schemeClr val="bg1"/>
              </a:solidFill>
              <a:latin typeface="Comic Sans MS" pitchFamily="66" charset="0"/>
            </a:endParaRPr>
          </a:p>
          <a:p>
            <a:endParaRPr lang="sr-Latn-ME" sz="2800" b="1" dirty="0" smtClean="0">
              <a:solidFill>
                <a:schemeClr val="bg1"/>
              </a:solidFill>
              <a:latin typeface="Comic Sans MS" pitchFamily="66" charset="0"/>
            </a:endParaRPr>
          </a:p>
          <a:p>
            <a:pPr>
              <a:buFontTx/>
              <a:buChar char="-"/>
            </a:pPr>
            <a:r>
              <a:rPr lang="sr-Latn-ME" sz="2800" b="1" dirty="0" smtClean="0">
                <a:solidFill>
                  <a:schemeClr val="bg1"/>
                </a:solidFill>
                <a:latin typeface="Comic Sans MS" pitchFamily="66" charset="0"/>
              </a:rPr>
              <a:t>Opišite Askino duševno stanje u trenutku kada se susrela s vukom.</a:t>
            </a:r>
            <a:endParaRPr lang="en-US" sz="2800" b="1" dirty="0" smtClean="0">
              <a:solidFill>
                <a:schemeClr val="bg1"/>
              </a:solidFill>
              <a:latin typeface="Comic Sans MS" pitchFamily="66" charset="0"/>
            </a:endParaRPr>
          </a:p>
          <a:p>
            <a:endParaRPr lang="sr-Latn-ME" sz="2800" b="1" dirty="0" smtClean="0">
              <a:solidFill>
                <a:schemeClr val="bg1"/>
              </a:solidFill>
              <a:latin typeface="Comic Sans MS" pitchFamily="66" charset="0"/>
            </a:endParaRPr>
          </a:p>
          <a:p>
            <a:pPr>
              <a:buFontTx/>
              <a:buChar char="-"/>
            </a:pPr>
            <a:r>
              <a:rPr lang="sr-Latn-ME" sz="2800" b="1" dirty="0" smtClean="0">
                <a:solidFill>
                  <a:schemeClr val="bg1"/>
                </a:solidFill>
                <a:latin typeface="Comic Sans MS" pitchFamily="66" charset="0"/>
              </a:rPr>
              <a:t>Prikažite sliku vuka. </a:t>
            </a:r>
            <a:endParaRPr lang="en-US" sz="2800" b="1" dirty="0" smtClean="0">
              <a:solidFill>
                <a:schemeClr val="bg1"/>
              </a:solidFill>
              <a:latin typeface="Comic Sans MS" pitchFamily="66" charset="0"/>
            </a:endParaRPr>
          </a:p>
          <a:p>
            <a:pPr>
              <a:buFontTx/>
              <a:buChar char="-"/>
            </a:pPr>
            <a:endParaRPr lang="sr-Latn-ME" sz="2800" b="1" dirty="0" smtClean="0">
              <a:solidFill>
                <a:schemeClr val="bg1"/>
              </a:solidFill>
              <a:latin typeface="Comic Sans MS" pitchFamily="66" charset="0"/>
            </a:endParaRPr>
          </a:p>
          <a:p>
            <a:pPr>
              <a:buFontTx/>
              <a:buChar char="-"/>
            </a:pPr>
            <a:r>
              <a:rPr lang="en-US" sz="2800" b="1" dirty="0" smtClean="0">
                <a:solidFill>
                  <a:schemeClr val="bg1"/>
                </a:solidFill>
                <a:latin typeface="Comic Sans MS" pitchFamily="66" charset="0"/>
              </a:rPr>
              <a:t>K</a:t>
            </a:r>
            <a:r>
              <a:rPr lang="sr-Latn-ME" sz="2800" b="1" dirty="0" smtClean="0">
                <a:solidFill>
                  <a:schemeClr val="bg1"/>
                </a:solidFill>
                <a:latin typeface="Comic Sans MS" pitchFamily="66" charset="0"/>
              </a:rPr>
              <a:t>akvi su bili izgledi za odbranu i spas Aske?</a:t>
            </a:r>
            <a:endParaRPr lang="en-US" sz="2800" b="1" dirty="0" smtClean="0">
              <a:solidFill>
                <a:schemeClr val="bg1"/>
              </a:solidFill>
              <a:latin typeface="Comic Sans MS" pitchFamily="66" charset="0"/>
            </a:endParaRPr>
          </a:p>
          <a:p>
            <a:endParaRPr lang="sr-Latn-ME" sz="2800" b="1" dirty="0" smtClean="0">
              <a:solidFill>
                <a:schemeClr val="bg1"/>
              </a:solidFill>
              <a:latin typeface="Comic Sans MS" pitchFamily="66" charset="0"/>
            </a:endParaRPr>
          </a:p>
          <a:p>
            <a:pPr>
              <a:buFontTx/>
              <a:buChar char="-"/>
            </a:pPr>
            <a:r>
              <a:rPr lang="sr-Latn-ME" sz="2800" b="1" dirty="0" smtClean="0">
                <a:solidFill>
                  <a:schemeClr val="bg1"/>
                </a:solidFill>
                <a:latin typeface="Comic Sans MS" pitchFamily="66" charset="0"/>
              </a:rPr>
              <a:t>Na šta se ona gotovo nesvjesno odlučila?</a:t>
            </a:r>
            <a:endParaRPr lang="en-US" sz="2800" b="1" dirty="0" smtClean="0">
              <a:solidFill>
                <a:schemeClr val="bg1"/>
              </a:solidFill>
              <a:latin typeface="Comic Sans MS" pitchFamily="66" charset="0"/>
            </a:endParaRPr>
          </a:p>
          <a:p>
            <a:pPr>
              <a:buFontTx/>
              <a:buChar char="-"/>
            </a:pPr>
            <a:endParaRPr lang="sr-Latn-ME" sz="2800" b="1" dirty="0" smtClean="0">
              <a:solidFill>
                <a:schemeClr val="bg1"/>
              </a:solidFill>
              <a:latin typeface="Comic Sans MS" pitchFamily="66" charset="0"/>
            </a:endParaRPr>
          </a:p>
          <a:p>
            <a:r>
              <a:rPr lang="en-US" sz="2800" b="1" dirty="0" smtClean="0">
                <a:solidFill>
                  <a:schemeClr val="bg1"/>
                </a:solidFill>
                <a:latin typeface="Comic Sans MS" pitchFamily="66" charset="0"/>
              </a:rPr>
              <a:t>- </a:t>
            </a:r>
            <a:r>
              <a:rPr lang="sr-Latn-ME" sz="2800" b="1" dirty="0" smtClean="0">
                <a:solidFill>
                  <a:schemeClr val="bg1"/>
                </a:solidFill>
                <a:latin typeface="Comic Sans MS" pitchFamily="66" charset="0"/>
              </a:rPr>
              <a:t>Šta joj je dalo snage da napravi prvi pokret?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KAKO NACRTATI VUKA SLIKA : KAKO NACRTATI VUKA 101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8600" y="228600"/>
            <a:ext cx="8686799" cy="6172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Rectangle 3"/>
          <p:cNvSpPr/>
          <p:nvPr/>
        </p:nvSpPr>
        <p:spPr>
          <a:xfrm>
            <a:off x="304800" y="197347"/>
            <a:ext cx="8610600" cy="63709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 smtClean="0">
                <a:solidFill>
                  <a:srgbClr val="C00000"/>
                </a:solidFill>
                <a:latin typeface="Comic Sans MS" pitchFamily="66" charset="0"/>
              </a:rPr>
              <a:t>L</a:t>
            </a:r>
            <a:r>
              <a:rPr lang="sr-Latn-ME" sz="2400" b="1" dirty="0" smtClean="0">
                <a:solidFill>
                  <a:srgbClr val="C00000"/>
                </a:solidFill>
                <a:latin typeface="Comic Sans MS" pitchFamily="66" charset="0"/>
              </a:rPr>
              <a:t>jepota šume, potpuna tišina i zagledanost u začarani predio, potpuno su opčinili malu Asku, pa je izgubila osjećanje za stvarnost.</a:t>
            </a:r>
            <a:endParaRPr lang="en-US" sz="2400" b="1" dirty="0" smtClean="0">
              <a:solidFill>
                <a:srgbClr val="C00000"/>
              </a:solidFill>
              <a:latin typeface="Comic Sans MS" pitchFamily="66" charset="0"/>
            </a:endParaRPr>
          </a:p>
          <a:p>
            <a:endParaRPr lang="sr-Latn-ME" sz="2400" b="1" dirty="0" smtClean="0">
              <a:solidFill>
                <a:srgbClr val="C00000"/>
              </a:solidFill>
              <a:latin typeface="Comic Sans MS" pitchFamily="66" charset="0"/>
            </a:endParaRPr>
          </a:p>
          <a:p>
            <a:r>
              <a:rPr lang="en-US" sz="2400" b="1" dirty="0" smtClean="0">
                <a:solidFill>
                  <a:srgbClr val="C00000"/>
                </a:solidFill>
                <a:latin typeface="Comic Sans MS" pitchFamily="66" charset="0"/>
              </a:rPr>
              <a:t>P</a:t>
            </a:r>
            <a:r>
              <a:rPr lang="sr-Latn-ME" sz="2400" b="1" dirty="0" smtClean="0">
                <a:solidFill>
                  <a:srgbClr val="C00000"/>
                </a:solidFill>
                <a:latin typeface="Comic Sans MS" pitchFamily="66" charset="0"/>
              </a:rPr>
              <a:t>rostor u njenim očima je bio beskrajan i nemjerljiv. </a:t>
            </a:r>
            <a:r>
              <a:rPr lang="en-US" sz="2400" b="1" dirty="0" smtClean="0">
                <a:solidFill>
                  <a:srgbClr val="C00000"/>
                </a:solidFill>
                <a:latin typeface="Comic Sans MS" pitchFamily="66" charset="0"/>
              </a:rPr>
              <a:t>O</a:t>
            </a:r>
            <a:r>
              <a:rPr lang="sr-Latn-ME" sz="2400" b="1" dirty="0" smtClean="0">
                <a:solidFill>
                  <a:srgbClr val="C00000"/>
                </a:solidFill>
                <a:latin typeface="Comic Sans MS" pitchFamily="66" charset="0"/>
              </a:rPr>
              <a:t>na nije razmišljala o majčinim opomenama – o opasnostima koje je vrebaju u šumi.</a:t>
            </a:r>
            <a:endParaRPr lang="en-US" sz="2400" b="1" dirty="0" smtClean="0">
              <a:solidFill>
                <a:srgbClr val="C00000"/>
              </a:solidFill>
              <a:latin typeface="Comic Sans MS" pitchFamily="66" charset="0"/>
            </a:endParaRPr>
          </a:p>
          <a:p>
            <a:endParaRPr lang="sr-Latn-ME" sz="2400" b="1" dirty="0" smtClean="0">
              <a:solidFill>
                <a:srgbClr val="C00000"/>
              </a:solidFill>
              <a:latin typeface="Comic Sans MS" pitchFamily="66" charset="0"/>
            </a:endParaRPr>
          </a:p>
          <a:p>
            <a:r>
              <a:rPr lang="sr-Latn-ME" sz="2400" b="1" dirty="0" smtClean="0">
                <a:solidFill>
                  <a:srgbClr val="C00000"/>
                </a:solidFill>
                <a:latin typeface="Comic Sans MS" pitchFamily="66" charset="0"/>
              </a:rPr>
              <a:t>“U šumi je bilo još mlečne magle koja se, kao ostatak neke čudne noćne igre...”</a:t>
            </a:r>
            <a:endParaRPr lang="en-US" sz="2400" b="1" dirty="0" smtClean="0">
              <a:solidFill>
                <a:srgbClr val="C00000"/>
              </a:solidFill>
              <a:latin typeface="Comic Sans MS" pitchFamily="66" charset="0"/>
            </a:endParaRPr>
          </a:p>
          <a:p>
            <a:endParaRPr lang="sr-Latn-ME" sz="2400" b="1" dirty="0" smtClean="0">
              <a:solidFill>
                <a:srgbClr val="C00000"/>
              </a:solidFill>
              <a:latin typeface="Comic Sans MS" pitchFamily="66" charset="0"/>
            </a:endParaRPr>
          </a:p>
          <a:p>
            <a:r>
              <a:rPr lang="sr-Latn-ME" sz="2400" b="1" dirty="0" smtClean="0">
                <a:solidFill>
                  <a:srgbClr val="C00000"/>
                </a:solidFill>
                <a:latin typeface="Comic Sans MS" pitchFamily="66" charset="0"/>
              </a:rPr>
              <a:t>Askina opčinjenost ljepotom šumskog predjela izražava njenu umjetničku individualnost, razvijeno osjećanje za lijepo – da osjeća ljepotu i da joj se divi..</a:t>
            </a:r>
            <a:endParaRPr lang="en-US" sz="2400" b="1" dirty="0" smtClean="0">
              <a:solidFill>
                <a:srgbClr val="C00000"/>
              </a:solidFill>
              <a:latin typeface="Comic Sans MS" pitchFamily="66" charset="0"/>
            </a:endParaRPr>
          </a:p>
          <a:p>
            <a:endParaRPr lang="sr-Latn-ME" sz="2400" b="1" dirty="0" smtClean="0">
              <a:solidFill>
                <a:srgbClr val="C00000"/>
              </a:solidFill>
              <a:latin typeface="Comic Sans MS" pitchFamily="66" charset="0"/>
            </a:endParaRPr>
          </a:p>
          <a:p>
            <a:r>
              <a:rPr lang="sr-Latn-ME" sz="2400" b="1" dirty="0" smtClean="0">
                <a:solidFill>
                  <a:srgbClr val="C00000"/>
                </a:solidFill>
                <a:latin typeface="Comic Sans MS" pitchFamily="66" charset="0"/>
              </a:rPr>
              <a:t>Čovjek ne smije da se nepromišljeno izlaže opasnostima, ili te opasnosti treba da predvidi.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586</TotalTime>
  <Words>1050</Words>
  <Application>Microsoft Office PowerPoint</Application>
  <PresentationFormat>On-screen Show (4:3)</PresentationFormat>
  <Paragraphs>116</Paragraphs>
  <Slides>16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17" baseType="lpstr">
      <vt:lpstr>Office Theme</vt:lpstr>
      <vt:lpstr>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Hidroelektrana Perucica</dc:title>
  <dc:creator>Nena</dc:creator>
  <cp:lastModifiedBy>Korisnik</cp:lastModifiedBy>
  <cp:revision>76</cp:revision>
  <dcterms:created xsi:type="dcterms:W3CDTF">2006-08-16T00:00:00Z</dcterms:created>
  <dcterms:modified xsi:type="dcterms:W3CDTF">2021-10-09T07:38:19Z</dcterms:modified>
</cp:coreProperties>
</file>