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183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50E5773-2C32-45AC-B819-30C73A6CDD9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917A8D5-B2C7-495C-895D-475343753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5773-2C32-45AC-B819-30C73A6CDD9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A8D5-B2C7-495C-895D-475343753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5773-2C32-45AC-B819-30C73A6CDD9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A8D5-B2C7-495C-895D-475343753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5773-2C32-45AC-B819-30C73A6CDD9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A8D5-B2C7-495C-895D-475343753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5773-2C32-45AC-B819-30C73A6CDD9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A8D5-B2C7-495C-895D-475343753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5773-2C32-45AC-B819-30C73A6CDD9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A8D5-B2C7-495C-895D-475343753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0E5773-2C32-45AC-B819-30C73A6CDD9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17A8D5-B2C7-495C-895D-4753437531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50E5773-2C32-45AC-B819-30C73A6CDD9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917A8D5-B2C7-495C-895D-475343753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5773-2C32-45AC-B819-30C73A6CDD9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A8D5-B2C7-495C-895D-475343753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5773-2C32-45AC-B819-30C73A6CDD9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A8D5-B2C7-495C-895D-475343753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5773-2C32-45AC-B819-30C73A6CDD9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A8D5-B2C7-495C-895D-475343753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50E5773-2C32-45AC-B819-30C73A6CDD9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917A8D5-B2C7-495C-895D-475343753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57364"/>
            <a:ext cx="8458200" cy="1470025"/>
          </a:xfrm>
        </p:spPr>
        <p:txBody>
          <a:bodyPr/>
          <a:lstStyle/>
          <a:p>
            <a:r>
              <a:rPr lang="en-US" b="1" dirty="0" smtClean="0"/>
              <a:t>Guide layer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789341" y="1052736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r>
              <a:rPr lang="sr-Latn-ME" dirty="0" smtClean="0"/>
              <a:t>Zatim pritisnemo </a:t>
            </a:r>
            <a:r>
              <a:rPr lang="sr-Latn-ME" dirty="0" smtClean="0">
                <a:solidFill>
                  <a:srgbClr val="FF0000"/>
                </a:solidFill>
              </a:rPr>
              <a:t>F6</a:t>
            </a:r>
            <a:r>
              <a:rPr lang="sr-Latn-ME" dirty="0" smtClean="0"/>
              <a:t> na tastaturi, da bi od tih od tih frejmova dobila ki frejmove.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635" y="3429000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39" t="24406" r="46126" b="62797"/>
          <a:stretch/>
        </p:blipFill>
        <p:spPr>
          <a:xfrm>
            <a:off x="744498" y="2132856"/>
            <a:ext cx="7355894" cy="115212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3537012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r>
              <a:rPr lang="sr-Latn-ME" dirty="0" smtClean="0"/>
              <a:t>Sada selektujemo samo loptu i jednostavno ja ponesemo na kraj naše putanje.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008" t="40156" r="58301" b="37204"/>
          <a:stretch/>
        </p:blipFill>
        <p:spPr>
          <a:xfrm>
            <a:off x="2411760" y="4473116"/>
            <a:ext cx="4251315" cy="23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6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789341" y="1052736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r>
              <a:rPr lang="sr-Latn-ME" dirty="0" smtClean="0"/>
              <a:t>Sad kliknemo negdje po sredini, otprilike, </a:t>
            </a:r>
            <a:r>
              <a:rPr lang="sr-Latn-ME" dirty="0" smtClean="0">
                <a:solidFill>
                  <a:srgbClr val="FF0000"/>
                </a:solidFill>
              </a:rPr>
              <a:t>desni klik </a:t>
            </a:r>
            <a:r>
              <a:rPr lang="sr-Latn-ME" dirty="0" smtClean="0"/>
              <a:t>i </a:t>
            </a:r>
            <a:r>
              <a:rPr lang="sr-Latn-ME" dirty="0" smtClean="0">
                <a:solidFill>
                  <a:srgbClr val="FF0000"/>
                </a:solidFill>
              </a:rPr>
              <a:t>Create Motion Tween</a:t>
            </a:r>
            <a:r>
              <a:rPr lang="sr-Latn-ME" dirty="0" smtClean="0"/>
              <a:t>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635" y="3429000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111" t="24609" r="45763" b="35032"/>
          <a:stretch/>
        </p:blipFill>
        <p:spPr>
          <a:xfrm>
            <a:off x="683568" y="2204864"/>
            <a:ext cx="775806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2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789341" y="1052736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r>
              <a:rPr lang="sr-Latn-ME" dirty="0" smtClean="0"/>
              <a:t>Sada treba samo da testiramo, da vidimo kako izgleda naša animacija </a:t>
            </a:r>
            <a:r>
              <a:rPr lang="sr-Latn-ME" dirty="0" smtClean="0">
                <a:solidFill>
                  <a:srgbClr val="FF0000"/>
                </a:solidFill>
              </a:rPr>
              <a:t>Control/ Test Move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635" y="3429000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454" t="23423" r="67156" b="44094"/>
          <a:stretch/>
        </p:blipFill>
        <p:spPr>
          <a:xfrm>
            <a:off x="845040" y="2276872"/>
            <a:ext cx="3006880" cy="381642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11960" y="2727008"/>
            <a:ext cx="4537208" cy="3726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r>
              <a:rPr lang="sr-Latn-ME" dirty="0" smtClean="0"/>
              <a:t>Trebalo bi da možemo da vidimo kako nam se lopta kreće po putanji koju smo kreirali uz pomoć pensil tula, stime što nam se ne prikazuje putanja u našem konačnom fajlu.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4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789341" y="4653136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r>
              <a:rPr lang="sr-Latn-ME" dirty="0" smtClean="0">
                <a:solidFill>
                  <a:srgbClr val="FF0000"/>
                </a:solidFill>
              </a:rPr>
              <a:t>Zadatak 1. </a:t>
            </a:r>
            <a:r>
              <a:rPr lang="sr-Latn-ME" dirty="0" smtClean="0"/>
              <a:t>je da kreirate jedan ovakav sadržaj kao što je prikazan na pretkodnim slajdovima.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635" y="3429000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11960" y="2727008"/>
            <a:ext cx="4537208" cy="3726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950" t="27360" r="42806" b="38187"/>
          <a:stretch/>
        </p:blipFill>
        <p:spPr>
          <a:xfrm>
            <a:off x="2123728" y="836712"/>
            <a:ext cx="423407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484784"/>
            <a:ext cx="8229600" cy="5184576"/>
          </a:xfrm>
        </p:spPr>
        <p:txBody>
          <a:bodyPr>
            <a:normAutofit/>
          </a:bodyPr>
          <a:lstStyle/>
          <a:p>
            <a:pPr marL="0" indent="365760">
              <a:spcBef>
                <a:spcPts val="0"/>
              </a:spcBef>
              <a:buNone/>
            </a:pPr>
            <a:r>
              <a:rPr lang="en-US" dirty="0" smtClean="0"/>
              <a:t>Mo</a:t>
            </a:r>
            <a:r>
              <a:rPr lang="sr-Latn-ME" dirty="0" smtClean="0"/>
              <a:t>žemo </a:t>
            </a:r>
            <a:r>
              <a:rPr lang="sr-Latn-ME" i="1" dirty="0" smtClean="0"/>
              <a:t>gajd ler (guide layer) </a:t>
            </a:r>
            <a:r>
              <a:rPr lang="sr-Latn-ME" dirty="0" smtClean="0"/>
              <a:t>koristiti u više svrha. </a:t>
            </a:r>
          </a:p>
          <a:p>
            <a:pPr marL="0" indent="365760">
              <a:spcBef>
                <a:spcPts val="0"/>
              </a:spcBef>
              <a:buNone/>
            </a:pPr>
            <a:r>
              <a:rPr lang="sr-Latn-ME" dirty="0" smtClean="0"/>
              <a:t>Kada kreiramo animaciju, možemo postaviti putanju na gajd ler, da bi smo kontrolisali kretanje objekta tokom animacije.</a:t>
            </a:r>
          </a:p>
          <a:p>
            <a:pPr marL="0" indent="365760">
              <a:spcBef>
                <a:spcPts val="0"/>
              </a:spcBef>
              <a:buNone/>
            </a:pPr>
            <a:r>
              <a:rPr lang="sr-Latn-ME" dirty="0" smtClean="0"/>
              <a:t>Putanja se obično nalazi na posebnom leru i generalno se crta uz pomoć peint toola, ali takođe možemo koristiti line tool ili pensil toola da bi nacrtali jednu putanju.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988840"/>
            <a:ext cx="8229600" cy="4680520"/>
          </a:xfrm>
        </p:spPr>
        <p:txBody>
          <a:bodyPr>
            <a:normAutofit/>
          </a:bodyPr>
          <a:lstStyle/>
          <a:p>
            <a:pPr marL="0" indent="365760">
              <a:spcBef>
                <a:spcPts val="0"/>
              </a:spcBef>
              <a:buNone/>
            </a:pPr>
            <a:r>
              <a:rPr lang="sr-Latn-ME" dirty="0" smtClean="0"/>
              <a:t>Kada koristimo gajd ler kao vodič za kretanje, moramo da povežemo gajd ler sa slojem koji sadrži predmete koje želimo da usmjeravamo. </a:t>
            </a:r>
          </a:p>
          <a:p>
            <a:pPr marL="0" indent="365760">
              <a:spcBef>
                <a:spcPts val="0"/>
              </a:spcBef>
              <a:buNone/>
            </a:pPr>
            <a:r>
              <a:rPr lang="sr-Latn-ME" dirty="0" smtClean="0"/>
              <a:t>Svi objekti na ovom leru se automacki snepuju na putanju gajd lera. </a:t>
            </a:r>
          </a:p>
          <a:p>
            <a:pPr marL="0" indent="365760">
              <a:spcBef>
                <a:spcPts val="0"/>
              </a:spcBef>
              <a:buNone/>
            </a:pPr>
            <a:endParaRPr lang="sr-Latn-ME" dirty="0" smtClean="0"/>
          </a:p>
          <a:p>
            <a:pPr marL="0" indent="365760">
              <a:spcBef>
                <a:spcPts val="0"/>
              </a:spcBef>
              <a:buNone/>
            </a:pPr>
            <a:r>
              <a:rPr lang="sr-Latn-ME" dirty="0" smtClean="0"/>
              <a:t>Kako to sve izgleda u </a:t>
            </a:r>
            <a:r>
              <a:rPr lang="sr-Latn-ME" dirty="0"/>
              <a:t>programu </a:t>
            </a:r>
            <a:r>
              <a:rPr lang="sr-Latn-ME" dirty="0" smtClean="0"/>
              <a:t>sda </a:t>
            </a:r>
            <a:r>
              <a:rPr lang="sr-Latn-ME" dirty="0"/>
              <a:t>ćemo da vidimo: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9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124744"/>
            <a:ext cx="7959828" cy="1656184"/>
          </a:xfrm>
        </p:spPr>
        <p:txBody>
          <a:bodyPr>
            <a:normAutofit/>
          </a:bodyPr>
          <a:lstStyle/>
          <a:p>
            <a:pPr marL="0" indent="365760">
              <a:spcBef>
                <a:spcPts val="0"/>
              </a:spcBef>
              <a:buNone/>
            </a:pPr>
            <a:r>
              <a:rPr lang="sr-Latn-ME" dirty="0" smtClean="0"/>
              <a:t>Kada startujete program, provjerite da li vam je </a:t>
            </a:r>
            <a:r>
              <a:rPr lang="sr-Latn-ME" dirty="0"/>
              <a:t>uključen </a:t>
            </a:r>
            <a:r>
              <a:rPr lang="sr-Latn-ME" dirty="0" smtClean="0"/>
              <a:t>timeline</a:t>
            </a:r>
            <a:r>
              <a:rPr lang="sr-Latn-ME" dirty="0"/>
              <a:t>, </a:t>
            </a:r>
            <a:r>
              <a:rPr lang="sr-Latn-ME" dirty="0" smtClean="0"/>
              <a:t>ako nije idete na </a:t>
            </a:r>
            <a:r>
              <a:rPr lang="sr-Latn-ME" dirty="0" smtClean="0">
                <a:solidFill>
                  <a:srgbClr val="FF0000"/>
                </a:solidFill>
              </a:rPr>
              <a:t>Window/Timeline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72" t="23423" r="37271" b="29328"/>
          <a:stretch/>
        </p:blipFill>
        <p:spPr>
          <a:xfrm>
            <a:off x="432189" y="2636912"/>
            <a:ext cx="8244268" cy="38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3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124744"/>
            <a:ext cx="7959828" cy="1656184"/>
          </a:xfrm>
        </p:spPr>
        <p:txBody>
          <a:bodyPr>
            <a:normAutofit/>
          </a:bodyPr>
          <a:lstStyle/>
          <a:p>
            <a:pPr marL="0" indent="365760">
              <a:spcBef>
                <a:spcPts val="0"/>
              </a:spcBef>
              <a:buNone/>
            </a:pPr>
            <a:r>
              <a:rPr lang="sr-Latn-ME" dirty="0" smtClean="0"/>
              <a:t>Ono što radimo sada jeste crtamo jedan krug. Prvo podesimo  fill kolor (ispunu boje) i srtoke kolor (ram ili okvir).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19" t="22438" r="37271" b="30313"/>
          <a:stretch/>
        </p:blipFill>
        <p:spPr>
          <a:xfrm>
            <a:off x="323528" y="2564904"/>
            <a:ext cx="834842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8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124744"/>
            <a:ext cx="7959828" cy="1656184"/>
          </a:xfrm>
        </p:spPr>
        <p:txBody>
          <a:bodyPr>
            <a:normAutofit/>
          </a:bodyPr>
          <a:lstStyle/>
          <a:p>
            <a:pPr marL="0" indent="365760">
              <a:spcBef>
                <a:spcPts val="0"/>
              </a:spcBef>
              <a:buNone/>
            </a:pPr>
            <a:r>
              <a:rPr lang="sr-Latn-ME" dirty="0" smtClean="0"/>
              <a:t>Zatim ćemo sve da selektujemo i Ctrl+G, da bi smo grupisali naš objekat.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18" t="63781" r="74351" b="22438"/>
          <a:stretch/>
        </p:blipFill>
        <p:spPr>
          <a:xfrm>
            <a:off x="2699792" y="2636912"/>
            <a:ext cx="2736304" cy="10081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8447" y="4077072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r>
              <a:rPr lang="sr-Latn-ME" dirty="0" smtClean="0"/>
              <a:t>U donjem lijevom uglu imamo mogućnost da mijenjamo veličinu proporcijonalno, kada je sve grupisano.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0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124744"/>
            <a:ext cx="7959828" cy="1656184"/>
          </a:xfrm>
        </p:spPr>
        <p:txBody>
          <a:bodyPr>
            <a:normAutofit/>
          </a:bodyPr>
          <a:lstStyle/>
          <a:p>
            <a:pPr marL="0" indent="365760">
              <a:spcBef>
                <a:spcPts val="0"/>
              </a:spcBef>
              <a:buNone/>
            </a:pPr>
            <a:r>
              <a:rPr lang="sr-Latn-ME" dirty="0" smtClean="0"/>
              <a:t>Sada ćemo kreirati jedan mošon gajd, klikom na ovo srednje dugme,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19" t="23423" r="45571" b="61812"/>
          <a:stretch/>
        </p:blipFill>
        <p:spPr>
          <a:xfrm>
            <a:off x="1168150" y="2528900"/>
            <a:ext cx="6480720" cy="10801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835696" y="2240868"/>
            <a:ext cx="1368152" cy="11161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4317945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r>
              <a:rPr lang="sr-Latn-ME" dirty="0" smtClean="0"/>
              <a:t>zatim selektujemo prvi frejm, od mošun gajda,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73" t="22438" r="46125" b="60828"/>
          <a:stretch/>
        </p:blipFill>
        <p:spPr>
          <a:xfrm>
            <a:off x="1135090" y="5110033"/>
            <a:ext cx="6953568" cy="134330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699792" y="5049180"/>
            <a:ext cx="1152128" cy="8394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05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789341" y="1052736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r>
              <a:rPr lang="sr-Latn-ME" dirty="0"/>
              <a:t>B</a:t>
            </a:r>
            <a:r>
              <a:rPr lang="sr-Latn-ME" dirty="0" smtClean="0"/>
              <a:t>iramo pensil tul, i slobodnom rukom nacrtamo jednu putanju.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939" t="23422" r="46679" b="34250"/>
          <a:stretch/>
        </p:blipFill>
        <p:spPr>
          <a:xfrm>
            <a:off x="539552" y="2204864"/>
            <a:ext cx="8030704" cy="42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789341" y="1052736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r>
              <a:rPr lang="sr-Latn-ME" dirty="0" smtClean="0"/>
              <a:t>Zatim selektujemo neki dalji frejm, recimo 55,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73" t="25391" r="46125" b="62797"/>
          <a:stretch/>
        </p:blipFill>
        <p:spPr>
          <a:xfrm>
            <a:off x="763583" y="1700808"/>
            <a:ext cx="7920880" cy="108012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24635" y="3429000"/>
            <a:ext cx="7959828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760">
              <a:spcBef>
                <a:spcPts val="0"/>
              </a:spcBef>
              <a:buFont typeface="Georgia"/>
              <a:buNone/>
            </a:pPr>
            <a:r>
              <a:rPr lang="sr-Latn-ME" dirty="0" smtClean="0"/>
              <a:t>Pritisnemo </a:t>
            </a:r>
            <a:r>
              <a:rPr lang="sr-Latn-ME" dirty="0" smtClean="0">
                <a:solidFill>
                  <a:srgbClr val="FF0000"/>
                </a:solidFill>
              </a:rPr>
              <a:t>Ctrl</a:t>
            </a:r>
            <a:r>
              <a:rPr lang="sr-Latn-ME" dirty="0" smtClean="0"/>
              <a:t>, da bi selektovali oba frejma, i od lopte i od mušn gajda – putanje.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9" t="24406" r="46126" b="62797"/>
          <a:stretch/>
        </p:blipFill>
        <p:spPr>
          <a:xfrm>
            <a:off x="899592" y="4581128"/>
            <a:ext cx="781563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14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337</TotalTime>
  <Words>359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Georgia</vt:lpstr>
      <vt:lpstr>Trebuchet MS</vt:lpstr>
      <vt:lpstr>Wingdings 2</vt:lpstr>
      <vt:lpstr>Urban</vt:lpstr>
      <vt:lpstr>Guide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SNEZA</dc:creator>
  <cp:lastModifiedBy>Snezana Krunic</cp:lastModifiedBy>
  <cp:revision>53</cp:revision>
  <dcterms:created xsi:type="dcterms:W3CDTF">2020-02-02T11:51:26Z</dcterms:created>
  <dcterms:modified xsi:type="dcterms:W3CDTF">2021-05-17T18:48:38Z</dcterms:modified>
</cp:coreProperties>
</file>