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5" r:id="rId2"/>
    <p:sldId id="268" r:id="rId3"/>
    <p:sldId id="336" r:id="rId4"/>
    <p:sldId id="337" r:id="rId5"/>
    <p:sldId id="338" r:id="rId6"/>
    <p:sldId id="339" r:id="rId7"/>
    <p:sldId id="340" r:id="rId8"/>
    <p:sldId id="341" r:id="rId9"/>
    <p:sldId id="342" r:id="rId10"/>
    <p:sldId id="344" r:id="rId11"/>
    <p:sldId id="343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273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A8"/>
    <a:srgbClr val="FCFCFC"/>
    <a:srgbClr val="008299"/>
    <a:srgbClr val="0070D4"/>
    <a:srgbClr val="52CBBE"/>
    <a:srgbClr val="FEFEFD"/>
    <a:srgbClr val="F7F7F7"/>
    <a:srgbClr val="FEC630"/>
    <a:srgbClr val="FF5969"/>
    <a:srgbClr val="5D7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3" d="100"/>
          <a:sy n="73" d="100"/>
        </p:scale>
        <p:origin x="9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22.05.2021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90654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20745" y="0"/>
            <a:ext cx="929992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778572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22530" name="Picture 2" descr="3D Particle Network by Breton Brander on Dribbb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39064" y="94128"/>
            <a:ext cx="9452935" cy="676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190200" y="5759568"/>
            <a:ext cx="25683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C00000"/>
                </a:solidFill>
                <a:latin typeface="Impact" panose="020B0806030902050204" pitchFamily="34" charset="0"/>
              </a:rPr>
              <a:t>SPASOJE PAPIĆ</a:t>
            </a:r>
          </a:p>
          <a:p>
            <a:pPr algn="r"/>
            <a:r>
              <a:rPr lang="sr-Latn-ME" sz="2500" dirty="0" smtClean="0">
                <a:solidFill>
                  <a:srgbClr val="C00000"/>
                </a:solidFill>
                <a:latin typeface="Impact" panose="020B0806030902050204" pitchFamily="34" charset="0"/>
              </a:rPr>
              <a:t>SNEŽANA RADOVIĆ</a:t>
            </a:r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202974-31A3-4642-B671-F0DBBB7B4663}"/>
              </a:ext>
            </a:extLst>
          </p:cNvPr>
          <p:cNvSpPr txBox="1"/>
          <p:nvPr/>
        </p:nvSpPr>
        <p:spPr>
          <a:xfrm>
            <a:off x="2739065" y="1838851"/>
            <a:ext cx="87485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6000" dirty="0" smtClean="0">
                <a:solidFill>
                  <a:srgbClr val="FFC000"/>
                </a:solidFill>
                <a:latin typeface="Impact" panose="020B0806030902050204" pitchFamily="34" charset="0"/>
              </a:rPr>
              <a:t>VRSTE RAČUNARSKIH MREŽA I NAČINI POVEZIVANJA</a:t>
            </a:r>
            <a:endParaRPr lang="en-US" sz="6000" dirty="0">
              <a:solidFill>
                <a:srgbClr val="FFC000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373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1107996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STABLO – VIŠE ZVIJEZDA POVEZANIH U JEDNU MREŽU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ZVIJEZDA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79258" y="1449887"/>
            <a:ext cx="8582554" cy="2366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1050" dirty="0">
              <a:solidFill>
                <a:srgbClr val="000000"/>
              </a:solidFill>
              <a:latin typeface="Symbol" panose="05050102010706020507" pitchFamily="18" charset="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Računari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povezuju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mrežnim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uređajem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MU (hub, switch, router).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dozvoljava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direktni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prenos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poruka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između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Niža cijena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od potpuno povezane mreže.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Ako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neka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veza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otkaže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posl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edice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trpi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samo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čija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je to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veza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7848" t="51470" r="46314" b="18934"/>
          <a:stretch/>
        </p:blipFill>
        <p:spPr>
          <a:xfrm>
            <a:off x="2348470" y="3806009"/>
            <a:ext cx="4334718" cy="2791559"/>
          </a:xfrm>
          <a:prstGeom prst="rect">
            <a:avLst/>
          </a:prstGeom>
        </p:spPr>
      </p:pic>
      <p:pic>
        <p:nvPicPr>
          <p:cNvPr id="14338" name="Picture 2" descr="Star Topology GIF | Gfyca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06" y="114508"/>
            <a:ext cx="3575664" cy="178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527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MAGISTRALA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3000">
                <a:solidFill>
                  <a:srgbClr val="002060"/>
                </a:solidFill>
                <a:latin typeface="Impact" panose="020B0806030902050204" pitchFamily="34" charset="0"/>
              </a:rPr>
              <a:t>STABLO – VIŠE ZVIJEZDA POVEZANIH U JEDNU MREŽU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41090" y="1247058"/>
            <a:ext cx="6096000" cy="16158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2200" dirty="0">
              <a:solidFill>
                <a:srgbClr val="002060"/>
              </a:solidFill>
              <a:latin typeface="Symbol" panose="05050102010706020507" pitchFamily="18" charset="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mreža </a:t>
            </a:r>
            <a:r>
              <a:rPr lang="pt-BR" sz="2200" dirty="0">
                <a:solidFill>
                  <a:srgbClr val="002060"/>
                </a:solidFill>
                <a:latin typeface="Calibri" panose="020F0502020204030204" pitchFamily="34" charset="0"/>
              </a:rPr>
              <a:t>može da se proširuje</a:t>
            </a:r>
            <a:r>
              <a:rPr lang="pt-BR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endParaRPr lang="pt-BR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moguća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je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izolacija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pojedinih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elov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mreže</a:t>
            </a:r>
            <a:r>
              <a:rPr lang="en-US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19271" t="41176" r="38666" b="12500"/>
          <a:stretch/>
        </p:blipFill>
        <p:spPr>
          <a:xfrm>
            <a:off x="4480754" y="2925271"/>
            <a:ext cx="5853884" cy="362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2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PRSTEN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MAGISTRALA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4070" y="1982449"/>
            <a:ext cx="84553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dirty="0">
              <a:solidFill>
                <a:srgbClr val="002060"/>
              </a:solidFill>
              <a:latin typeface="Symbol" panose="05050102010706020507" pitchFamily="18" charset="2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Svi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čvorovi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priključeni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jedinstveni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komunikacioni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kanal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lvl="1"/>
            <a:r>
              <a:rPr lang="en-US" sz="2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Prednost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jednostavna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instalacija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1"/>
            <a:r>
              <a:rPr lang="en-US" sz="2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Nedosta</a:t>
            </a:r>
            <a:r>
              <a:rPr lang="sr-Latn-ME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ta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k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otežana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rekonfiguracija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izolacija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kvara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379" t="46875" r="31638" b="26470"/>
          <a:stretch/>
        </p:blipFill>
        <p:spPr>
          <a:xfrm>
            <a:off x="2756648" y="3428999"/>
            <a:ext cx="8831289" cy="2407025"/>
          </a:xfrm>
          <a:prstGeom prst="rect">
            <a:avLst/>
          </a:prstGeom>
        </p:spPr>
      </p:pic>
      <p:pic>
        <p:nvPicPr>
          <p:cNvPr id="13314" name="Picture 2" descr="Computer Networks | Advantages, Types, Role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60" y="309647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732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HIBRIDNE TOPOLOGIJE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PRSTEN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79257" y="1761129"/>
            <a:ext cx="66908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002060"/>
                </a:solidFill>
                <a:latin typeface="Calibri" panose="020F0502020204030204" pitchFamily="34" charset="0"/>
              </a:rPr>
              <a:t>Svi računari su povezani u prsten. </a:t>
            </a:r>
          </a:p>
          <a:p>
            <a:pPr lvl="1"/>
            <a:r>
              <a:rPr lang="pl-PL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Prednost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: jednostavna instalacija i rekonfiguracija. 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79258" y="2474408"/>
            <a:ext cx="86228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l-PL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Nedostatak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: prekid jednog linka, prekida komunikaciju u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cijeloj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mreži. 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3896" t="39523" r="39493" b="16543"/>
          <a:stretch/>
        </p:blipFill>
        <p:spPr>
          <a:xfrm>
            <a:off x="3659829" y="2905295"/>
            <a:ext cx="7052869" cy="3737551"/>
          </a:xfrm>
          <a:prstGeom prst="rect">
            <a:avLst/>
          </a:prstGeom>
        </p:spPr>
      </p:pic>
      <p:pic>
        <p:nvPicPr>
          <p:cNvPr id="12290" name="Picture 2" descr="mesh topology | MPLS NE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424" y="433904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848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1107996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Impact" panose="020B0806030902050204" pitchFamily="34" charset="0"/>
              </a:rPr>
              <a:t>VRSTE MREŽA PREMA NAČINU PRENOSA PODATAKA 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HIBRIDNE TOPOLOGIJE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46911" y="1820383"/>
            <a:ext cx="754084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Kombinacija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različitih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topologija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Koristi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kada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različite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podmreže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treba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međusobno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povezati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5653" t="44853" r="34429" b="15993"/>
          <a:stretch/>
        </p:blipFill>
        <p:spPr>
          <a:xfrm>
            <a:off x="3388658" y="3173505"/>
            <a:ext cx="7409709" cy="326763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051176" y="2810434"/>
            <a:ext cx="1573306" cy="389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rgbClr val="002060"/>
                </a:solidFill>
              </a:rPr>
              <a:t>ZVIJEZDA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27611" y="5907740"/>
            <a:ext cx="1573306" cy="389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rgbClr val="002060"/>
                </a:solidFill>
              </a:rPr>
              <a:t>ZVIJEZDA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991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1107996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Impact" panose="020B0806030902050204" pitchFamily="34" charset="0"/>
              </a:rPr>
              <a:t>PRENOS PODATAKA VIRTUELNOM PRIVATNOM MREŽOM (VPN) 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solidFill>
                  <a:srgbClr val="002060"/>
                </a:solidFill>
                <a:latin typeface="Impact" panose="020B0806030902050204" pitchFamily="34" charset="0"/>
              </a:rPr>
              <a:t>VRSTE MREŽA PREMA NAČINU PRENOSA PODATAKA 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6996" t="53861" r="33085" b="9190"/>
          <a:stretch/>
        </p:blipFill>
        <p:spPr>
          <a:xfrm>
            <a:off x="6125611" y="4249272"/>
            <a:ext cx="5493222" cy="228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054070" y="1731566"/>
            <a:ext cx="6230471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PRENOS PODATAKA SA KOMUTACIJOM PAKETA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Poruka </a:t>
            </a: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pt-B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</a:t>
            </a:r>
            <a:r>
              <a:rPr lang="sr-Latn-ME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ijeli</a:t>
            </a:r>
            <a:r>
              <a:rPr lang="pt-BR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pt-BR" sz="2000" dirty="0">
                <a:solidFill>
                  <a:srgbClr val="002060"/>
                </a:solidFill>
                <a:latin typeface="Calibri" panose="020F0502020204030204" pitchFamily="34" charset="0"/>
              </a:rPr>
              <a:t>na pakete.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Ruteri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prenose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pakete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do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odredišnog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Paketi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mogu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da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putuju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različitim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putanjama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0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Putanje</a:t>
            </a: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određuju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alibri" panose="020F0502020204030204" pitchFamily="34" charset="0"/>
              </a:rPr>
              <a:t>ruteri</a:t>
            </a:r>
            <a:r>
              <a:rPr lang="en-US" sz="20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 </a:t>
            </a:r>
            <a:r>
              <a:rPr lang="pl-PL" sz="2000" dirty="0">
                <a:solidFill>
                  <a:srgbClr val="002060"/>
                </a:solidFill>
                <a:latin typeface="Calibri" panose="020F0502020204030204" pitchFamily="34" charset="0"/>
              </a:rPr>
              <a:t>prijemnoj strani paketi se integrišu u poruku. </a:t>
            </a:r>
          </a:p>
        </p:txBody>
      </p:sp>
    </p:spTree>
    <p:extLst>
      <p:ext uri="{BB962C8B-B14F-4D97-AF65-F5344CB8AC3E}">
        <p14:creationId xmlns:p14="http://schemas.microsoft.com/office/powerpoint/2010/main" val="3873072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1107996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sz="3000">
                <a:solidFill>
                  <a:schemeClr val="bg1"/>
                </a:solidFill>
                <a:latin typeface="Impact" panose="020B0806030902050204" pitchFamily="34" charset="0"/>
              </a:rPr>
              <a:t>VRSTE MREŽA U ODNOSU NA GEOGRAFSKI PROSTOR KOJE ZAUZIMAJU 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7" y="578224"/>
            <a:ext cx="90532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solidFill>
                  <a:srgbClr val="002060"/>
                </a:solidFill>
                <a:latin typeface="Impact" panose="020B0806030902050204" pitchFamily="34" charset="0"/>
              </a:rPr>
              <a:t>PRENOS PODATAKA VIRTUELNOM PRIVATNOM MREŽOM (VPN) 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79257" y="1132222"/>
            <a:ext cx="1002139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VPN služi za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bezbjedni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prenos podataka kroz javnu mrežu. </a:t>
            </a:r>
          </a:p>
          <a:p>
            <a:pPr algn="just"/>
            <a:r>
              <a:rPr lang="en-US" sz="2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Način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prenosa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podataka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komutacija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šifrovanih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paketa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,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                                            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paketi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se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šifriraju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koristeći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digitalni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potpis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endParaRPr lang="sr-Latn-ME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Zahvaljujući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šifriranju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paketa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stvara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tzv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VPN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tunel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se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koristi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kao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logička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konekcija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između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dva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uređaja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1313" t="57721" r="30088" b="10294"/>
          <a:stretch/>
        </p:blipFill>
        <p:spPr>
          <a:xfrm>
            <a:off x="2716306" y="4007223"/>
            <a:ext cx="7624482" cy="2339789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7315201" y="3254188"/>
            <a:ext cx="510987" cy="1963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011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791851" y="578224"/>
            <a:ext cx="101962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>
                <a:solidFill>
                  <a:srgbClr val="002060"/>
                </a:solidFill>
                <a:latin typeface="Impact" panose="020B0806030902050204" pitchFamily="34" charset="0"/>
              </a:rPr>
              <a:t>VRSTE MREŽA U ODNOSU NA GEOGRAFSKI PROSTOR KOJE ZAUZIMAJU 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18446" y="1758461"/>
            <a:ext cx="878541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LAN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(Local Area Networks)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Računarska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privatnom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vlasništvu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Umrežavanje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ograničenom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prostoru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u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jednoj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zgradi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kompleksu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zgrada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nekog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fakulteta</a:t>
            </a:r>
            <a:endParaRPr lang="sr-Latn-ME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lvl="1"/>
            <a:r>
              <a:rPr lang="sr-Latn-ME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 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vladine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organizacije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preduzeća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3327" t="42647" r="29261" b="14338"/>
          <a:stretch/>
        </p:blipFill>
        <p:spPr>
          <a:xfrm>
            <a:off x="6597846" y="3213848"/>
            <a:ext cx="4867835" cy="3146611"/>
          </a:xfrm>
          <a:prstGeom prst="rect">
            <a:avLst/>
          </a:prstGeom>
        </p:spPr>
      </p:pic>
      <p:pic>
        <p:nvPicPr>
          <p:cNvPr id="8194" name="Picture 2" descr="Two Types of Networks: LANs and WANs – Router Switch B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102" y="4609336"/>
            <a:ext cx="3225369" cy="202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723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791851" y="578224"/>
            <a:ext cx="10196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LAN KOJI POKRIVA VIŠE ZGRADA</a:t>
            </a:r>
            <a:endParaRPr lang="en-US" sz="2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586" t="25552" r="37529" b="7352"/>
          <a:stretch/>
        </p:blipFill>
        <p:spPr>
          <a:xfrm>
            <a:off x="3401669" y="978334"/>
            <a:ext cx="7274860" cy="561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311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791851" y="578224"/>
            <a:ext cx="101962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MAN (</a:t>
            </a:r>
            <a:r>
              <a:rPr lang="en-US" sz="2000" b="1" dirty="0" err="1">
                <a:solidFill>
                  <a:srgbClr val="002060"/>
                </a:solidFill>
              </a:rPr>
              <a:t>Gradska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mreža</a:t>
            </a:r>
            <a:r>
              <a:rPr lang="en-US" sz="2000" b="1" dirty="0">
                <a:solidFill>
                  <a:srgbClr val="002060"/>
                </a:solidFill>
              </a:rPr>
              <a:t>) je </a:t>
            </a:r>
            <a:r>
              <a:rPr lang="en-US" sz="2000" b="1" dirty="0" err="1">
                <a:solidFill>
                  <a:srgbClr val="002060"/>
                </a:solidFill>
              </a:rPr>
              <a:t>javna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mreža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nivou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jednog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grada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endParaRPr lang="en-US" sz="2000" b="1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963" t="24632" r="34015" b="9191"/>
          <a:stretch/>
        </p:blipFill>
        <p:spPr>
          <a:xfrm>
            <a:off x="3509682" y="1290918"/>
            <a:ext cx="6952130" cy="517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9125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MODEL KOMUNIKACIONOG SISTEMA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60545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RAČUNARSKE MREŽE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2052" name="Picture 4" descr="Networking computer GIF on GIFER - by Meztiga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144" y="2480416"/>
            <a:ext cx="4053355" cy="359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879258" y="1436145"/>
            <a:ext cx="986054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Računarska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skup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međusobno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povezani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odgovarajući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način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mogu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da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komuniciraju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ele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resurse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endParaRPr lang="sr-Latn-ME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Nam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ena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računarskih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je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korišćenje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zajedničkih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podataka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hardvera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softvera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od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strane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više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korisnika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en-US" sz="2200" dirty="0">
              <a:solidFill>
                <a:srgbClr val="002060"/>
              </a:solidFill>
            </a:endParaRPr>
          </a:p>
        </p:txBody>
      </p:sp>
      <p:pic>
        <p:nvPicPr>
          <p:cNvPr id="2054" name="Picture 6" descr="TimeTec - Cloud Solutions for Workforce Managemen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882" y="80913"/>
            <a:ext cx="2347939" cy="176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706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791851" y="578224"/>
            <a:ext cx="101962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002060"/>
                </a:solidFill>
              </a:rPr>
              <a:t>WAN </a:t>
            </a:r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dirty="0" err="1">
                <a:solidFill>
                  <a:srgbClr val="002060"/>
                </a:solidFill>
              </a:rPr>
              <a:t>Regionalna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računarska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mreža</a:t>
            </a:r>
            <a:r>
              <a:rPr lang="en-US" sz="2000" dirty="0">
                <a:solidFill>
                  <a:srgbClr val="002060"/>
                </a:solidFill>
              </a:rPr>
              <a:t>) - </a:t>
            </a:r>
            <a:r>
              <a:rPr lang="en-US" sz="2000" dirty="0" err="1">
                <a:solidFill>
                  <a:srgbClr val="002060"/>
                </a:solidFill>
              </a:rPr>
              <a:t>javna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mreža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koja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obezb</a:t>
            </a:r>
            <a:r>
              <a:rPr lang="sr-Latn-ME" sz="2000" dirty="0" smtClean="0">
                <a:solidFill>
                  <a:srgbClr val="002060"/>
                </a:solidFill>
              </a:rPr>
              <a:t>j</a:t>
            </a:r>
            <a:r>
              <a:rPr lang="en-US" sz="2000" dirty="0" err="1" smtClean="0">
                <a:solidFill>
                  <a:srgbClr val="002060"/>
                </a:solidFill>
              </a:rPr>
              <a:t>eđuje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prenos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podataka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velike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daljine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kao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što</a:t>
            </a:r>
            <a:r>
              <a:rPr lang="en-US" sz="2000" dirty="0">
                <a:solidFill>
                  <a:srgbClr val="002060"/>
                </a:solidFill>
              </a:rPr>
              <a:t> je </a:t>
            </a:r>
            <a:r>
              <a:rPr lang="en-US" sz="2000" dirty="0" err="1">
                <a:solidFill>
                  <a:srgbClr val="002060"/>
                </a:solidFill>
              </a:rPr>
              <a:t>jedna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država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ili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kontinent</a:t>
            </a:r>
            <a:r>
              <a:rPr lang="sr-Latn-ME" sz="2000" dirty="0" smtClean="0">
                <a:solidFill>
                  <a:srgbClr val="002060"/>
                </a:solidFill>
              </a:rPr>
              <a:t>.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endParaRPr lang="en-US" sz="2000" b="1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5122" name="Picture 2" descr="Wide Area Network - link all your sites together seamless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762" y="1600200"/>
            <a:ext cx="4317958" cy="4484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etPrivate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452" y="2031344"/>
            <a:ext cx="5461676" cy="3845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541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 descr="DCN- Computer Network Types – training institute in Chandigar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813" y="248418"/>
            <a:ext cx="8673354" cy="640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230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rgbClr val="FFC000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rgbClr val="5D7373"/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23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ARHITEKTURA RAČUNARSKE MREŽE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60545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MODEL KOMUNIKACIONOG SISTEMA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893" t="29218" r="38976" b="55525"/>
          <a:stretch/>
        </p:blipFill>
        <p:spPr>
          <a:xfrm>
            <a:off x="2782862" y="1791123"/>
            <a:ext cx="7941907" cy="15437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79258" y="3564196"/>
            <a:ext cx="9749117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05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pl-PL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Izvor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– generiše podatke za prenos.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Predajnik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– transformiše generisane podatke u oblik pogodan za prenos.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Komunikacioni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kanal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može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biti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jednostavna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veza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linija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)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kompleksna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Prijemnik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prihvata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signal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iz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prenosnog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sistema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transformiše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ga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u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oblik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pogodan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za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odredište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Odredište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prihvata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pren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ij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ete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podatke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71292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VRSTE MREŽA PREMA TIPU LINIJE MREŽA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60545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ARHITEKTURA RAČUNARSKE MREŽE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17410" t="23346" r="38459" b="36581"/>
          <a:stretch/>
        </p:blipFill>
        <p:spPr>
          <a:xfrm>
            <a:off x="3481122" y="1104421"/>
            <a:ext cx="6683189" cy="341202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054070" y="4782445"/>
            <a:ext cx="953729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Host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–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uređaj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šalje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prima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podatke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štampač</a:t>
            </a:r>
            <a:r>
              <a:rPr lang="sr-Latn-ME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 dr.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)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Mrežni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uređaj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obnavlja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/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usm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erava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podatke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kroz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mrežu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Linija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veze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(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komunikacioni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ka</a:t>
            </a:r>
            <a:r>
              <a:rPr lang="sr-Latn-ME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n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al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)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- 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j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elovi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koji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fizički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povezuju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čvorove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Deljeni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resursi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zajedničke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hardverske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ili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softverske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komponente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mreže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37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1107996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VRSTE MREŽA PREMA SMJERU PRENOSA PODATAKA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60545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VRSTE MREŽA PREMA TIPU LINIJE MREŽA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58511" y="1648163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TAČKA</a:t>
            </a:r>
            <a:r>
              <a:rPr lang="sr-Latn-ME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-</a:t>
            </a:r>
            <a:r>
              <a:rPr lang="sr-Latn-ME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TAČKA </a:t>
            </a:r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(POINT-TO-POINT) </a:t>
            </a:r>
          </a:p>
          <a:p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Svaka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dva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računara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povezana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posebnim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linkom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58511" y="3069526"/>
            <a:ext cx="6276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MULTIPOINT </a:t>
            </a:r>
          </a:p>
          <a:p>
            <a:pPr algn="just"/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Postoji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DIJELJENI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LINK koji je zajednički za sve računare u mreži. </a:t>
            </a:r>
          </a:p>
          <a:p>
            <a:pPr algn="just"/>
            <a:endParaRPr lang="sr-Latn-ME" sz="22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just"/>
            <a:r>
              <a:rPr lang="en-US" sz="2200" b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Vrste</a:t>
            </a:r>
            <a:r>
              <a:rPr lang="en-US" sz="22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multipoint </a:t>
            </a:r>
            <a:r>
              <a:rPr lang="en-US" sz="2200" b="1" dirty="0" err="1">
                <a:solidFill>
                  <a:srgbClr val="002060"/>
                </a:solidFill>
                <a:latin typeface="Calibri" panose="020F0502020204030204" pitchFamily="34" charset="0"/>
              </a:rPr>
              <a:t>mreže</a:t>
            </a:r>
            <a:r>
              <a:rPr lang="en-US" sz="2200" b="1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emisija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svima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podatak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a - podatak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linka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primaju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istovremeno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SVI RAČUNARI u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mreži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selektivna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emisija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podataka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-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podatak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sa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linka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primaju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SAMO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ODREĐENI RAČUNARI u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mreži.</a:t>
            </a:r>
            <a:endParaRPr lang="pl-PL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39114" t="29044" r="28434" b="48346"/>
          <a:stretch/>
        </p:blipFill>
        <p:spPr>
          <a:xfrm>
            <a:off x="7678270" y="1436072"/>
            <a:ext cx="4222377" cy="16539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44798" t="59375" r="28021" b="12316"/>
          <a:stretch/>
        </p:blipFill>
        <p:spPr>
          <a:xfrm>
            <a:off x="8135471" y="3980329"/>
            <a:ext cx="3536576" cy="207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98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46753" y="-2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1107996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VRSTE MREŽA PREMA RELATIVNOM ODNOSU ČVOROVA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76143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VRSTE MREŽA PREMA SMJERU PRENOSA PODATAKA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4620" t="28125" r="31432" b="10294"/>
          <a:stretch/>
        </p:blipFill>
        <p:spPr>
          <a:xfrm>
            <a:off x="2667574" y="1304363"/>
            <a:ext cx="8197649" cy="526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83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VRSTE MREŽA PREMA RASPOREDU ČVOROVA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VRSTE MREŽA PREMA RELATIVNOM ODNOSU ČVOROVA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485" t="17279" r="28744" b="6250"/>
          <a:stretch/>
        </p:blipFill>
        <p:spPr>
          <a:xfrm>
            <a:off x="2589946" y="1132222"/>
            <a:ext cx="7906871" cy="55939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37329" y="1196737"/>
            <a:ext cx="3706052" cy="978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29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POTPUNO POVEZANA MREŽA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VRSTE MREŽA PREMA RASPOREDU ČVOROVA 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pic>
        <p:nvPicPr>
          <p:cNvPr id="17410" name="Picture 2" descr="The Various Types of Network Topologies - swiss network security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90" y="2138082"/>
            <a:ext cx="6369155" cy="471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348470" y="1849897"/>
            <a:ext cx="6096000" cy="29777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2500" dirty="0">
                <a:solidFill>
                  <a:srgbClr val="002060"/>
                </a:solidFill>
                <a:latin typeface="Calibri" panose="020F0502020204030204" pitchFamily="34" charset="0"/>
              </a:rPr>
              <a:t>1. potpuno povezana mreža (mesh), 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2. </a:t>
            </a:r>
            <a:r>
              <a:rPr lang="en-US" sz="25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zv</a:t>
            </a:r>
            <a:r>
              <a:rPr lang="sr-Latn-ME" sz="25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ij</a:t>
            </a:r>
            <a:r>
              <a:rPr lang="en-US" sz="25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ezda</a:t>
            </a:r>
            <a:r>
              <a:rPr lang="en-US" sz="25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(star), 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3. </a:t>
            </a:r>
            <a:r>
              <a:rPr lang="en-US" sz="2500" dirty="0" err="1">
                <a:solidFill>
                  <a:srgbClr val="002060"/>
                </a:solidFill>
                <a:latin typeface="Calibri" panose="020F0502020204030204" pitchFamily="34" charset="0"/>
              </a:rPr>
              <a:t>stablo</a:t>
            </a: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 (tree), 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4. </a:t>
            </a:r>
            <a:r>
              <a:rPr lang="en-US" sz="2500" dirty="0" err="1">
                <a:solidFill>
                  <a:srgbClr val="002060"/>
                </a:solidFill>
                <a:latin typeface="Calibri" panose="020F0502020204030204" pitchFamily="34" charset="0"/>
              </a:rPr>
              <a:t>magistrala</a:t>
            </a: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 (bus), 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5. </a:t>
            </a:r>
            <a:r>
              <a:rPr lang="en-US" sz="2500" dirty="0" err="1">
                <a:solidFill>
                  <a:srgbClr val="002060"/>
                </a:solidFill>
                <a:latin typeface="Calibri" panose="020F0502020204030204" pitchFamily="34" charset="0"/>
              </a:rPr>
              <a:t>prsten</a:t>
            </a:r>
            <a:r>
              <a:rPr lang="en-US" sz="2500" dirty="0">
                <a:solidFill>
                  <a:srgbClr val="002060"/>
                </a:solidFill>
                <a:latin typeface="Calibri" panose="020F0502020204030204" pitchFamily="34" charset="0"/>
              </a:rPr>
              <a:t> (ring)</a:t>
            </a:r>
            <a:endParaRPr lang="en-US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03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7016030" y="-1"/>
            <a:ext cx="8418353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3869" y="242773"/>
            <a:ext cx="646331" cy="664284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r-Latn-ME" sz="3000" dirty="0" smtClean="0">
                <a:solidFill>
                  <a:schemeClr val="bg1"/>
                </a:solidFill>
                <a:latin typeface="Impact" panose="020B0806030902050204" pitchFamily="34" charset="0"/>
              </a:rPr>
              <a:t>ZVIJEZDA</a:t>
            </a:r>
            <a:endParaRPr lang="en-US" sz="30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54070" y="2810435"/>
            <a:ext cx="958071" cy="94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79258" y="578224"/>
            <a:ext cx="8300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rgbClr val="002060"/>
                </a:solidFill>
                <a:latin typeface="Impact" panose="020B0806030902050204" pitchFamily="34" charset="0"/>
              </a:rPr>
              <a:t>POTPUNO POVEZANA MREŽA</a:t>
            </a:r>
            <a:endParaRPr lang="en-US" sz="3000" dirty="0">
              <a:solidFill>
                <a:srgbClr val="002060"/>
              </a:soli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79258" y="1820866"/>
            <a:ext cx="6096000" cy="23660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en-US" sz="1050" dirty="0">
              <a:solidFill>
                <a:srgbClr val="000000"/>
              </a:solidFill>
              <a:latin typeface="Symbol" panose="05050102010706020507" pitchFamily="18" charset="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Računari </a:t>
            </a:r>
            <a:r>
              <a:rPr lang="it-IT" sz="2200" dirty="0">
                <a:solidFill>
                  <a:srgbClr val="002060"/>
                </a:solidFill>
                <a:latin typeface="Calibri" panose="020F0502020204030204" pitchFamily="34" charset="0"/>
              </a:rPr>
              <a:t>su međusobno direktno </a:t>
            </a:r>
            <a:r>
              <a:rPr lang="it-IT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povezani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it-IT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it-IT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Svaka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veza prenosi samo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„svoje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“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podatke. </a:t>
            </a:r>
            <a:endParaRPr lang="pl-PL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2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Privatnost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Calibri" panose="020F0502020204030204" pitchFamily="34" charset="0"/>
              </a:rPr>
              <a:t>podataka</a:t>
            </a:r>
            <a:r>
              <a:rPr lang="en-US" sz="2200" dirty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ZAGARAN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T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OVANA</a:t>
            </a:r>
            <a:r>
              <a:rPr lang="sr-Latn-ME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r>
              <a:rPr lang="en-US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endParaRPr lang="en-US" sz="22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Identifikacija </a:t>
            </a:r>
            <a:r>
              <a:rPr lang="pl-PL" sz="2200" dirty="0">
                <a:solidFill>
                  <a:srgbClr val="002060"/>
                </a:solidFill>
                <a:latin typeface="Calibri" panose="020F0502020204030204" pitchFamily="34" charset="0"/>
              </a:rPr>
              <a:t>i izolacija kvara je </a:t>
            </a:r>
            <a:r>
              <a:rPr lang="pl-PL" sz="22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jednostavna. </a:t>
            </a:r>
            <a:endParaRPr lang="pl-PL" sz="22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6298" t="52390" r="48484" b="14338"/>
          <a:stretch/>
        </p:blipFill>
        <p:spPr>
          <a:xfrm>
            <a:off x="7436224" y="2905295"/>
            <a:ext cx="4613494" cy="342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47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6766</TotalTime>
  <Words>718</Words>
  <Application>Microsoft Office PowerPoint</Application>
  <PresentationFormat>Widescreen</PresentationFormat>
  <Paragraphs>112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Impact</vt:lpstr>
      <vt:lpstr>Symbol</vt:lpstr>
      <vt:lpstr>Times New Roman</vt:lpstr>
      <vt:lpstr>Wingdings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305</cp:revision>
  <dcterms:created xsi:type="dcterms:W3CDTF">2017-01-05T13:17:27Z</dcterms:created>
  <dcterms:modified xsi:type="dcterms:W3CDTF">2021-05-22T20:35:13Z</dcterms:modified>
</cp:coreProperties>
</file>