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sldIdLst>
    <p:sldId id="257" r:id="rId2"/>
    <p:sldId id="258" r:id="rId3"/>
    <p:sldId id="259" r:id="rId4"/>
    <p:sldId id="275" r:id="rId5"/>
    <p:sldId id="277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9" d="100"/>
          <a:sy n="69" d="100"/>
        </p:scale>
        <p:origin x="58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3915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366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310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1345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946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324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477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498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200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4264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941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679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37531" y="5324807"/>
            <a:ext cx="9865112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ME" sz="6000" dirty="0">
                <a:solidFill>
                  <a:schemeClr val="bg1"/>
                </a:solidFill>
                <a:latin typeface="Calibri Light" panose="020F0302020204030204"/>
                <a:ea typeface="+mj-ea"/>
                <a:cs typeface="+mj-cs"/>
              </a:rPr>
              <a:t>ELEKTRIČNE </a:t>
            </a:r>
            <a:r>
              <a:rPr lang="sr-Latn-ME" sz="6000" dirty="0" smtClean="0">
                <a:solidFill>
                  <a:schemeClr val="bg1"/>
                </a:solidFill>
                <a:latin typeface="Calibri Light" panose="020F0302020204030204"/>
                <a:ea typeface="+mj-ea"/>
                <a:cs typeface="+mj-cs"/>
              </a:rPr>
              <a:t>INSTALACIJE</a:t>
            </a:r>
            <a:br>
              <a:rPr lang="sr-Latn-ME" sz="6000" dirty="0" smtClean="0">
                <a:solidFill>
                  <a:schemeClr val="bg1"/>
                </a:solidFill>
                <a:latin typeface="Calibri Light" panose="020F0302020204030204"/>
                <a:ea typeface="+mj-ea"/>
                <a:cs typeface="+mj-cs"/>
              </a:rPr>
            </a:br>
            <a:r>
              <a:rPr lang="sr-Latn-ME" sz="2700" b="1" dirty="0" smtClean="0">
                <a:solidFill>
                  <a:schemeClr val="bg1"/>
                </a:solidFill>
                <a:latin typeface="Calibri Light" panose="020F0302020204030204"/>
                <a:ea typeface="+mj-ea"/>
                <a:cs typeface="+mj-cs"/>
              </a:rPr>
              <a:t>MELANIJA ĆALASAN dipl.ing</a:t>
            </a:r>
            <a:r>
              <a:rPr lang="en-US" sz="2700" b="1" dirty="0" smtClean="0">
                <a:solidFill>
                  <a:schemeClr val="bg1"/>
                </a:solidFill>
                <a:latin typeface="Calibri Light" panose="020F0302020204030204"/>
                <a:ea typeface="+mj-ea"/>
                <a:cs typeface="+mj-cs"/>
              </a:rPr>
              <a:t/>
            </a:r>
            <a:br>
              <a:rPr lang="en-US" sz="2700" b="1" dirty="0" smtClean="0">
                <a:solidFill>
                  <a:schemeClr val="bg1"/>
                </a:solidFill>
                <a:latin typeface="Calibri Light" panose="020F0302020204030204"/>
                <a:ea typeface="+mj-ea"/>
                <a:cs typeface="+mj-cs"/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670466" y="0"/>
            <a:ext cx="7328032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Latn-CS" sz="6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/>
                <a:ea typeface="+mj-ea"/>
                <a:cs typeface="+mj-cs"/>
              </a:rPr>
              <a:t>ENERGETSKI KABLOVI</a:t>
            </a:r>
            <a:endParaRPr lang="en-US" sz="6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31216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9712" y="360331"/>
            <a:ext cx="10515600" cy="1011270"/>
          </a:xfrm>
          <a:solidFill>
            <a:srgbClr val="FFFF00"/>
          </a:solidFill>
        </p:spPr>
        <p:txBody>
          <a:bodyPr>
            <a:normAutofit/>
          </a:bodyPr>
          <a:lstStyle/>
          <a:p>
            <a:pPr lvl="0" algn="ctr"/>
            <a:r>
              <a:rPr lang="sr-Latn-CS" b="1" smtClean="0"/>
              <a:t>KONSTRUKCIJA ENERGETSKIH</a:t>
            </a:r>
            <a:r>
              <a:rPr lang="sr-Latn-CS" b="1" smtClean="0"/>
              <a:t> KABLOVA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8184" y="1538063"/>
            <a:ext cx="1126858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800" b="1" dirty="0"/>
              <a:t>Energetski kablovi niskog napona do 1kV</a:t>
            </a:r>
            <a:endParaRPr lang="en-US" sz="2800" b="1" dirty="0"/>
          </a:p>
          <a:p>
            <a:r>
              <a:rPr lang="sr-Latn-CS" sz="2800" dirty="0"/>
              <a:t>Kablovi su provodnici koji su tako konstruisani da i pod naročito nepovoljnim uslovima omoguće prenos električne energije. Prenos električne energije mora biti izveden sa najvećom mogućom sigurnošću u električnom, hemijskom i mehaničkom pogledu. </a:t>
            </a:r>
            <a:endParaRPr lang="sr-Latn-CS" sz="2800" dirty="0" smtClean="0"/>
          </a:p>
          <a:p>
            <a:r>
              <a:rPr lang="sr-Latn-CS" sz="2800" dirty="0"/>
              <a:t>R</a:t>
            </a:r>
            <a:r>
              <a:rPr lang="sr-Latn-CS" sz="2800" dirty="0" smtClean="0"/>
              <a:t>azlikujemo </a:t>
            </a:r>
            <a:r>
              <a:rPr lang="sr-Latn-CS" sz="2800" dirty="0"/>
              <a:t>dvije osnovne grupe kablova:</a:t>
            </a:r>
            <a:endParaRPr lang="en-US" sz="2800" b="1" dirty="0"/>
          </a:p>
          <a:p>
            <a:pPr marL="457200" lvl="0" indent="-457200">
              <a:buFont typeface="Wingdings" panose="05000000000000000000" pitchFamily="2" charset="2"/>
              <a:buChar char="Ø"/>
            </a:pPr>
            <a:r>
              <a:rPr lang="sr-Latn-CS" sz="2800" dirty="0"/>
              <a:t>kablovi koji se ukopavaju u zemlju i polažu u vodu, to su podzemni ili energetski kablovi, </a:t>
            </a:r>
            <a:r>
              <a:rPr lang="sr-Latn-CS" sz="2800" dirty="0" smtClean="0"/>
              <a:t>i</a:t>
            </a:r>
            <a:endParaRPr lang="sr-Latn-ME" sz="2800" b="1" dirty="0"/>
          </a:p>
          <a:p>
            <a:pPr marL="457200" lvl="0" indent="-457200">
              <a:buFont typeface="Wingdings" panose="05000000000000000000" pitchFamily="2" charset="2"/>
              <a:buChar char="Ø"/>
            </a:pPr>
            <a:r>
              <a:rPr lang="sr-Latn-CS" sz="2800" dirty="0" smtClean="0"/>
              <a:t>kablovi </a:t>
            </a:r>
            <a:r>
              <a:rPr lang="sr-Latn-CS" sz="2800" dirty="0"/>
              <a:t>koji se  ne  ukopavaju u zemlju,  već se montiraju u električnim instalacijama u vlažnim prostorijama sa  agresivnim isparenjima.</a:t>
            </a:r>
            <a:endParaRPr lang="en-US" sz="2800" b="1" dirty="0"/>
          </a:p>
          <a:p>
            <a:endParaRPr lang="sr-Latn-CS" sz="2800" dirty="0" smtClean="0"/>
          </a:p>
          <a:p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674620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75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75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75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75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75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6049" y="524107"/>
            <a:ext cx="1142972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3600" dirty="0"/>
              <a:t>Konstruktivni elementi energetskog kabla prikazani su na </a:t>
            </a:r>
            <a:r>
              <a:rPr lang="sr-Latn-CS" sz="3600" dirty="0" smtClean="0"/>
              <a:t>slici.</a:t>
            </a:r>
          </a:p>
          <a:p>
            <a:r>
              <a:rPr lang="sr-Latn-CS" sz="3600" dirty="0" smtClean="0"/>
              <a:t>Provodnik </a:t>
            </a:r>
            <a:r>
              <a:rPr lang="sr-Latn-CS" sz="3600" dirty="0"/>
              <a:t>sa izolacijom naziva se</a:t>
            </a:r>
            <a:r>
              <a:rPr lang="sr-Latn-CS" sz="3600" b="1" dirty="0"/>
              <a:t> žila, </a:t>
            </a:r>
            <a:r>
              <a:rPr lang="sr-Latn-CS" sz="3600" dirty="0"/>
              <a:t> više žila čini </a:t>
            </a:r>
            <a:r>
              <a:rPr lang="sr-Latn-CS" sz="3600" b="1" dirty="0"/>
              <a:t>jezgro</a:t>
            </a:r>
            <a:r>
              <a:rPr lang="sr-Latn-CS" sz="3600" dirty="0"/>
              <a:t> </a:t>
            </a:r>
            <a:r>
              <a:rPr lang="sr-Latn-CS" sz="3600" b="1" dirty="0"/>
              <a:t>kabla</a:t>
            </a:r>
            <a:r>
              <a:rPr lang="sr-Latn-CS" sz="3600" dirty="0"/>
              <a:t>. Pri obrazovanju jezgra žile mogu da se použe ili upredu</a:t>
            </a:r>
            <a:endParaRPr lang="en-US" sz="36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5281" y="3386429"/>
            <a:ext cx="9691256" cy="2640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9655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0722" y="111512"/>
            <a:ext cx="11640758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3200" b="1" dirty="0"/>
              <a:t>Provodnici</a:t>
            </a:r>
            <a:r>
              <a:rPr lang="sr-Latn-CS" sz="3200" dirty="0"/>
              <a:t> za kablove grade se od elektrolitičkog bakra ili aluminijuma. </a:t>
            </a:r>
            <a:endParaRPr lang="en-US" sz="3200" b="1" dirty="0"/>
          </a:p>
          <a:p>
            <a:r>
              <a:rPr lang="sr-Latn-CS" sz="3200" dirty="0"/>
              <a:t>Oblik provodnika za kablove, odnosno poprečni presek provodnika, može biti: pun, užast, užast sa strukovima i </a:t>
            </a:r>
            <a:r>
              <a:rPr lang="sr-Latn-CS" sz="3200" dirty="0" smtClean="0"/>
              <a:t>sektorski</a:t>
            </a:r>
            <a:endParaRPr lang="sr-Latn-CS" sz="3200" dirty="0"/>
          </a:p>
          <a:p>
            <a:r>
              <a:rPr lang="sr-Latn-CS" sz="3200" b="1" dirty="0"/>
              <a:t>Izolacija</a:t>
            </a:r>
            <a:r>
              <a:rPr lang="sr-Latn-CS" sz="3200" dirty="0"/>
              <a:t> u kablu je omotač koji se stavlja neposredno na provodnik. Materijal za izolaciju energetskih kablova </a:t>
            </a:r>
            <a:r>
              <a:rPr lang="sr-Latn-CS" sz="3200" dirty="0" smtClean="0"/>
              <a:t>do 1kV može </a:t>
            </a:r>
            <a:r>
              <a:rPr lang="sr-Latn-CS" sz="3200" dirty="0"/>
              <a:t>biti: impregnisani papir, termoplastične </a:t>
            </a:r>
            <a:r>
              <a:rPr lang="sr-Latn-CS" sz="3200" dirty="0" smtClean="0"/>
              <a:t>mase. </a:t>
            </a:r>
            <a:r>
              <a:rPr lang="sr-Latn-CS" sz="3200" dirty="0"/>
              <a:t>Debljina termoplastične mase određena je propisima i zavisi od presjeka provodnika i visine nominalnog  napona, a kreće  se  u  granicama 1,3 -4,5 mm za napone do 1 kV.</a:t>
            </a:r>
            <a:endParaRPr lang="en-US" sz="3200" b="1" dirty="0"/>
          </a:p>
          <a:p>
            <a:r>
              <a:rPr lang="sr-Latn-CS" sz="3200" b="1" dirty="0"/>
              <a:t>Žila</a:t>
            </a:r>
            <a:r>
              <a:rPr lang="sr-Latn-CS" sz="3200" dirty="0"/>
              <a:t> kabla predstavlja cjelinu koju čine provodnik i njegova izolacija sa eventualnim omotačem koji pridržava izolaciju. U kablu za napone do 1 kV može biti od 1 do 5 </a:t>
            </a:r>
            <a:r>
              <a:rPr lang="sr-Latn-CS" sz="3200" dirty="0" smtClean="0"/>
              <a:t>žila</a:t>
            </a:r>
            <a:r>
              <a:rPr lang="sr-Latn-CS" sz="3200" dirty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168576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34537" y="144966"/>
            <a:ext cx="11598384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3200" b="1" dirty="0"/>
              <a:t>Jezgro</a:t>
            </a:r>
            <a:r>
              <a:rPr lang="sr-Latn-CS" sz="3200" dirty="0"/>
              <a:t> kabla je konstruktivna cjelina sastavljena od svih žila kabla, koje se međusobno použe ili </a:t>
            </a:r>
            <a:r>
              <a:rPr lang="sr-Latn-CS" sz="3200" dirty="0" smtClean="0"/>
              <a:t>upredu.</a:t>
            </a:r>
          </a:p>
          <a:p>
            <a:r>
              <a:rPr lang="sr-Latn-CS" sz="3200" b="1" dirty="0"/>
              <a:t>Plašt</a:t>
            </a:r>
            <a:r>
              <a:rPr lang="sr-Latn-CS" sz="3200" dirty="0"/>
              <a:t> kabla je oblika bešavne cijevi koja čvrsto priliježe na izolaciju jezgra kabla. Svrha  plašta je da zaštiti jezgro kabla od mehaničkih povreda i od vlage. Klasični materijal za plašt kabla je olovo i njegove legure. Kako je olovo deficitarni i skup metal, to se plašt kabla izrađuje i od aluminijuma čistoće 99,5</a:t>
            </a:r>
            <a:r>
              <a:rPr lang="sr-Latn-CS" sz="3200" dirty="0" smtClean="0"/>
              <a:t>%. </a:t>
            </a:r>
            <a:r>
              <a:rPr lang="sr-Latn-CS" sz="3200" dirty="0"/>
              <a:t>Savremeni kablovi dobijaju plašt i od PVC mase. </a:t>
            </a:r>
            <a:endParaRPr lang="sr-Latn-CS" sz="3200" dirty="0" smtClean="0"/>
          </a:p>
          <a:p>
            <a:r>
              <a:rPr lang="sr-Latn-CS" sz="3200" b="1" dirty="0"/>
              <a:t>Armatura</a:t>
            </a:r>
            <a:r>
              <a:rPr lang="sr-Latn-CS" sz="3200" dirty="0"/>
              <a:t> kabla je čelična traka ili žica kojom se omotava plašt kabla (olovni, aluminijumski ili od termoplastične mase). Svrha je armature da zaštiti kabl od mehaničkih povreda i istezanja </a:t>
            </a:r>
            <a:r>
              <a:rPr lang="sr-Latn-CS" sz="3200" dirty="0" smtClean="0"/>
              <a:t>.</a:t>
            </a:r>
          </a:p>
          <a:p>
            <a:r>
              <a:rPr lang="sr-Latn-CS" sz="3200" b="1" dirty="0"/>
              <a:t>Omotač</a:t>
            </a:r>
            <a:r>
              <a:rPr lang="sr-Latn-CS" sz="3200" dirty="0"/>
              <a:t> kabla upotrebljava se da zaštiti plašt kabla od korozije. </a:t>
            </a:r>
            <a:endParaRPr lang="en-US" sz="3200" b="1" dirty="0"/>
          </a:p>
          <a:p>
            <a:endParaRPr lang="sr-Latn-CS" sz="3200" dirty="0" smtClean="0"/>
          </a:p>
        </p:txBody>
      </p:sp>
    </p:spTree>
    <p:extLst>
      <p:ext uri="{BB962C8B-B14F-4D97-AF65-F5344CB8AC3E}">
        <p14:creationId xmlns:p14="http://schemas.microsoft.com/office/powerpoint/2010/main" val="37726730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446</TotalTime>
  <Words>380</Words>
  <Application>Microsoft Office PowerPoint</Application>
  <PresentationFormat>Widescreen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Office Theme</vt:lpstr>
      <vt:lpstr>PowerPoint Presentation</vt:lpstr>
      <vt:lpstr>KONSTRUKCIJA ENERGETSKIH KABLOVA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ELEKTRIČNE INSTALACIJE</dc:title>
  <dc:creator>melanija calasan</dc:creator>
  <cp:lastModifiedBy>melanija calasan</cp:lastModifiedBy>
  <cp:revision>33</cp:revision>
  <dcterms:created xsi:type="dcterms:W3CDTF">2018-09-11T19:54:09Z</dcterms:created>
  <dcterms:modified xsi:type="dcterms:W3CDTF">2018-10-01T10:19:16Z</dcterms:modified>
</cp:coreProperties>
</file>