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7" r:id="rId2"/>
    <p:sldId id="258" r:id="rId3"/>
    <p:sldId id="259" r:id="rId4"/>
    <p:sldId id="261" r:id="rId5"/>
    <p:sldId id="260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7" d="100"/>
          <a:sy n="67" d="100"/>
        </p:scale>
        <p:origin x="82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915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66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10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345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946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324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477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498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200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264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941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679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70985" y="5503226"/>
            <a:ext cx="9865112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ME" sz="6000" dirty="0">
                <a:solidFill>
                  <a:schemeClr val="bg1"/>
                </a:solidFill>
                <a:latin typeface="Calibri Light" panose="020F0302020204030204"/>
                <a:ea typeface="+mj-ea"/>
                <a:cs typeface="+mj-cs"/>
              </a:rPr>
              <a:t>ELEKTRIČNE INSTALACIJE</a:t>
            </a:r>
            <a:br>
              <a:rPr lang="sr-Latn-ME" sz="6000" dirty="0">
                <a:solidFill>
                  <a:schemeClr val="bg1"/>
                </a:solidFill>
                <a:latin typeface="Calibri Light" panose="020F0302020204030204"/>
                <a:ea typeface="+mj-ea"/>
                <a:cs typeface="+mj-cs"/>
              </a:rPr>
            </a:br>
            <a:r>
              <a:rPr lang="sr-Latn-ME" sz="2700" b="1" dirty="0">
                <a:solidFill>
                  <a:schemeClr val="bg1"/>
                </a:solidFill>
                <a:latin typeface="Calibri Light" panose="020F0302020204030204"/>
                <a:ea typeface="+mj-ea"/>
                <a:cs typeface="+mj-cs"/>
              </a:rPr>
              <a:t>MELANIJA ĆALASAN dipl.ing</a:t>
            </a:r>
            <a:r>
              <a:rPr lang="en-US" sz="2700" b="1" dirty="0">
                <a:solidFill>
                  <a:schemeClr val="bg1"/>
                </a:solidFill>
                <a:latin typeface="Calibri Light" panose="020F0302020204030204"/>
                <a:ea typeface="+mj-ea"/>
                <a:cs typeface="+mj-cs"/>
              </a:rPr>
              <a:t/>
            </a:r>
            <a:br>
              <a:rPr lang="en-US" sz="2700" b="1" dirty="0">
                <a:solidFill>
                  <a:schemeClr val="bg1"/>
                </a:solidFill>
                <a:latin typeface="Calibri Light" panose="020F0302020204030204"/>
                <a:ea typeface="+mj-ea"/>
                <a:cs typeface="+mj-cs"/>
              </a:rPr>
            </a:b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121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9712" y="717168"/>
            <a:ext cx="10515600" cy="1824503"/>
          </a:xfrm>
        </p:spPr>
        <p:txBody>
          <a:bodyPr>
            <a:normAutofit fontScale="90000"/>
          </a:bodyPr>
          <a:lstStyle/>
          <a:p>
            <a:pPr lvl="0" algn="ctr"/>
            <a:r>
              <a:rPr lang="sr-Latn-M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PROVODNICI I KABLOVI</a:t>
            </a:r>
            <a:br>
              <a:rPr lang="sr-Latn-M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r-Latn-M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r-Latn-M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r-Latn-CS" b="1" dirty="0"/>
              <a:t>Materijali za izradu provodnika</a:t>
            </a:r>
            <a:r>
              <a:rPr lang="en-US" b="1" dirty="0"/>
              <a:t/>
            </a:r>
            <a:br>
              <a:rPr lang="en-US" b="1" dirty="0"/>
            </a:b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3219" y="2541671"/>
            <a:ext cx="1126858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800" dirty="0"/>
              <a:t>Električni provodnici izrađuju se od bakra, aluminijuma, bronze, čelika, legure aluminijuma aldrej i složene konstrukcije aluminijumski plašt na čeličnoj jezgri (Al-Če). </a:t>
            </a:r>
            <a:endParaRPr lang="sr-Latn-CS" sz="2800" dirty="0" smtClean="0"/>
          </a:p>
          <a:p>
            <a:r>
              <a:rPr lang="sr-Latn-CS" sz="2800" b="1" dirty="0"/>
              <a:t>Bakar</a:t>
            </a:r>
            <a:r>
              <a:rPr lang="sr-Latn-CS" sz="2800" dirty="0"/>
              <a:t> je klasičan materijal </a:t>
            </a:r>
            <a:r>
              <a:rPr lang="sr-Latn-CS" sz="2800" dirty="0" smtClean="0"/>
              <a:t>za provodnike, </a:t>
            </a:r>
            <a:r>
              <a:rPr lang="sr-Latn-CS" sz="2800" dirty="0"/>
              <a:t>kako za kablove, tako i za izolovane provodnike.Bakar se koristi zbog svojih tehnoloških i električnih svojstava od kojih su glavna:</a:t>
            </a:r>
            <a:endParaRPr lang="en-US" sz="2800" b="1" dirty="0"/>
          </a:p>
          <a:p>
            <a:r>
              <a:rPr lang="sr-Latn-CS" sz="2800" dirty="0"/>
              <a:t>- velika žilavost, ( bakar može podnijeti prosječno 100 - 180 uvijanja do prekida,) i </a:t>
            </a:r>
            <a:endParaRPr lang="en-US" sz="2800" b="1" dirty="0"/>
          </a:p>
          <a:p>
            <a:r>
              <a:rPr lang="sr-Latn-CS" sz="2800" dirty="0"/>
              <a:t>- poslije srebra ima najmanji specifični otpor. </a:t>
            </a:r>
            <a:endParaRPr lang="en-US" sz="2800" b="1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74620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75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25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25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25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6049" y="524107"/>
            <a:ext cx="11429721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b="1" dirty="0"/>
              <a:t>Bronza </a:t>
            </a:r>
            <a:r>
              <a:rPr lang="sr-Latn-CS" sz="2400" dirty="0"/>
              <a:t>je legura bakra</a:t>
            </a:r>
            <a:r>
              <a:rPr lang="sr-Latn-CS" sz="2400" b="1" dirty="0"/>
              <a:t> </a:t>
            </a:r>
            <a:r>
              <a:rPr lang="sr-Latn-CS" sz="2400" dirty="0"/>
              <a:t>sa silicijumom, kadmijumom, magnezijumom i kalajem. Bronza </a:t>
            </a:r>
            <a:r>
              <a:rPr lang="sr-Latn-CS" sz="2400" dirty="0" smtClean="0"/>
              <a:t>ima </a:t>
            </a:r>
            <a:r>
              <a:rPr lang="sr-Latn-CS" sz="2400" dirty="0"/>
              <a:t>veliku mehaničku izdržljivost. </a:t>
            </a:r>
            <a:endParaRPr lang="sr-Latn-CS" sz="2400" dirty="0" smtClean="0"/>
          </a:p>
          <a:p>
            <a:r>
              <a:rPr lang="sr-Latn-CS" sz="2400" dirty="0" smtClean="0"/>
              <a:t>Bronza </a:t>
            </a:r>
            <a:r>
              <a:rPr lang="sr-Latn-CS" sz="2400" dirty="0"/>
              <a:t>se koristi na mjestima velikh raspona između stubova dalekovoda. Na primjer na premošćavanju širokih rijeka, kao i na mjestima kdje se očekuju velika opterećenja od snijega i leda</a:t>
            </a:r>
            <a:r>
              <a:rPr lang="sr-Latn-CS" sz="2400" dirty="0" smtClean="0"/>
              <a:t>.</a:t>
            </a:r>
          </a:p>
          <a:p>
            <a:r>
              <a:rPr lang="sr-Latn-CS" sz="2400" b="1" dirty="0"/>
              <a:t>Aluminijum</a:t>
            </a:r>
            <a:r>
              <a:rPr lang="sr-Latn-CS" sz="2400" dirty="0"/>
              <a:t> </a:t>
            </a:r>
            <a:r>
              <a:rPr lang="sr-Latn-CS" sz="2400" dirty="0" smtClean="0"/>
              <a:t>ima </a:t>
            </a:r>
            <a:r>
              <a:rPr lang="sr-Latn-CS" sz="2400" dirty="0"/>
              <a:t>električna svojstva koja su bliska bakru </a:t>
            </a:r>
            <a:r>
              <a:rPr lang="sr-Latn-CS" sz="2400" dirty="0" smtClean="0"/>
              <a:t>dok mu je cijena niža </a:t>
            </a:r>
            <a:r>
              <a:rPr lang="sr-Latn-CS" sz="2400" dirty="0"/>
              <a:t>od cijena bakarnih </a:t>
            </a:r>
            <a:r>
              <a:rPr lang="sr-Latn-CS" sz="2400" dirty="0" smtClean="0"/>
              <a:t>provodnika</a:t>
            </a:r>
          </a:p>
          <a:p>
            <a:r>
              <a:rPr lang="sr-Latn-CS" sz="2400" dirty="0" smtClean="0"/>
              <a:t>U </a:t>
            </a:r>
            <a:r>
              <a:rPr lang="sr-Latn-CS" sz="2400" dirty="0"/>
              <a:t>odnosu na bakar aluminijum ima niz nedostataka:</a:t>
            </a:r>
            <a:endParaRPr lang="en-US" sz="2400" b="1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r-Latn-CS" sz="2400" dirty="0" smtClean="0"/>
              <a:t>za </a:t>
            </a:r>
            <a:r>
              <a:rPr lang="sr-Latn-CS" sz="2400" dirty="0"/>
              <a:t>istu vrijednost otpornosti  presjek aluminijumskog provodnika treba da je za 64% veći od presjeka bakarnog </a:t>
            </a:r>
            <a:r>
              <a:rPr lang="sr-Latn-CS" sz="2400" dirty="0" smtClean="0"/>
              <a:t>provodnika</a:t>
            </a:r>
            <a:endParaRPr lang="sr-Latn-ME" sz="2400" b="1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r-Latn-CS" sz="2400" dirty="0" smtClean="0"/>
              <a:t>aluminijum  </a:t>
            </a:r>
            <a:r>
              <a:rPr lang="sr-Latn-CS" sz="2400" dirty="0"/>
              <a:t>je mnogo mekši nego </a:t>
            </a:r>
            <a:r>
              <a:rPr lang="sr-Latn-CS" sz="2400" dirty="0" smtClean="0"/>
              <a:t>bakar.</a:t>
            </a:r>
            <a:endParaRPr lang="sr-Latn-ME" sz="2400" b="1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r-Latn-CS" sz="2400" dirty="0" smtClean="0"/>
              <a:t>aluminijum </a:t>
            </a:r>
            <a:r>
              <a:rPr lang="sr-Latn-CS" sz="2400" dirty="0"/>
              <a:t>je jako </a:t>
            </a:r>
            <a:r>
              <a:rPr lang="sr-Latn-CS" sz="2400" dirty="0" smtClean="0"/>
              <a:t>elektropozitivan, </a:t>
            </a:r>
            <a:r>
              <a:rPr lang="sr-Latn-CS" sz="2400" dirty="0"/>
              <a:t>o</a:t>
            </a:r>
            <a:r>
              <a:rPr lang="sr-Latn-CS" sz="2400" dirty="0" smtClean="0"/>
              <a:t>va </a:t>
            </a:r>
            <a:r>
              <a:rPr lang="sr-Latn-CS" sz="2400" dirty="0"/>
              <a:t>elektro-hemijska pojava dovodi do mehaničkog razaranja </a:t>
            </a:r>
            <a:r>
              <a:rPr lang="sr-Latn-CS" sz="2400" dirty="0" smtClean="0"/>
              <a:t>spoja aluminijuma sa drugim metalima. </a:t>
            </a:r>
            <a:r>
              <a:rPr lang="sr-Latn-CS" sz="2400" dirty="0"/>
              <a:t>Ukoliko je neizbježan spoj aluminijuma </a:t>
            </a:r>
            <a:r>
              <a:rPr lang="sr-Latn-CS" sz="2400" dirty="0" smtClean="0"/>
              <a:t> </a:t>
            </a:r>
            <a:r>
              <a:rPr lang="sr-Latn-CS" sz="2400" dirty="0"/>
              <a:t>sa bakrom, treba koristiti specijalne »prelaznice« sa bakra na aluminijum.</a:t>
            </a:r>
            <a:endParaRPr lang="en-US" sz="2400" b="1" dirty="0"/>
          </a:p>
          <a:p>
            <a:r>
              <a:rPr lang="sr-Latn-CS" sz="2400" b="1" dirty="0"/>
              <a:t>Aldrej </a:t>
            </a:r>
            <a:r>
              <a:rPr lang="sr-Latn-CS" sz="2400" dirty="0"/>
              <a:t>je legura aluminijuma sa magnezijumom, silicijumom i gvožđem. </a:t>
            </a:r>
            <a:r>
              <a:rPr lang="sr-Latn-CS" sz="2400" dirty="0" smtClean="0"/>
              <a:t>Užad </a:t>
            </a:r>
            <a:r>
              <a:rPr lang="sr-Latn-CS" sz="2400" dirty="0"/>
              <a:t>aldreja mogu se koristiti na rasponima sličnim kao bakarna užad.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609655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463" y="108647"/>
            <a:ext cx="10515600" cy="1325563"/>
          </a:xfrm>
        </p:spPr>
        <p:txBody>
          <a:bodyPr/>
          <a:lstStyle/>
          <a:p>
            <a:pPr algn="ctr"/>
            <a:r>
              <a:rPr lang="sr-Latn-M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GOLI NEIZOLOVANI PROVODNICI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7989" y="1103971"/>
            <a:ext cx="11396547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Prema</a:t>
            </a:r>
            <a:r>
              <a:rPr lang="en-US" sz="2400" dirty="0"/>
              <a:t> </a:t>
            </a:r>
            <a:r>
              <a:rPr lang="en-US" sz="2400" dirty="0" err="1"/>
              <a:t>konstrukciji</a:t>
            </a:r>
            <a:r>
              <a:rPr lang="en-US" sz="2400" dirty="0"/>
              <a:t> </a:t>
            </a:r>
            <a:r>
              <a:rPr lang="en-US" sz="2400" dirty="0" err="1"/>
              <a:t>goli</a:t>
            </a:r>
            <a:r>
              <a:rPr lang="en-US" sz="2400" dirty="0"/>
              <a:t> </a:t>
            </a:r>
            <a:r>
              <a:rPr lang="en-US" sz="2400" dirty="0" err="1"/>
              <a:t>provodnici</a:t>
            </a:r>
            <a:r>
              <a:rPr lang="en-US" sz="2400" dirty="0"/>
              <a:t> se </a:t>
            </a:r>
            <a:r>
              <a:rPr lang="en-US" sz="2400" dirty="0" err="1"/>
              <a:t>dijele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endParaRPr lang="en-US" sz="2400" b="1" dirty="0"/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n-US" sz="2400" b="1" dirty="0" err="1"/>
              <a:t>žice</a:t>
            </a:r>
            <a:r>
              <a:rPr lang="en-US" sz="2400" b="1" dirty="0"/>
              <a:t> </a:t>
            </a:r>
            <a:r>
              <a:rPr lang="en-US" sz="2400" dirty="0" err="1" smtClean="0"/>
              <a:t>i</a:t>
            </a:r>
            <a:endParaRPr lang="sr-Latn-ME" sz="2400" b="1" dirty="0"/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n-US" sz="2400" b="1" dirty="0" err="1" smtClean="0"/>
              <a:t>Užad</a:t>
            </a:r>
            <a:endParaRPr lang="sr-Latn-ME" sz="2400" b="1" dirty="0" smtClean="0"/>
          </a:p>
          <a:p>
            <a:pPr lvl="0"/>
            <a:endParaRPr lang="en-US" sz="2400" b="1" dirty="0"/>
          </a:p>
          <a:p>
            <a:r>
              <a:rPr lang="en-US" sz="2400" b="1" dirty="0" err="1"/>
              <a:t>Žica</a:t>
            </a:r>
            <a:r>
              <a:rPr lang="en-US" sz="2400" dirty="0"/>
              <a:t> je </a:t>
            </a:r>
            <a:r>
              <a:rPr lang="en-US" sz="2400" dirty="0" err="1"/>
              <a:t>goli</a:t>
            </a:r>
            <a:r>
              <a:rPr lang="en-US" sz="2400" dirty="0"/>
              <a:t> </a:t>
            </a:r>
            <a:r>
              <a:rPr lang="en-US" sz="2400" dirty="0" err="1"/>
              <a:t>provodnik</a:t>
            </a:r>
            <a:r>
              <a:rPr lang="en-US" sz="2400" dirty="0"/>
              <a:t> </a:t>
            </a:r>
            <a:r>
              <a:rPr lang="en-US" sz="2400" dirty="0" err="1"/>
              <a:t>punog</a:t>
            </a:r>
            <a:r>
              <a:rPr lang="en-US" sz="2400" dirty="0"/>
              <a:t> </a:t>
            </a:r>
            <a:r>
              <a:rPr lang="en-US" sz="2400" dirty="0" err="1"/>
              <a:t>okruglog</a:t>
            </a:r>
            <a:r>
              <a:rPr lang="en-US" sz="2400" dirty="0"/>
              <a:t> </a:t>
            </a:r>
            <a:r>
              <a:rPr lang="en-US" sz="2400" dirty="0" err="1"/>
              <a:t>poprečnog</a:t>
            </a:r>
            <a:r>
              <a:rPr lang="en-US" sz="2400" dirty="0"/>
              <a:t> </a:t>
            </a:r>
            <a:r>
              <a:rPr lang="en-US" sz="2400" dirty="0" err="1"/>
              <a:t>presjeka</a:t>
            </a:r>
            <a:r>
              <a:rPr lang="en-US" sz="2400" dirty="0"/>
              <a:t> </a:t>
            </a:r>
            <a:r>
              <a:rPr lang="sr-Latn-CS" sz="2400" dirty="0"/>
              <a:t>bez izolacije koja se koristi za provođenje struje</a:t>
            </a:r>
            <a:r>
              <a:rPr lang="sr-Latn-CS" sz="2400" dirty="0" smtClean="0"/>
              <a:t>.</a:t>
            </a:r>
          </a:p>
          <a:p>
            <a:r>
              <a:rPr lang="en-US" sz="2400" b="1" dirty="0" err="1" smtClean="0"/>
              <a:t>Uže</a:t>
            </a:r>
            <a:r>
              <a:rPr lang="en-US" sz="2400" dirty="0" smtClean="0"/>
              <a:t> </a:t>
            </a:r>
            <a:r>
              <a:rPr lang="en-US" sz="2400" dirty="0"/>
              <a:t>je </a:t>
            </a:r>
            <a:r>
              <a:rPr lang="en-US" sz="2400" dirty="0" err="1"/>
              <a:t>konstrukcioni</a:t>
            </a:r>
            <a:r>
              <a:rPr lang="en-US" sz="2400" dirty="0"/>
              <a:t> </a:t>
            </a:r>
            <a:r>
              <a:rPr lang="en-US" sz="2400" dirty="0" err="1"/>
              <a:t>oblik</a:t>
            </a:r>
            <a:r>
              <a:rPr lang="en-US" sz="2400" dirty="0"/>
              <a:t> </a:t>
            </a:r>
            <a:r>
              <a:rPr lang="en-US" sz="2400" dirty="0" err="1"/>
              <a:t>provodnika</a:t>
            </a:r>
            <a:r>
              <a:rPr lang="en-US" sz="2400" dirty="0"/>
              <a:t> </a:t>
            </a:r>
            <a:r>
              <a:rPr lang="en-US" sz="2400" dirty="0" err="1"/>
              <a:t>koji</a:t>
            </a:r>
            <a:r>
              <a:rPr lang="en-US" sz="2400" dirty="0"/>
              <a:t> se </a:t>
            </a:r>
            <a:r>
              <a:rPr lang="en-US" sz="2400" dirty="0" err="1"/>
              <a:t>sastoji</a:t>
            </a:r>
            <a:r>
              <a:rPr lang="en-US" sz="2400" dirty="0"/>
              <a:t> od 7 </a:t>
            </a:r>
            <a:r>
              <a:rPr lang="en-US" sz="2400" dirty="0" err="1"/>
              <a:t>ili</a:t>
            </a:r>
            <a:r>
              <a:rPr lang="en-US" sz="2400" dirty="0"/>
              <a:t> </a:t>
            </a:r>
            <a:r>
              <a:rPr lang="en-US" sz="2400" dirty="0" err="1"/>
              <a:t>više</a:t>
            </a:r>
            <a:r>
              <a:rPr lang="en-US" sz="2400" dirty="0"/>
              <a:t> </a:t>
            </a:r>
            <a:r>
              <a:rPr lang="en-US" sz="2400" dirty="0" err="1"/>
              <a:t>upredenih</a:t>
            </a:r>
            <a:r>
              <a:rPr lang="en-US" sz="2400" dirty="0"/>
              <a:t> </a:t>
            </a:r>
            <a:r>
              <a:rPr lang="en-US" sz="2400" dirty="0" err="1"/>
              <a:t>tankih</a:t>
            </a:r>
            <a:r>
              <a:rPr lang="en-US" sz="2400" dirty="0"/>
              <a:t> </a:t>
            </a:r>
            <a:r>
              <a:rPr lang="en-US" sz="2400" dirty="0" err="1"/>
              <a:t>žica</a:t>
            </a:r>
            <a:r>
              <a:rPr lang="en-US" sz="2400" dirty="0"/>
              <a:t> . </a:t>
            </a:r>
            <a:r>
              <a:rPr lang="en-US" sz="2400" dirty="0" err="1"/>
              <a:t>Koriste</a:t>
            </a:r>
            <a:r>
              <a:rPr lang="en-US" sz="2400" dirty="0"/>
              <a:t> se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nadzemne</a:t>
            </a:r>
            <a:r>
              <a:rPr lang="en-US" sz="2400" dirty="0"/>
              <a:t> </a:t>
            </a:r>
            <a:r>
              <a:rPr lang="en-US" sz="2400" dirty="0" err="1"/>
              <a:t>vodove</a:t>
            </a:r>
            <a:r>
              <a:rPr lang="en-US" sz="2400" dirty="0" smtClean="0"/>
              <a:t>.</a:t>
            </a:r>
            <a:endParaRPr lang="sr-Latn-ME" sz="2400" dirty="0" smtClean="0"/>
          </a:p>
          <a:p>
            <a:endParaRPr lang="en-US" sz="2400" b="1" dirty="0"/>
          </a:p>
          <a:p>
            <a:r>
              <a:rPr lang="sr-Latn-CS" sz="2400" b="1" dirty="0"/>
              <a:t>Goli provodnici </a:t>
            </a:r>
            <a:r>
              <a:rPr lang="sr-Latn-CS" sz="2400" dirty="0"/>
              <a:t>u električnim instalacijama upotrebljavaju se:</a:t>
            </a:r>
            <a:endParaRPr lang="en-US" sz="2400" b="1" dirty="0"/>
          </a:p>
          <a:p>
            <a:pPr lvl="0"/>
            <a:r>
              <a:rPr lang="sr-Latn-CS" sz="2400" dirty="0"/>
              <a:t>u savremenim fabričkim instalacijama sa razvodnim stablima u kanalnim kutijama, </a:t>
            </a:r>
            <a:endParaRPr lang="en-US" sz="2400" b="1" dirty="0"/>
          </a:p>
          <a:p>
            <a:pPr lvl="0"/>
            <a:r>
              <a:rPr lang="sr-Latn-CS" sz="2400" dirty="0"/>
              <a:t>u razvodnim postrojenjima niskog i visokog napona </a:t>
            </a:r>
            <a:r>
              <a:rPr lang="sr-Latn-CS" sz="2400" dirty="0" smtClean="0"/>
              <a:t>i</a:t>
            </a:r>
            <a:r>
              <a:rPr lang="sr-Latn-ME" sz="2400" b="1" dirty="0"/>
              <a:t> </a:t>
            </a:r>
            <a:r>
              <a:rPr lang="sr-Latn-CS" sz="2400" dirty="0" smtClean="0"/>
              <a:t>za </a:t>
            </a:r>
            <a:r>
              <a:rPr lang="sr-Latn-CS" sz="2400" dirty="0"/>
              <a:t>vazdušne mreže niskog i visokog napona</a:t>
            </a:r>
            <a:r>
              <a:rPr lang="sr-Latn-CS" sz="2400" dirty="0" smtClean="0"/>
              <a:t>.</a:t>
            </a:r>
          </a:p>
          <a:p>
            <a:r>
              <a:rPr lang="sr-Latn-CS" sz="2400" dirty="0"/>
              <a:t>Goli provodnici izrađuju se sa standardnim presjecima, u nizu: 0,5; 0,75; 1; 1,25; 1,5; 2,5; 4; 6; 10; 16; 25; 35; 50; 70; 95; 120; 150; 185; 240; 300; 400; 500; ...1000mm</a:t>
            </a:r>
            <a:r>
              <a:rPr lang="sr-Latn-CS" sz="2400" baseline="30000" dirty="0"/>
              <a:t>2</a:t>
            </a:r>
            <a:r>
              <a:rPr lang="sr-Latn-CS" sz="2400" dirty="0"/>
              <a:t>.</a:t>
            </a:r>
            <a:endParaRPr lang="en-US" sz="2400" b="1" dirty="0"/>
          </a:p>
          <a:p>
            <a:pPr lvl="0"/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365945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2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25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25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25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279" y="259907"/>
            <a:ext cx="11496721" cy="40556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47854" y="4560849"/>
            <a:ext cx="1071632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lphaLcParenR"/>
            </a:pPr>
            <a:r>
              <a:rPr lang="sr-Latn-CS" dirty="0" smtClean="0"/>
              <a:t> okrugao </a:t>
            </a:r>
            <a:r>
              <a:rPr lang="sr-Latn-CS" dirty="0"/>
              <a:t>ili pun </a:t>
            </a:r>
            <a:r>
              <a:rPr lang="sr-Latn-CS" dirty="0" smtClean="0"/>
              <a:t>presjek</a:t>
            </a:r>
          </a:p>
          <a:p>
            <a:pPr marL="342900" lvl="0" indent="-342900">
              <a:buFont typeface="+mj-lt"/>
              <a:buAutoNum type="alphaLcParenR"/>
            </a:pPr>
            <a:r>
              <a:rPr lang="sr-Latn-CS" dirty="0" smtClean="0"/>
              <a:t>cijevni</a:t>
            </a:r>
            <a:r>
              <a:rPr lang="sr-Latn-CS" dirty="0"/>
              <a:t>, </a:t>
            </a:r>
            <a:r>
              <a:rPr lang="sr-Latn-CS" dirty="0" smtClean="0"/>
              <a:t>šuplji</a:t>
            </a:r>
            <a:endParaRPr lang="sr-Latn-ME" b="1" dirty="0"/>
          </a:p>
          <a:p>
            <a:pPr marL="342900" lvl="0" indent="-342900">
              <a:buFont typeface="+mj-lt"/>
              <a:buAutoNum type="alphaLcParenR"/>
            </a:pPr>
            <a:r>
              <a:rPr lang="sr-Latn-CS" dirty="0" smtClean="0"/>
              <a:t>pljosnati </a:t>
            </a:r>
            <a:r>
              <a:rPr lang="sr-Latn-CS" dirty="0"/>
              <a:t>ili pravougaoni </a:t>
            </a:r>
            <a:endParaRPr lang="sr-Latn-ME" b="1" dirty="0"/>
          </a:p>
          <a:p>
            <a:pPr marL="342900" lvl="0" indent="-342900">
              <a:buFont typeface="+mj-lt"/>
              <a:buAutoNum type="alphaLcParenR"/>
            </a:pPr>
            <a:r>
              <a:rPr lang="sr-Latn-CS" dirty="0" smtClean="0"/>
              <a:t>použen </a:t>
            </a:r>
            <a:r>
              <a:rPr lang="sr-Latn-CS" dirty="0"/>
              <a:t>u dimenzijama </a:t>
            </a:r>
            <a:endParaRPr lang="sr-Latn-ME" b="1" dirty="0"/>
          </a:p>
          <a:p>
            <a:pPr marL="342900" lvl="0" indent="-342900">
              <a:buFont typeface="+mj-lt"/>
              <a:buAutoNum type="alphaLcParenR"/>
            </a:pPr>
            <a:r>
              <a:rPr lang="sr-Latn-CS" dirty="0" smtClean="0"/>
              <a:t>použen </a:t>
            </a:r>
            <a:r>
              <a:rPr lang="sr-Latn-CS" dirty="0"/>
              <a:t>sa </a:t>
            </a:r>
            <a:r>
              <a:rPr lang="sr-Latn-CS" dirty="0" smtClean="0"/>
              <a:t>strukovima</a:t>
            </a:r>
          </a:p>
          <a:p>
            <a:pPr marL="342900" lvl="0" indent="-342900">
              <a:buFont typeface="+mj-lt"/>
              <a:buAutoNum type="alphaLcParenR"/>
            </a:pPr>
            <a:r>
              <a:rPr lang="sr-Latn-CS" dirty="0" smtClean="0"/>
              <a:t>sektorski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88181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6840" y="356839"/>
            <a:ext cx="1108431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/>
              <a:t>Užasti presjeci  mogu biti konstruisani </a:t>
            </a:r>
            <a:endParaRPr lang="sr-Latn-C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CS" sz="2400" dirty="0" smtClean="0"/>
              <a:t>upredanjem </a:t>
            </a:r>
            <a:r>
              <a:rPr lang="sr-Latn-CS" sz="2400" dirty="0"/>
              <a:t>i </a:t>
            </a:r>
            <a:endParaRPr lang="sr-Latn-C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CS" sz="2400" dirty="0" smtClean="0"/>
              <a:t>použavanjem</a:t>
            </a:r>
            <a:r>
              <a:rPr lang="sr-Latn-CS" sz="2400" dirty="0"/>
              <a:t>. </a:t>
            </a:r>
            <a:endParaRPr lang="sr-Latn-CS" sz="2400" dirty="0" smtClean="0"/>
          </a:p>
          <a:p>
            <a:endParaRPr lang="en-US" sz="2400" b="1" dirty="0"/>
          </a:p>
          <a:p>
            <a:pPr lvl="0"/>
            <a:r>
              <a:rPr lang="sr-Latn-CS" sz="2400" b="1" dirty="0"/>
              <a:t>Upredanje</a:t>
            </a:r>
            <a:r>
              <a:rPr lang="sr-Latn-CS" sz="2400" dirty="0"/>
              <a:t> je spiralno namotavanje žica u koncentričnim slojevima u jednom smjeru. </a:t>
            </a:r>
            <a:endParaRPr lang="sr-Latn-CS" sz="2400" dirty="0" smtClean="0"/>
          </a:p>
          <a:p>
            <a:pPr lvl="0"/>
            <a:endParaRPr lang="en-US" sz="2400" b="1" dirty="0"/>
          </a:p>
          <a:p>
            <a:pPr lvl="0"/>
            <a:r>
              <a:rPr lang="sr-Latn-CS" sz="2400" b="1" dirty="0"/>
              <a:t>Použavanje </a:t>
            </a:r>
            <a:r>
              <a:rPr lang="sr-Latn-CS" sz="2400" dirty="0"/>
              <a:t>je spiralno namotavanje žica u koncentričnim slojevima pri čemu Svaki sloj se naizmjenično upreda u jednom pa u drugom smjeru da ne bi došlo do uvianja provodnika i da bi se s njim lakše rukovalo</a:t>
            </a:r>
            <a:r>
              <a:rPr lang="sr-Latn-CS" sz="2400" dirty="0" smtClean="0"/>
              <a:t>.</a:t>
            </a:r>
          </a:p>
          <a:p>
            <a:pPr lvl="0"/>
            <a:endParaRPr lang="sr-Latn-CS" sz="2400" dirty="0" smtClean="0"/>
          </a:p>
          <a:p>
            <a:pPr lvl="0"/>
            <a:endParaRPr lang="sr-Latn-CS" sz="2400" dirty="0" smtClean="0"/>
          </a:p>
          <a:p>
            <a:pPr lvl="0"/>
            <a:endParaRPr lang="sr-Latn-CS" sz="2400" dirty="0" smtClean="0"/>
          </a:p>
          <a:p>
            <a:pPr lvl="0"/>
            <a:endParaRPr lang="sr-Latn-CS" sz="2400" dirty="0"/>
          </a:p>
          <a:p>
            <a:pPr lvl="0"/>
            <a:endParaRPr lang="sr-Latn-CS" sz="2400" dirty="0" smtClean="0"/>
          </a:p>
          <a:p>
            <a:pPr lvl="0"/>
            <a:r>
              <a:rPr lang="sr-Latn-CS" sz="2400" dirty="0" smtClean="0"/>
              <a:t> </a:t>
            </a:r>
            <a:r>
              <a:rPr lang="sr-Latn-CS" sz="2400" dirty="0"/>
              <a:t>Uže izgrađeno od jednog metala zove se homogeno, a od dva metala kombinovano.</a:t>
            </a:r>
            <a:endParaRPr lang="en-US" sz="24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1630" y="3734420"/>
            <a:ext cx="4284808" cy="1640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340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75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8712" y="546410"/>
            <a:ext cx="1116237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/>
              <a:t>	</a:t>
            </a:r>
            <a:r>
              <a:rPr lang="sr-Latn-CS" sz="2400" b="1" dirty="0"/>
              <a:t> Al-Če užad </a:t>
            </a:r>
            <a:r>
              <a:rPr lang="sr-Latn-CS" sz="2400" dirty="0"/>
              <a:t>(čita se aluče užad</a:t>
            </a:r>
            <a:r>
              <a:rPr lang="sr-Latn-CS" sz="2400" dirty="0" smtClean="0"/>
              <a:t>)</a:t>
            </a:r>
            <a:r>
              <a:rPr lang="sr-Latn-CS" sz="2400" dirty="0"/>
              <a:t> imaju jezgro od čelika, a plašt od </a:t>
            </a:r>
            <a:r>
              <a:rPr lang="sr-Latn-CS" sz="2400" dirty="0" smtClean="0"/>
              <a:t>aluminijuma. Koriste se za veće raspone.	 </a:t>
            </a:r>
            <a:r>
              <a:rPr lang="sr-Latn-CS" sz="2400" dirty="0"/>
              <a:t>Mehaničko opterećenje užeta preuzima čelik, a struja prolazi kroz aluminijum. </a:t>
            </a:r>
            <a:endParaRPr lang="sr-Latn-CS" sz="2400" dirty="0" smtClean="0"/>
          </a:p>
          <a:p>
            <a:r>
              <a:rPr lang="sr-Latn-ME" sz="2400" b="1" dirty="0" smtClean="0"/>
              <a:t>	Č</a:t>
            </a:r>
            <a:r>
              <a:rPr lang="en-US" sz="2400" b="1" dirty="0" smtClean="0"/>
              <a:t>e</a:t>
            </a:r>
            <a:r>
              <a:rPr lang="sr-Latn-ME" sz="2400" b="1" dirty="0" smtClean="0"/>
              <a:t>-A</a:t>
            </a:r>
            <a:r>
              <a:rPr lang="en-US" sz="2400" b="1" dirty="0" smtClean="0"/>
              <a:t>l</a:t>
            </a:r>
            <a:r>
              <a:rPr lang="en-US" sz="2400" dirty="0" smtClean="0"/>
              <a:t> </a:t>
            </a:r>
            <a:r>
              <a:rPr lang="en-US" sz="2400" dirty="0" err="1" smtClean="0"/>
              <a:t>užad</a:t>
            </a:r>
            <a:r>
              <a:rPr lang="sr-Latn-ME" sz="2400" dirty="0" smtClean="0"/>
              <a:t> </a:t>
            </a:r>
            <a:r>
              <a:rPr lang="en-US" sz="2400" dirty="0"/>
              <a:t>se </a:t>
            </a:r>
            <a:r>
              <a:rPr lang="en-US" sz="2400" dirty="0" err="1"/>
              <a:t>sastoje</a:t>
            </a:r>
            <a:r>
              <a:rPr lang="en-US" sz="2400" dirty="0"/>
              <a:t> od </a:t>
            </a:r>
            <a:r>
              <a:rPr lang="en-US" sz="2400" dirty="0" err="1"/>
              <a:t>čeličnih</a:t>
            </a:r>
            <a:r>
              <a:rPr lang="en-US" sz="2400" dirty="0"/>
              <a:t> </a:t>
            </a:r>
            <a:r>
              <a:rPr lang="en-US" sz="2400" dirty="0" err="1"/>
              <a:t>žica</a:t>
            </a:r>
            <a:r>
              <a:rPr lang="en-US" sz="2400" dirty="0"/>
              <a:t> </a:t>
            </a:r>
            <a:r>
              <a:rPr lang="en-US" sz="2400" dirty="0" err="1"/>
              <a:t>velike</a:t>
            </a:r>
            <a:r>
              <a:rPr lang="en-US" sz="2400" dirty="0"/>
              <a:t> </a:t>
            </a:r>
            <a:r>
              <a:rPr lang="en-US" sz="2400" dirty="0" err="1"/>
              <a:t>mehaničke</a:t>
            </a:r>
            <a:r>
              <a:rPr lang="en-US" sz="2400" dirty="0"/>
              <a:t> </a:t>
            </a:r>
            <a:r>
              <a:rPr lang="en-US" sz="2400" dirty="0" err="1"/>
              <a:t>čvrstoće</a:t>
            </a:r>
            <a:r>
              <a:rPr lang="en-US" sz="2400" dirty="0"/>
              <a:t>, </a:t>
            </a:r>
            <a:r>
              <a:rPr lang="en-US" sz="2400" dirty="0" err="1"/>
              <a:t>prevučenih</a:t>
            </a:r>
            <a:r>
              <a:rPr lang="en-US" sz="2400" dirty="0"/>
              <a:t> </a:t>
            </a:r>
            <a:r>
              <a:rPr lang="en-US" sz="2400" dirty="0" err="1"/>
              <a:t>slojem</a:t>
            </a:r>
            <a:r>
              <a:rPr lang="en-US" sz="2400" dirty="0"/>
              <a:t> </a:t>
            </a:r>
            <a:r>
              <a:rPr lang="en-US" sz="2400" dirty="0" err="1"/>
              <a:t>aluminijuma</a:t>
            </a:r>
            <a:r>
              <a:rPr lang="en-US" sz="2400" dirty="0"/>
              <a:t> </a:t>
            </a:r>
            <a:r>
              <a:rPr lang="en-US" sz="2400" dirty="0" err="1"/>
              <a:t>koji</a:t>
            </a:r>
            <a:r>
              <a:rPr lang="en-US" sz="2400" dirty="0"/>
              <a:t> </a:t>
            </a:r>
            <a:r>
              <a:rPr lang="en-US" sz="2400" dirty="0" err="1"/>
              <a:t>štiti</a:t>
            </a:r>
            <a:r>
              <a:rPr lang="en-US" sz="2400" dirty="0"/>
              <a:t> od </a:t>
            </a:r>
            <a:r>
              <a:rPr lang="en-US" sz="2400" dirty="0" err="1"/>
              <a:t>korozije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povećava</a:t>
            </a:r>
            <a:r>
              <a:rPr lang="en-US" sz="2400" dirty="0"/>
              <a:t> </a:t>
            </a:r>
            <a:r>
              <a:rPr lang="en-US" sz="2400" dirty="0" err="1"/>
              <a:t>im</a:t>
            </a:r>
            <a:r>
              <a:rPr lang="en-US" sz="2400" dirty="0"/>
              <a:t> </a:t>
            </a:r>
            <a:r>
              <a:rPr lang="en-US" sz="2400" dirty="0" err="1"/>
              <a:t>električnu</a:t>
            </a:r>
            <a:r>
              <a:rPr lang="en-US" sz="2400" dirty="0"/>
              <a:t> </a:t>
            </a:r>
            <a:r>
              <a:rPr lang="en-US" sz="2400" dirty="0" err="1"/>
              <a:t>provodnost</a:t>
            </a:r>
            <a:r>
              <a:rPr lang="en-US" sz="2400" dirty="0"/>
              <a:t>. Od </a:t>
            </a:r>
            <a:r>
              <a:rPr lang="en-US" sz="2400" dirty="0" err="1"/>
              <a:t>debljne</a:t>
            </a:r>
            <a:r>
              <a:rPr lang="en-US" sz="2400" dirty="0"/>
              <a:t> </a:t>
            </a:r>
            <a:r>
              <a:rPr lang="en-US" sz="2400" dirty="0" err="1"/>
              <a:t>aluminijumskog</a:t>
            </a:r>
            <a:r>
              <a:rPr lang="en-US" sz="2400" dirty="0"/>
              <a:t> </a:t>
            </a:r>
            <a:r>
              <a:rPr lang="en-US" sz="2400" dirty="0" err="1"/>
              <a:t>sloja</a:t>
            </a:r>
            <a:r>
              <a:rPr lang="en-US" sz="2400" dirty="0"/>
              <a:t> </a:t>
            </a:r>
            <a:r>
              <a:rPr lang="en-US" sz="2400" dirty="0" err="1"/>
              <a:t>zavisi</a:t>
            </a:r>
            <a:r>
              <a:rPr lang="en-US" sz="2400" dirty="0"/>
              <a:t> da li </a:t>
            </a:r>
            <a:r>
              <a:rPr lang="en-US" sz="2400" dirty="0" err="1"/>
              <a:t>će</a:t>
            </a:r>
            <a:r>
              <a:rPr lang="en-US" sz="2400" dirty="0"/>
              <a:t> se </a:t>
            </a:r>
            <a:r>
              <a:rPr lang="en-US" sz="2400" dirty="0" err="1"/>
              <a:t>takvo</a:t>
            </a:r>
            <a:r>
              <a:rPr lang="en-US" sz="2400" dirty="0"/>
              <a:t> </a:t>
            </a:r>
            <a:r>
              <a:rPr lang="en-US" sz="2400" dirty="0" err="1"/>
              <a:t>uže</a:t>
            </a:r>
            <a:r>
              <a:rPr lang="en-US" sz="2400" dirty="0"/>
              <a:t> </a:t>
            </a:r>
            <a:r>
              <a:rPr lang="en-US" sz="2400" dirty="0" err="1"/>
              <a:t>koristiti</a:t>
            </a:r>
            <a:r>
              <a:rPr lang="en-US" sz="2400" dirty="0"/>
              <a:t> </a:t>
            </a:r>
            <a:r>
              <a:rPr lang="en-US" sz="2400" dirty="0" err="1"/>
              <a:t>kao</a:t>
            </a:r>
            <a:r>
              <a:rPr lang="en-US" sz="2400" dirty="0"/>
              <a:t> </a:t>
            </a:r>
            <a:r>
              <a:rPr lang="en-US" sz="2400" dirty="0" err="1"/>
              <a:t>provodnik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kao</a:t>
            </a:r>
            <a:r>
              <a:rPr lang="en-US" sz="2400" dirty="0"/>
              <a:t> </a:t>
            </a:r>
            <a:r>
              <a:rPr lang="en-US" sz="2400" dirty="0" err="1"/>
              <a:t>zaštitno</a:t>
            </a:r>
            <a:r>
              <a:rPr lang="en-US" sz="2400" dirty="0"/>
              <a:t> </a:t>
            </a:r>
            <a:r>
              <a:rPr lang="en-US" sz="2400" dirty="0" err="1"/>
              <a:t>uže</a:t>
            </a:r>
            <a:r>
              <a:rPr lang="en-US" sz="2400" dirty="0"/>
              <a:t>.</a:t>
            </a:r>
            <a:endParaRPr lang="en-US" sz="2400" b="1" dirty="0"/>
          </a:p>
          <a:p>
            <a:endParaRPr lang="en-US" sz="24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5874" y="3533419"/>
            <a:ext cx="10544511" cy="2938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72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208" y="1644407"/>
            <a:ext cx="11872085" cy="432149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672682" y="981308"/>
            <a:ext cx="86720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CS" sz="2800" dirty="0"/>
              <a:t>Boja kojom se označavaju neizolovani električni provodnici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5574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</TotalTime>
  <Words>364</Words>
  <Application>Microsoft Office PowerPoint</Application>
  <PresentationFormat>Widescreen</PresentationFormat>
  <Paragraphs>48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PowerPoint Presentation</vt:lpstr>
      <vt:lpstr>PROVODNICI I KABLOVI  Materijali za izradu provodnika </vt:lpstr>
      <vt:lpstr>PowerPoint Presentation</vt:lpstr>
      <vt:lpstr>GOLI NEIZOLOVANI PROVODNICI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ELEKTRIČNE INSTALACIJE</dc:title>
  <dc:creator>melanija calasan</dc:creator>
  <cp:lastModifiedBy>melanija calasan</cp:lastModifiedBy>
  <cp:revision>10</cp:revision>
  <dcterms:created xsi:type="dcterms:W3CDTF">2018-09-11T19:54:09Z</dcterms:created>
  <dcterms:modified xsi:type="dcterms:W3CDTF">2018-09-11T23:00:04Z</dcterms:modified>
</cp:coreProperties>
</file>