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2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046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078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45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141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3201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47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976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961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764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9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79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chemeClr val="accent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20F12E1-896D-4F32-B485-6C8F34D08864}" type="datetimeFigureOut">
              <a:rPr lang="en-US" smtClean="0"/>
              <a:pPr/>
              <a:t>14/05/2020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C6838B3-028F-40FD-B1B9-1A007D38AB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305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OBRTNA TIJELA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1560" y="4608061"/>
            <a:ext cx="7891272" cy="1069848"/>
          </a:xfrm>
        </p:spPr>
        <p:txBody>
          <a:bodyPr>
            <a:normAutofit/>
          </a:bodyPr>
          <a:lstStyle/>
          <a:p>
            <a:r>
              <a:rPr lang="en-US" dirty="0" smtClean="0"/>
              <a:t>POVR</a:t>
            </a:r>
            <a:r>
              <a:rPr lang="sr-Latn-ME" dirty="0" smtClean="0"/>
              <a:t>ŠINA I ZAPREMINA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13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29377" y="340045"/>
            <a:ext cx="21347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Latn-ME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Valjak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1216" y="1263375"/>
            <a:ext cx="10961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 smtClean="0"/>
              <a:t>Geometrijsko tijelo ograničeno pravom cilindričnom površi i dvijema ravnima normalnim na osu te </a:t>
            </a:r>
          </a:p>
          <a:p>
            <a:r>
              <a:rPr lang="sr-Latn-ME" dirty="0"/>
              <a:t>p</a:t>
            </a:r>
            <a:r>
              <a:rPr lang="sr-Latn-ME" dirty="0" smtClean="0"/>
              <a:t>ovrši naziva se </a:t>
            </a:r>
            <a:r>
              <a:rPr lang="sr-Latn-ME" i="1" u="sng" dirty="0" smtClean="0"/>
              <a:t>pravi valjak</a:t>
            </a:r>
            <a:r>
              <a:rPr lang="sr-Latn-ME" dirty="0" smtClean="0"/>
              <a:t>.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 rotWithShape="1">
          <a:blip r:embed="rId2"/>
          <a:srcRect l="26922" t="20224" r="23238" b="28219"/>
          <a:stretch/>
        </p:blipFill>
        <p:spPr bwMode="auto">
          <a:xfrm>
            <a:off x="725508" y="2232313"/>
            <a:ext cx="2962275" cy="34480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18441" y="2648370"/>
            <a:ext cx="7185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 smtClean="0"/>
              <a:t>Osnove valjka -djelovi ravni koje ograničavaju cilindričnu površ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8441" y="34332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/>
              <a:t>Omotač – dio cilindrične površi između </a:t>
            </a:r>
            <a:r>
              <a:rPr lang="sr-Latn-ME" dirty="0" smtClean="0"/>
              <a:t>osnova</a:t>
            </a:r>
            <a:endParaRPr lang="sr-Latn-ME" dirty="0"/>
          </a:p>
        </p:txBody>
      </p:sp>
      <p:sp>
        <p:nvSpPr>
          <p:cNvPr id="8" name="Rectangle 7"/>
          <p:cNvSpPr/>
          <p:nvPr/>
        </p:nvSpPr>
        <p:spPr>
          <a:xfrm>
            <a:off x="4218441" y="4218030"/>
            <a:ext cx="45907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sr-Latn-ME" dirty="0"/>
              <a:t>Visina - rastojanje između dvije osnove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759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 rotWithShape="1">
          <a:blip r:embed="rId3"/>
          <a:srcRect l="28206" t="19854" r="42147" b="11318"/>
          <a:stretch/>
        </p:blipFill>
        <p:spPr bwMode="auto">
          <a:xfrm>
            <a:off x="823240" y="1257259"/>
            <a:ext cx="3993458" cy="41555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6503831" y="1463622"/>
                <a:ext cx="417275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b="0" dirty="0" smtClean="0"/>
                  <a:t>Površina valjka: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sr-Latn-ME" b="0" i="1" dirty="0" smtClean="0">
                  <a:latin typeface="Cambria Math" panose="02040503050406030204" pitchFamily="18" charset="0"/>
                </a:endParaRPr>
              </a:p>
              <a:p>
                <a:r>
                  <a:rPr lang="sr-Latn-ME" i="1" dirty="0" smtClean="0">
                    <a:latin typeface="Cambria Math" panose="02040503050406030204" pitchFamily="18" charset="0"/>
                  </a:rPr>
                  <a:t>B-osnova valjka,     M-omotač valjka</a:t>
                </a: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831" y="1463622"/>
                <a:ext cx="4172756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1316" t="-3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angle 5"/>
              <p:cNvSpPr/>
              <p:nvPr/>
            </p:nvSpPr>
            <p:spPr>
              <a:xfrm>
                <a:off x="6199031" y="2696250"/>
                <a:ext cx="15626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031" y="2696250"/>
                <a:ext cx="1562637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Rectangle 6"/>
              <p:cNvSpPr/>
              <p:nvPr/>
            </p:nvSpPr>
            <p:spPr>
              <a:xfrm>
                <a:off x="8669099" y="2696250"/>
                <a:ext cx="170430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9099" y="2696250"/>
                <a:ext cx="1704305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Rectangle 7"/>
              <p:cNvSpPr/>
              <p:nvPr/>
            </p:nvSpPr>
            <p:spPr>
              <a:xfrm>
                <a:off x="7425793" y="3427384"/>
                <a:ext cx="1826910" cy="36933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5793" y="3427384"/>
                <a:ext cx="1826910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561914" y="4513982"/>
            <a:ext cx="3811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Zapremina valjka:          </a:t>
            </a:r>
            <a:r>
              <a:rPr lang="en-US" dirty="0" smtClean="0"/>
              <a:t>V=BH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7246" y="5225143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r>
              <a:rPr lang="sr-Latn-ME" dirty="0" smtClean="0"/>
              <a:t>=</a:t>
            </a:r>
            <a:endParaRPr lang="en-US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9407796" y="5167676"/>
          <a:ext cx="881068" cy="370976"/>
        </p:xfrm>
        <a:graphic>
          <a:graphicData uri="http://schemas.openxmlformats.org/presentationml/2006/ole">
            <p:oleObj spid="_x0000_s1026" name="Equation" r:id="rId8" imgW="48240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36217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26442" t="20219" r="20994" b="26757"/>
          <a:stretch/>
        </p:blipFill>
        <p:spPr bwMode="auto">
          <a:xfrm>
            <a:off x="992210" y="1588931"/>
            <a:ext cx="3124200" cy="35970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27259" y="5312167"/>
            <a:ext cx="2224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>
                <a:solidFill>
                  <a:srgbClr val="FF0000"/>
                </a:solidFill>
              </a:rPr>
              <a:t>Osni presjek valjka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37161" y="1588931"/>
            <a:ext cx="5743688" cy="669992"/>
          </a:xfrm>
          <a:prstGeom prst="rect">
            <a:avLst/>
          </a:prstGeom>
          <a:blipFill rotWithShape="0">
            <a:blip r:embed="rId3"/>
            <a:stretch>
              <a:fillRect l="-955" t="-6364" b="-10000"/>
            </a:stretch>
          </a:blipFill>
        </p:spPr>
        <p:txBody>
          <a:bodyPr/>
          <a:lstStyle/>
          <a:p>
            <a:r>
              <a:rPr lang="en-US">
                <a:solidFill>
                  <a:sysClr val="windowText" lastClr="000000"/>
                </a:solidFill>
              </a:rPr>
              <a:t>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37161" y="274320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Rješenje: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angle 5"/>
              <p:cNvSpPr/>
              <p:nvPr/>
            </p:nvSpPr>
            <p:spPr>
              <a:xfrm>
                <a:off x="5937161" y="3230697"/>
                <a:ext cx="24096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>
                        <a:latin typeface="Cambria Math" panose="02040503050406030204" pitchFamily="18" charset="0"/>
                      </a:rPr>
                      <m:t>M</m:t>
                    </m:r>
                    <m:r>
                      <a:rPr lang="sr-Latn-ME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i="1">
                        <a:latin typeface="Cambria Math" panose="02040503050406030204" pitchFamily="18" charset="0"/>
                      </a:rPr>
                      <m:t>50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 , H=5cm</a:t>
                </a:r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3230697"/>
                <a:ext cx="2409634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9836" r="-1772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937161" y="3718194"/>
                <a:ext cx="12950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3718194"/>
                <a:ext cx="1295098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5937161" y="4084306"/>
                <a:ext cx="14431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61" y="4084306"/>
                <a:ext cx="1443152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TextBox 8"/>
              <p:cNvSpPr txBox="1"/>
              <p:nvPr/>
            </p:nvSpPr>
            <p:spPr>
              <a:xfrm>
                <a:off x="5971208" y="4571803"/>
                <a:ext cx="11707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1208" y="4571803"/>
                <a:ext cx="1170770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5974318" y="5105799"/>
                <a:ext cx="10897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318" y="5105799"/>
                <a:ext cx="1089786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9418132" y="3080891"/>
                <a:ext cx="10710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3080891"/>
                <a:ext cx="1071062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TextBox 11"/>
              <p:cNvSpPr txBox="1"/>
              <p:nvPr/>
            </p:nvSpPr>
            <p:spPr>
              <a:xfrm>
                <a:off x="9431010" y="3450223"/>
                <a:ext cx="15109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010" y="3450223"/>
                <a:ext cx="1510991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9418132" y="3861207"/>
                <a:ext cx="1457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3861207"/>
                <a:ext cx="1457322" cy="36933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9418132" y="4289364"/>
                <a:ext cx="17631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8132" y="4289364"/>
                <a:ext cx="1763111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9431010" y="4700348"/>
                <a:ext cx="1629036" cy="369332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1010" y="4700348"/>
                <a:ext cx="1629036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7974875" y="5105799"/>
                <a:ext cx="10226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𝐵𝐻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4875" y="5105799"/>
                <a:ext cx="1022651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Rectangle 16"/>
              <p:cNvSpPr/>
              <p:nvPr/>
            </p:nvSpPr>
            <p:spPr>
              <a:xfrm>
                <a:off x="5438200" y="5526830"/>
                <a:ext cx="6096000" cy="36933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200" y="5526830"/>
                <a:ext cx="6096000" cy="369332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7785827" y="6014327"/>
                <a:ext cx="1632305" cy="369332"/>
              </a:xfrm>
              <a:prstGeom prst="rect">
                <a:avLst/>
              </a:prstGeom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=125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827" y="6014327"/>
                <a:ext cx="1632305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828799" y="5682343"/>
            <a:ext cx="112678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r-Latn-ME" dirty="0" smtClean="0"/>
              <a:t>P</a:t>
            </a:r>
            <a:r>
              <a:rPr lang="sr-Latn-ME" i="1" dirty="0" smtClean="0"/>
              <a:t>op</a:t>
            </a:r>
            <a:r>
              <a:rPr lang="sr-Latn-ME" dirty="0" smtClean="0"/>
              <a:t>=2rH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646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2885" y="5795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42983" y="874175"/>
            <a:ext cx="3476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>
                <a:solidFill>
                  <a:srgbClr val="FF0000"/>
                </a:solidFill>
              </a:rPr>
              <a:t>ZADACI za domaći: 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0287" y="1828068"/>
            <a:ext cx="10856890" cy="646331"/>
          </a:xfrm>
          <a:prstGeom prst="rect">
            <a:avLst/>
          </a:prstGeom>
          <a:blipFill rotWithShape="0">
            <a:blip r:embed="rId3"/>
            <a:stretch>
              <a:fillRect l="-449" t="-6604" r="-618" b="-14151"/>
            </a:stretch>
          </a:blipFill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r-Latn-ME" dirty="0" smtClean="0">
                <a:noFill/>
              </a:rPr>
              <a:t>11111</a:t>
            </a:r>
            <a:endParaRPr lang="en-US" dirty="0">
              <a:noFill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029" y="2618090"/>
            <a:ext cx="1183397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sr-Latn-M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Stranice </a:t>
            </a:r>
            <a:r>
              <a:rPr lang="sr-Latn-ME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pravougaonika su 20 cm i 15 cm. Izračunati površinu tijela koje nastaje rotacijom </a:t>
            </a:r>
            <a:r>
              <a:rPr lang="sr-Latn-M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pravougaonika oko </a:t>
            </a:r>
            <a:r>
              <a:rPr lang="sr-Latn-ME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kraće stranice</a:t>
            </a:r>
            <a:r>
              <a:rPr lang="sr-Latn-ME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sr-Latn-ME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Rectangle 8"/>
              <p:cNvSpPr/>
              <p:nvPr/>
            </p:nvSpPr>
            <p:spPr>
              <a:xfrm>
                <a:off x="390287" y="3524431"/>
                <a:ext cx="1022582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6"/>
                </a:pPr>
                <a:r>
                  <a:rPr lang="sr-Latn-ME" dirty="0"/>
                  <a:t>Izračunaj poluprečnik i zapreminu valjka visine 12 cm i površine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</a:rPr>
                      <m:t>216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sr-Latn-ME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524431"/>
                <a:ext cx="10225825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77" t="-9836" b="-24590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Rectangle 9"/>
              <p:cNvSpPr/>
              <p:nvPr/>
            </p:nvSpPr>
            <p:spPr>
              <a:xfrm>
                <a:off x="390287" y="3859394"/>
                <a:ext cx="116038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eriod" startAt="7"/>
                </a:pPr>
                <a:r>
                  <a:rPr lang="sr-Latn-ME" dirty="0"/>
                  <a:t>Poluprečnik valjka  jednak je visini, a površina omotača je </a:t>
                </a:r>
                <a14:m>
                  <m:oMath xmlns:m="http://schemas.openxmlformats.org/officeDocument/2006/math">
                    <m:r>
                      <a:rPr lang="sr-Latn-ME" i="1" dirty="0">
                        <a:latin typeface="Cambria Math" panose="02040503050406030204" pitchFamily="18" charset="0"/>
                      </a:rPr>
                      <m:t>64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sr-Latn-M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r-Latn-ME" dirty="0"/>
                  <a:t>. </a:t>
                </a:r>
                <a:r>
                  <a:rPr lang="sr-Latn-ME" dirty="0"/>
                  <a:t>Izračunati P i V valjka</a:t>
                </a:r>
                <a:r>
                  <a:rPr lang="sr-Latn-ME" dirty="0" smtClean="0"/>
                  <a:t>.</a:t>
                </a:r>
                <a:endParaRPr lang="sr-Latn-ME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87" y="3859394"/>
                <a:ext cx="11603864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420" t="-9836" b="-24590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78822" y="1737360"/>
            <a:ext cx="418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b="1" dirty="0" smtClean="0"/>
              <a:t>1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65758" y="3474718"/>
            <a:ext cx="535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400" b="1" dirty="0" smtClean="0"/>
              <a:t>3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52696" y="3827416"/>
            <a:ext cx="393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4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295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Override1.xml><?xml version="1.0" encoding="utf-8"?>
<a:themeOverride xmlns:a="http://schemas.openxmlformats.org/drawingml/2006/main">
  <a:clrScheme name="Wood Type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90</Words>
  <Application>Microsoft Office PowerPoint</Application>
  <PresentationFormat>Custom</PresentationFormat>
  <Paragraphs>39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Wood Type</vt:lpstr>
      <vt:lpstr>Equation</vt:lpstr>
      <vt:lpstr>OBRTNA TIJELA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VALJAK</dc:title>
  <dc:creator>Korisnik</dc:creator>
  <cp:lastModifiedBy>Petar</cp:lastModifiedBy>
  <cp:revision>42</cp:revision>
  <dcterms:created xsi:type="dcterms:W3CDTF">2017-11-27T22:08:43Z</dcterms:created>
  <dcterms:modified xsi:type="dcterms:W3CDTF">2020-05-14T11:24:30Z</dcterms:modified>
</cp:coreProperties>
</file>