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0F12E1-896D-4F32-B485-6C8F34D0886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12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0.png"/><Relationship Id="rId5" Type="http://schemas.openxmlformats.org/officeDocument/2006/relationships/image" Target="../media/image8.png"/><Relationship Id="rId15" Type="http://schemas.openxmlformats.org/officeDocument/2006/relationships/image" Target="../media/image24.png"/><Relationship Id="rId10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OBRTNA TIJELA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608061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POVR</a:t>
            </a:r>
            <a:r>
              <a:rPr lang="sr-Latn-ME" dirty="0" smtClean="0"/>
              <a:t>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9377" y="340045"/>
            <a:ext cx="2134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Valjak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216" y="1263375"/>
            <a:ext cx="1096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Geometrijsko tijelo ograničeno pravom cilindričnom površi i dvijema ravnima normalnim na osu te </a:t>
            </a:r>
          </a:p>
          <a:p>
            <a:r>
              <a:rPr lang="sr-Latn-ME" dirty="0"/>
              <a:t>p</a:t>
            </a:r>
            <a:r>
              <a:rPr lang="sr-Latn-ME" dirty="0" smtClean="0"/>
              <a:t>ovrši naziva se </a:t>
            </a:r>
            <a:r>
              <a:rPr lang="sr-Latn-ME" i="1" u="sng" dirty="0" smtClean="0"/>
              <a:t>pravi valjak</a:t>
            </a:r>
            <a:r>
              <a:rPr lang="sr-Latn-ME" dirty="0" smtClean="0"/>
              <a:t>.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6922" t="20224" r="23238" b="28219"/>
          <a:stretch/>
        </p:blipFill>
        <p:spPr bwMode="auto">
          <a:xfrm>
            <a:off x="725508" y="2232313"/>
            <a:ext cx="2962275" cy="344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8441" y="2648370"/>
            <a:ext cx="718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Osnove valjka -djelovi ravni koje ograničavaju cilindričnu površ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8441" y="34332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Omotač – dio cilindrične površi između </a:t>
            </a:r>
            <a:r>
              <a:rPr lang="sr-Latn-ME" dirty="0" smtClean="0"/>
              <a:t>osnova</a:t>
            </a:r>
            <a:endParaRPr lang="sr-Latn-ME" dirty="0"/>
          </a:p>
        </p:txBody>
      </p:sp>
      <p:sp>
        <p:nvSpPr>
          <p:cNvPr id="8" name="Rectangle 7"/>
          <p:cNvSpPr/>
          <p:nvPr/>
        </p:nvSpPr>
        <p:spPr>
          <a:xfrm>
            <a:off x="4218441" y="4218030"/>
            <a:ext cx="459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Visina - rastojanje između dvije osnove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28206" t="19854" r="42147" b="11318"/>
          <a:stretch/>
        </p:blipFill>
        <p:spPr bwMode="auto">
          <a:xfrm>
            <a:off x="823240" y="1257259"/>
            <a:ext cx="3993458" cy="4155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b="0" dirty="0" smtClean="0"/>
                  <a:t>Površina valjka: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sr-Latn-ME" b="0" i="1" dirty="0" smtClean="0">
                  <a:latin typeface="Cambria Math" panose="02040503050406030204" pitchFamily="18" charset="0"/>
                </a:endParaRPr>
              </a:p>
              <a:p>
                <a:r>
                  <a:rPr lang="sr-Latn-ME" i="1" dirty="0" smtClean="0">
                    <a:latin typeface="Cambria Math" panose="02040503050406030204" pitchFamily="18" charset="0"/>
                  </a:rPr>
                  <a:t>B-osnova valjka,     M-omotač valjka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1316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61914" y="4513982"/>
            <a:ext cx="381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Zapremina valjka:          </a:t>
            </a:r>
            <a:r>
              <a:rPr lang="en-US" dirty="0" smtClean="0"/>
              <a:t>V=BH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6442" t="20219" r="20994" b="22494"/>
          <a:stretch/>
        </p:blipFill>
        <p:spPr bwMode="auto">
          <a:xfrm>
            <a:off x="992210" y="1588931"/>
            <a:ext cx="3124200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75008" y="5795493"/>
            <a:ext cx="22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Osni presjek valjka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37161" y="1588931"/>
                <a:ext cx="5743688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Primjer: Izračunati površinu i zapreminu valjka čija je</a:t>
                </a:r>
              </a:p>
              <a:p>
                <a:r>
                  <a:rPr lang="sr-Latn-ME" dirty="0"/>
                  <a:t>p</a:t>
                </a:r>
                <a:r>
                  <a:rPr lang="sr-Latn-ME" dirty="0" smtClean="0"/>
                  <a:t>ovršina omotača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 smtClean="0"/>
                  <a:t>, ako je visina 5 cm.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1588931"/>
                <a:ext cx="5743688" cy="669992"/>
              </a:xfrm>
              <a:prstGeom prst="rect">
                <a:avLst/>
              </a:prstGeom>
              <a:blipFill rotWithShape="0">
                <a:blip r:embed="rId3"/>
                <a:stretch>
                  <a:fillRect l="-955" t="-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937161" y="27432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>
                        <a:latin typeface="Cambria Math" panose="02040503050406030204" pitchFamily="18" charset="0"/>
                      </a:rPr>
                      <m:t>M</m:t>
                    </m:r>
                    <m:r>
                      <a:rPr lang="sr-Latn-ME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50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 , H=5cm</a:t>
                </a:r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177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𝐵𝐻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4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5982" y="146862"/>
            <a:ext cx="179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Kupa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3" y="1070192"/>
            <a:ext cx="10073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Def: </a:t>
            </a:r>
            <a:r>
              <a:rPr lang="sr-Latn-ME" dirty="0" smtClean="0"/>
              <a:t>Obrtna površ dobijena rotiranjem prave koja siječe osu, a nije normalna na nju, naziva se </a:t>
            </a:r>
          </a:p>
          <a:p>
            <a:r>
              <a:rPr lang="sr-Latn-ME" i="1" u="sng" dirty="0" smtClean="0"/>
              <a:t>        prava konusna površ.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825982" y="2163651"/>
            <a:ext cx="6892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Def: Geometrijsko tijelo ograničeno  pravom konusnom  površi</a:t>
            </a:r>
          </a:p>
          <a:p>
            <a:r>
              <a:rPr lang="sr-Latn-ME" dirty="0" smtClean="0"/>
              <a:t>i jednom ravni koja ne prolazi kroz vrh površi, a normalna je na </a:t>
            </a:r>
          </a:p>
          <a:p>
            <a:r>
              <a:rPr lang="sr-Latn-ME" dirty="0"/>
              <a:t>n</a:t>
            </a:r>
            <a:r>
              <a:rPr lang="sr-Latn-ME" dirty="0" smtClean="0"/>
              <a:t>jenu osu, naziva se </a:t>
            </a:r>
            <a:r>
              <a:rPr lang="sr-Latn-ME" i="1" u="sng" dirty="0" smtClean="0"/>
              <a:t>prava kupa.</a:t>
            </a:r>
            <a:endParaRPr lang="en-US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71245" y="3438659"/>
            <a:ext cx="6840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Vrh konusne površi je </a:t>
            </a:r>
            <a:r>
              <a:rPr lang="sr-Latn-ME" i="1" u="sng" dirty="0" smtClean="0"/>
              <a:t>vrh kupe</a:t>
            </a:r>
            <a:r>
              <a:rPr lang="sr-Latn-ME" dirty="0" smtClean="0"/>
              <a:t>. </a:t>
            </a:r>
          </a:p>
          <a:p>
            <a:r>
              <a:rPr lang="sr-Latn-ME" dirty="0" smtClean="0"/>
              <a:t>Osnova kupe je </a:t>
            </a:r>
            <a:r>
              <a:rPr lang="sr-Latn-ME" i="1" u="sng" dirty="0" smtClean="0"/>
              <a:t>krug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Dio konusne površi između vrha i osnove kupe je </a:t>
            </a:r>
            <a:r>
              <a:rPr lang="sr-Latn-ME" i="1" u="sng" dirty="0" smtClean="0"/>
              <a:t>omotač kupe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Rastojanje od vrha do ravni osnove je </a:t>
            </a:r>
            <a:r>
              <a:rPr lang="sr-Latn-ME" i="1" u="sng" dirty="0" smtClean="0"/>
              <a:t>visina kupe</a:t>
            </a:r>
            <a:r>
              <a:rPr lang="sr-Latn-ME" dirty="0" smtClean="0"/>
              <a:t>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2981" t="20794" r="15224" b="10986"/>
          <a:stretch/>
        </p:blipFill>
        <p:spPr bwMode="auto">
          <a:xfrm>
            <a:off x="459347" y="1920494"/>
            <a:ext cx="4267200" cy="4562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21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7564" t="17518" r="27083" b="28361"/>
          <a:stretch/>
        </p:blipFill>
        <p:spPr bwMode="auto">
          <a:xfrm>
            <a:off x="1373947" y="1284399"/>
            <a:ext cx="2695575" cy="3619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r-Latn-ME" sz="2800" b="1" dirty="0" smtClean="0"/>
              </a:p>
              <a:p>
                <a:r>
                  <a:rPr lang="sr-Latn-ME" sz="1600" dirty="0"/>
                  <a:t> </a:t>
                </a:r>
                <a:r>
                  <a:rPr lang="sr-Latn-ME" sz="1600" dirty="0" smtClean="0"/>
                  <a:t>         s-izvodnica</a:t>
                </a:r>
              </a:p>
              <a:p>
                <a:r>
                  <a:rPr lang="sr-Latn-ME" sz="1600" dirty="0" smtClean="0"/>
                  <a:t>          H-visina</a:t>
                </a:r>
              </a:p>
              <a:p>
                <a:r>
                  <a:rPr lang="sr-Latn-ME" sz="1600" dirty="0" smtClean="0"/>
                  <a:t>          r-poluprečnik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blipFill rotWithShape="0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dirty="0" smtClean="0"/>
                  <a:t>		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5"/>
          <a:srcRect l="9616" t="993" r="57853" b="38450"/>
          <a:stretch/>
        </p:blipFill>
        <p:spPr bwMode="auto">
          <a:xfrm>
            <a:off x="5090576" y="1633177"/>
            <a:ext cx="3525391" cy="34698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𝑟𝐻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3030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3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 animBg="1"/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8" y="643944"/>
            <a:ext cx="979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Primjer: Odrediti površinu i zapreminu prave kupe poluprečnika osnove 12cm i visine 5cm.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248" y="1159099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279" y="1674254"/>
            <a:ext cx="316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r=12cm	; H=5cm  ; P=?,  V=?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25+144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ME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12+13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=48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=240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7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5795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287" y="416976"/>
            <a:ext cx="111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ZADACI: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0287" y="786308"/>
                <a:ext cx="10796788" cy="672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Latn-ME" dirty="0"/>
                  <a:t>Nagibni ugao izvodnice kupe prema ravni osnove iznosi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/>
                  <a:t>, a površina omotača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Naći </a:t>
                </a:r>
              </a:p>
              <a:p>
                <a:r>
                  <a:rPr lang="sr-Latn-ME" dirty="0"/>
                  <a:t>površinu i zapreminu kupe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786308"/>
                <a:ext cx="10796788" cy="672428"/>
              </a:xfrm>
              <a:prstGeom prst="rect">
                <a:avLst/>
              </a:prstGeom>
              <a:blipFill rotWithShape="0">
                <a:blip r:embed="rId3"/>
                <a:stretch>
                  <a:fillRect l="-452" t="-181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2"/>
                </a:pPr>
                <a:r>
                  <a:rPr lang="sr-Latn-ME" dirty="0"/>
                  <a:t>Ako je površina kupe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200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, a izvodnica dužine 17 cm, odrediti zapreminu te kupe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0287" y="1828068"/>
                <a:ext cx="1085689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3.   Površina </a:t>
                </a:r>
                <a:r>
                  <a:rPr lang="sr-Latn-ME" dirty="0"/>
                  <a:t>pravog valjka je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, a visina mu je za 1 cm kraća od prečnika osnove. Naći zapreminu valjka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1828068"/>
                <a:ext cx="10856890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449" t="-6604" r="-61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0287" y="2474399"/>
            <a:ext cx="11677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dirty="0" smtClean="0"/>
              <a:t>4.   Stranice </a:t>
            </a:r>
            <a:r>
              <a:rPr lang="sr-Latn-ME" dirty="0"/>
              <a:t>pravougaonika su 20 cm i 15 cm. Izračunati površinu tijela koje nastaje rotacijom pravougaonika</a:t>
            </a:r>
          </a:p>
          <a:p>
            <a:r>
              <a:rPr lang="sr-Latn-ME" dirty="0"/>
              <a:t>oko kraće stranice</a:t>
            </a:r>
            <a:r>
              <a:rPr lang="sr-Latn-ME" dirty="0" smtClean="0"/>
              <a:t>.</a:t>
            </a:r>
            <a:endParaRPr lang="sr-Latn-M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5"/>
                </a:pPr>
                <a:r>
                  <a:rPr lang="sr-Latn-ME" dirty="0"/>
                  <a:t>Naći površinu kupe čija je izvodnica 20 cm, ako je ugao koji izvodnica zaklapa sa osnovom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45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/>
                  <a:t>.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25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6"/>
                </a:pPr>
                <a:r>
                  <a:rPr lang="sr-Latn-ME" dirty="0"/>
                  <a:t>Izračunaj poluprečnik i zapreminu valjka visine 12 cm i površine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216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77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7"/>
                </a:pPr>
                <a:r>
                  <a:rPr lang="sr-Latn-ME" dirty="0"/>
                  <a:t>Poluprečnik valjka  jednak je visini, a površina omotača je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64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Izračunati P i V valjka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2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8"/>
                </a:pPr>
                <a:r>
                  <a:rPr lang="sr-Latn-ME" dirty="0"/>
                  <a:t>Izračunaj zapreminu kupe čiji je poluprečnik jednak visini, a površina je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sr-Latn-ME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  <a:blipFill rotWithShape="0">
                <a:blip r:embed="rId9"/>
                <a:stretch>
                  <a:fillRect l="-435"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9.    Površina </a:t>
                </a:r>
                <a:r>
                  <a:rPr lang="sr-Latn-ME" dirty="0"/>
                  <a:t>omotača kupe iznosi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Poluprečnik osnove prema izvodnici se odnosi kao 3:5. Naći </a:t>
                </a:r>
              </a:p>
              <a:p>
                <a:r>
                  <a:rPr lang="sr-Latn-ME" dirty="0"/>
                  <a:t>površinu i zapreminu kupe.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442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95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697</Words>
  <Application>Microsoft Office PowerPoint</Application>
  <PresentationFormat>Custom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Wood Type</vt:lpstr>
      <vt:lpstr>OBRTNA TIJELA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VALJAK</dc:title>
  <dc:creator>Korisnik</dc:creator>
  <cp:lastModifiedBy>SVETLANA</cp:lastModifiedBy>
  <cp:revision>33</cp:revision>
  <dcterms:created xsi:type="dcterms:W3CDTF">2017-11-27T22:08:43Z</dcterms:created>
  <dcterms:modified xsi:type="dcterms:W3CDTF">2020-11-18T16:28:40Z</dcterms:modified>
</cp:coreProperties>
</file>