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70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956BA70-061B-496F-BEFC-C20C6196AB0F}" type="datetimeFigureOut">
              <a:rPr lang="en-US" smtClean="0"/>
              <a:pPr/>
              <a:t>11/26/2020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6BCCFC-0C54-429A-BBDD-7C54470E0A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ishmica.weebly.com/6-struktura-relacionog-modela-podataka-definicija-relacije-domeni-relacije-klju269evi-relacije-scaronema-relacione-baze-podataka-nula-vrednosti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5117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4. </a:t>
            </a:r>
            <a:r>
              <a:rPr lang="en-US" dirty="0" err="1" smtClean="0">
                <a:hlinkClick r:id="rId2"/>
              </a:rPr>
              <a:t>Struktura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relacionog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modela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podataka</a:t>
            </a:r>
            <a:r>
              <a:rPr lang="en-US" dirty="0" smtClean="0">
                <a:hlinkClick r:id="rId2"/>
              </a:rPr>
              <a:t>, </a:t>
            </a:r>
            <a:r>
              <a:rPr lang="en-US" dirty="0" err="1" smtClean="0">
                <a:hlinkClick r:id="rId2"/>
              </a:rPr>
              <a:t>definicija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relacije</a:t>
            </a:r>
            <a:r>
              <a:rPr lang="en-US" dirty="0" smtClean="0">
                <a:hlinkClick r:id="rId2"/>
              </a:rPr>
              <a:t>, </a:t>
            </a:r>
            <a:r>
              <a:rPr lang="en-US" dirty="0" err="1" smtClean="0">
                <a:hlinkClick r:id="rId2"/>
              </a:rPr>
              <a:t>domeni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relacije</a:t>
            </a:r>
            <a:r>
              <a:rPr lang="en-US" dirty="0" smtClean="0">
                <a:hlinkClick r:id="rId2"/>
              </a:rPr>
              <a:t>, </a:t>
            </a:r>
            <a:r>
              <a:rPr lang="en-US" dirty="0" err="1" smtClean="0">
                <a:hlinkClick r:id="rId2"/>
              </a:rPr>
              <a:t>ključevi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relacije</a:t>
            </a:r>
            <a:r>
              <a:rPr lang="en-US" dirty="0" smtClean="0">
                <a:hlinkClick r:id="rId2"/>
              </a:rPr>
              <a:t>, </a:t>
            </a:r>
            <a:r>
              <a:rPr lang="en-US" dirty="0" err="1" smtClean="0">
                <a:hlinkClick r:id="rId2"/>
              </a:rPr>
              <a:t>šema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relacione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baze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podataka</a:t>
            </a:r>
            <a:r>
              <a:rPr lang="en-US" dirty="0" smtClean="0">
                <a:hlinkClick r:id="rId2"/>
              </a:rPr>
              <a:t>, </a:t>
            </a:r>
            <a:r>
              <a:rPr lang="en-US" dirty="0" err="1" smtClean="0">
                <a:hlinkClick r:id="rId2"/>
              </a:rPr>
              <a:t>nula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vrednosti</a:t>
            </a:r>
            <a:r>
              <a:rPr lang="en-US" dirty="0" smtClean="0">
                <a:hlinkClick r:id="rId2"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19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STRUKTURA RELACIONOG MODELA, DEFINICIJA RELACIJE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Relacija</a:t>
            </a:r>
            <a:r>
              <a:rPr lang="en-US" dirty="0"/>
              <a:t> </a:t>
            </a:r>
            <a:r>
              <a:rPr lang="en-US" dirty="0" err="1"/>
              <a:t>definisana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n </a:t>
            </a:r>
            <a:r>
              <a:rPr lang="en-US" dirty="0" err="1"/>
              <a:t>skupova</a:t>
            </a:r>
            <a:r>
              <a:rPr lang="en-US" dirty="0"/>
              <a:t> je </a:t>
            </a:r>
            <a:r>
              <a:rPr lang="en-US" dirty="0" err="1"/>
              <a:t>podskup</a:t>
            </a:r>
            <a:r>
              <a:rPr lang="en-US" dirty="0"/>
              <a:t> </a:t>
            </a:r>
            <a:r>
              <a:rPr lang="en-US" dirty="0" err="1"/>
              <a:t>Dekartovog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n </a:t>
            </a:r>
            <a:r>
              <a:rPr lang="en-US" dirty="0" err="1"/>
              <a:t>skupova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unarne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domenu</a:t>
            </a:r>
            <a:r>
              <a:rPr lang="en-US" dirty="0"/>
              <a:t>), </a:t>
            </a:r>
            <a:r>
              <a:rPr lang="en-US" dirty="0" err="1"/>
              <a:t>binarne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) i n-</a:t>
            </a:r>
            <a:r>
              <a:rPr lang="en-US" dirty="0" err="1"/>
              <a:t>arne</a:t>
            </a:r>
            <a:r>
              <a:rPr lang="en-US" dirty="0"/>
              <a:t> </a:t>
            </a:r>
            <a:r>
              <a:rPr lang="en-US" dirty="0" err="1"/>
              <a:t>relacije</a:t>
            </a:r>
            <a:r>
              <a:rPr lang="en-US" dirty="0"/>
              <a:t>. </a:t>
            </a:r>
            <a:br>
              <a:rPr lang="en-US" dirty="0"/>
            </a:br>
            <a:r>
              <a:rPr lang="en-US" b="1" dirty="0"/>
              <a:t>DOMENI RELACIJE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Domeni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skupovi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atributi</a:t>
            </a:r>
            <a:r>
              <a:rPr lang="en-US" dirty="0"/>
              <a:t> </a:t>
            </a:r>
            <a:r>
              <a:rPr lang="en-US" dirty="0" err="1"/>
              <a:t>relacije</a:t>
            </a:r>
            <a:r>
              <a:rPr lang="en-US" dirty="0"/>
              <a:t> </a:t>
            </a:r>
            <a:r>
              <a:rPr lang="en-US" dirty="0" err="1"/>
              <a:t>uzimaju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definisana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relacija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relacije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Dele se </a:t>
            </a:r>
            <a:r>
              <a:rPr lang="en-US" dirty="0" err="1"/>
              <a:t>na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a) </a:t>
            </a:r>
            <a:r>
              <a:rPr lang="en-US" dirty="0" err="1"/>
              <a:t>predefinisane</a:t>
            </a:r>
            <a:r>
              <a:rPr lang="en-US" dirty="0"/>
              <a:t> </a:t>
            </a:r>
            <a:r>
              <a:rPr lang="en-US" dirty="0" err="1"/>
              <a:t>domene</a:t>
            </a:r>
            <a:r>
              <a:rPr lang="en-US" dirty="0"/>
              <a:t>- </a:t>
            </a:r>
            <a:r>
              <a:rPr lang="en-US" dirty="0" err="1"/>
              <a:t>postoje</a:t>
            </a:r>
            <a:r>
              <a:rPr lang="en-US" dirty="0"/>
              <a:t> u </a:t>
            </a:r>
            <a:r>
              <a:rPr lang="en-US" dirty="0" err="1"/>
              <a:t>jezicima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ekvivalentni</a:t>
            </a:r>
            <a:r>
              <a:rPr lang="en-US" dirty="0"/>
              <a:t> </a:t>
            </a:r>
            <a:r>
              <a:rPr lang="en-US" dirty="0" err="1"/>
              <a:t>predefinisanim</a:t>
            </a:r>
            <a:r>
              <a:rPr lang="en-US" dirty="0"/>
              <a:t> </a:t>
            </a:r>
            <a:r>
              <a:rPr lang="en-US" dirty="0" err="1"/>
              <a:t>tipovima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u </a:t>
            </a:r>
            <a:r>
              <a:rPr lang="en-US" dirty="0" err="1"/>
              <a:t>programskim</a:t>
            </a:r>
            <a:r>
              <a:rPr lang="en-US" dirty="0"/>
              <a:t> </a:t>
            </a:r>
            <a:r>
              <a:rPr lang="en-US" dirty="0" err="1"/>
              <a:t>jezicima</a:t>
            </a:r>
            <a:r>
              <a:rPr lang="en-US" dirty="0"/>
              <a:t>… </a:t>
            </a:r>
            <a:br>
              <a:rPr lang="en-US" dirty="0"/>
            </a:br>
            <a:r>
              <a:rPr lang="en-US" dirty="0"/>
              <a:t>b) </a:t>
            </a:r>
            <a:r>
              <a:rPr lang="en-US" dirty="0" err="1"/>
              <a:t>semantičke</a:t>
            </a:r>
            <a:r>
              <a:rPr lang="en-US" dirty="0"/>
              <a:t> </a:t>
            </a:r>
            <a:r>
              <a:rPr lang="en-US" dirty="0" err="1"/>
              <a:t>domene</a:t>
            </a:r>
            <a:r>
              <a:rPr lang="en-US" dirty="0"/>
              <a:t>-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predefinisanim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definisanim</a:t>
            </a:r>
            <a:r>
              <a:rPr lang="en-US" dirty="0"/>
              <a:t> </a:t>
            </a:r>
            <a:r>
              <a:rPr lang="en-US" dirty="0" err="1"/>
              <a:t>semantičkim</a:t>
            </a:r>
            <a:r>
              <a:rPr lang="en-US" dirty="0"/>
              <a:t> </a:t>
            </a:r>
            <a:r>
              <a:rPr lang="en-US" dirty="0" err="1"/>
              <a:t>domenima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5568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ATRIBUTI RELACIJE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definiše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par (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,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.)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atributa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predstavljanje</a:t>
            </a:r>
            <a:r>
              <a:rPr lang="en-US" dirty="0"/>
              <a:t> </a:t>
            </a:r>
            <a:r>
              <a:rPr lang="en-US" dirty="0" err="1"/>
              <a:t>relacije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tabele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Da bi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relacija</a:t>
            </a:r>
            <a:r>
              <a:rPr lang="en-US" dirty="0"/>
              <a:t> </a:t>
            </a:r>
            <a:r>
              <a:rPr lang="en-US" dirty="0" err="1"/>
              <a:t>tabela</a:t>
            </a:r>
            <a:r>
              <a:rPr lang="en-US" dirty="0"/>
              <a:t> </a:t>
            </a:r>
            <a:r>
              <a:rPr lang="en-US" dirty="0" err="1"/>
              <a:t>mora</a:t>
            </a:r>
            <a:r>
              <a:rPr lang="en-US" dirty="0"/>
              <a:t> da </a:t>
            </a:r>
            <a:r>
              <a:rPr lang="en-US" dirty="0" err="1"/>
              <a:t>zadovolji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1. 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duplikati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tabele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redosled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redosled</a:t>
            </a:r>
            <a:r>
              <a:rPr lang="en-US" dirty="0"/>
              <a:t> </a:t>
            </a:r>
            <a:r>
              <a:rPr lang="en-US" dirty="0" err="1"/>
              <a:t>kolona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‘ 4.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dozvoljeni</a:t>
            </a:r>
            <a:r>
              <a:rPr lang="en-US" dirty="0"/>
              <a:t> </a:t>
            </a:r>
            <a:r>
              <a:rPr lang="en-US" dirty="0" err="1"/>
              <a:t>atributi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ponavljanjem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relacija</a:t>
            </a:r>
            <a:r>
              <a:rPr lang="en-US" dirty="0"/>
              <a:t> </a:t>
            </a:r>
            <a:r>
              <a:rPr lang="en-US" dirty="0" err="1"/>
              <a:t>zadovoljava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onda</a:t>
            </a:r>
            <a:r>
              <a:rPr lang="en-US" dirty="0"/>
              <a:t> je u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normalnoj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5833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vi-VN" b="1" dirty="0"/>
              <a:t>KLJUČEVI RELACIJE </a:t>
            </a:r>
            <a:r>
              <a:rPr lang="vi-VN" dirty="0"/>
              <a:t/>
            </a:r>
            <a:br>
              <a:rPr lang="vi-VN" dirty="0"/>
            </a:br>
            <a:r>
              <a:rPr lang="vi-VN" dirty="0"/>
              <a:t>- Ključ relacije je atribut ili grupa atributa čije vrednosti jedinstveno identifikuju jednu n-torku u relaciji. (jedan atribut- prost ključ, grupa atributa- složen ključ). </a:t>
            </a:r>
            <a:br>
              <a:rPr lang="vi-VN" dirty="0"/>
            </a:br>
            <a:r>
              <a:rPr lang="vi-VN" dirty="0"/>
              <a:t>- Ključ relacije R je takva kolekcija K njenih atributa koja zadovoljava sledeća dva uslova: </a:t>
            </a:r>
            <a:br>
              <a:rPr lang="vi-VN" dirty="0"/>
            </a:br>
            <a:r>
              <a:rPr lang="vi-VN" dirty="0"/>
              <a:t>1. Osobina jedinstvenosti- ne postoje bilo koje dve n-torke sa istom vrednošću K </a:t>
            </a:r>
            <a:br>
              <a:rPr lang="vi-VN" dirty="0"/>
            </a:br>
            <a:r>
              <a:rPr lang="vi-VN" dirty="0"/>
              <a:t>2. Osobina neredundantnosti- ako se bilo koji atribut izostavi iz K, gubi se osobina jedinstvenosti </a:t>
            </a:r>
            <a:br>
              <a:rPr lang="vi-VN" dirty="0"/>
            </a:br>
            <a:r>
              <a:rPr lang="vi-VN" dirty="0"/>
              <a:t>-Ona kolekcija atributa K koja zadovoljava samo osobinu jedinstvenosti se zove nadključ relacije. </a:t>
            </a:r>
            <a:br>
              <a:rPr lang="vi-VN" dirty="0"/>
            </a:br>
            <a:r>
              <a:rPr lang="vi-VN" dirty="0"/>
              <a:t>- U jednoj relaciji može postojati više različitih kolekcija K atributa i one se nazivaju kandidati za ključ. </a:t>
            </a:r>
            <a:br>
              <a:rPr lang="vi-VN" dirty="0"/>
            </a:br>
            <a:r>
              <a:rPr lang="vi-VN" dirty="0"/>
              <a:t>- Jedan od kandidata koji se izabere da identifikuje n-torku relacije je primarni ključ. Ostali kandidati su alternativni ključevi. </a:t>
            </a:r>
            <a:br>
              <a:rPr lang="vi-VN" dirty="0"/>
            </a:br>
            <a:r>
              <a:rPr lang="vi-VN" dirty="0"/>
              <a:t>- Atributi koji se ključevi ili učestvuju u složenim ključevima su ključni atributi, a ostali su neključni. </a:t>
            </a:r>
            <a:br>
              <a:rPr lang="vi-VN" dirty="0"/>
            </a:br>
            <a:r>
              <a:rPr lang="vi-VN" dirty="0"/>
              <a:t>- Primarni ključ se u prikazu relacije podvlači. </a:t>
            </a:r>
            <a:br>
              <a:rPr lang="vi-VN" dirty="0"/>
            </a:br>
            <a:r>
              <a:rPr lang="vi-VN" dirty="0"/>
              <a:t>- Spoljni ključ je atribut ili grupa atributa u relaciji R1 koji u njoj nije primarni ključ, ali je primarni ključ u nekoj drugoj relaciji baze podataka i služe da se uspostave veze između relacija u relacionoj bazi podataka.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6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b="1" dirty="0"/>
              <a:t>ŠEMA RELACIONE BAZE I RELACIONA BAZA </a:t>
            </a:r>
            <a:r>
              <a:rPr lang="vi-VN" dirty="0"/>
              <a:t/>
            </a:r>
            <a:br>
              <a:rPr lang="vi-VN" dirty="0"/>
            </a:br>
            <a:r>
              <a:rPr lang="vi-VN" dirty="0"/>
              <a:t>- Relaciona baza podataka je kolekcija vremenski promenljivih relacija. </a:t>
            </a:r>
            <a:br>
              <a:rPr lang="vi-VN" dirty="0"/>
            </a:br>
            <a:r>
              <a:rPr lang="vi-VN" dirty="0"/>
              <a:t>- Šema relacione baze je struktura baze. </a:t>
            </a:r>
            <a:br>
              <a:rPr lang="vi-VN" dirty="0"/>
            </a:br>
            <a:r>
              <a:rPr lang="vi-VN" dirty="0"/>
              <a:t>- Veze između objekata se ostvaruju preko atributa, odnosno preko ključeva i spoljnih ključeva. </a:t>
            </a:r>
            <a:br>
              <a:rPr lang="vi-VN" dirty="0"/>
            </a:br>
            <a:r>
              <a:rPr lang="vi-VN" dirty="0"/>
              <a:t>-Baza podataka predstavlja skup tabela čije su strukture opisane u šemi baze u kojima se čuvaju podaci o ovim objektima. </a:t>
            </a:r>
            <a:br>
              <a:rPr lang="vi-VN" dirty="0"/>
            </a:br>
            <a:r>
              <a:rPr lang="vi-VN" dirty="0"/>
              <a:t>-Relacije se dele na: </a:t>
            </a:r>
            <a:br>
              <a:rPr lang="vi-VN" dirty="0"/>
            </a:br>
            <a:r>
              <a:rPr lang="vi-VN" dirty="0"/>
              <a:t>a) izvedene- može se izvesti iz skupa datiz baznih i izvedenih relacija, preko operacija koje se definišu nad relacijama </a:t>
            </a:r>
            <a:br>
              <a:rPr lang="vi-VN" dirty="0"/>
            </a:br>
            <a:r>
              <a:rPr lang="vi-VN" dirty="0"/>
              <a:t>b) bazne- ne može se izvesti iz ostalih relacija u relacionoj bazi podataka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1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NULA VREDNOSTI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označava</a:t>
            </a:r>
            <a:r>
              <a:rPr lang="en-US" dirty="0"/>
              <a:t> </a:t>
            </a:r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u </a:t>
            </a:r>
            <a:r>
              <a:rPr lang="en-US" dirty="0" err="1"/>
              <a:t>bazi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, </a:t>
            </a:r>
            <a:r>
              <a:rPr lang="en-US" dirty="0" err="1"/>
              <a:t>nepoznatu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n-</a:t>
            </a:r>
            <a:r>
              <a:rPr lang="en-US" dirty="0" err="1"/>
              <a:t>torkama</a:t>
            </a:r>
            <a:r>
              <a:rPr lang="en-US" dirty="0"/>
              <a:t> </a:t>
            </a:r>
            <a:r>
              <a:rPr lang="en-US" dirty="0" err="1"/>
              <a:t>relacija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- To je </a:t>
            </a:r>
            <a:r>
              <a:rPr lang="en-US" dirty="0" err="1"/>
              <a:t>specijalna</a:t>
            </a:r>
            <a:r>
              <a:rPr lang="en-US" dirty="0"/>
              <a:t> </a:t>
            </a:r>
            <a:r>
              <a:rPr lang="en-US" dirty="0" err="1"/>
              <a:t>oznaka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specifičnim</a:t>
            </a:r>
            <a:r>
              <a:rPr lang="en-US" dirty="0"/>
              <a:t> </a:t>
            </a:r>
            <a:r>
              <a:rPr lang="en-US" dirty="0" err="1"/>
              <a:t>binarnim</a:t>
            </a:r>
            <a:r>
              <a:rPr lang="en-US" dirty="0"/>
              <a:t> </a:t>
            </a:r>
            <a:r>
              <a:rPr lang="en-US" dirty="0" err="1"/>
              <a:t>kodovima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od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binarnih</a:t>
            </a:r>
            <a:r>
              <a:rPr lang="en-US" dirty="0"/>
              <a:t> </a:t>
            </a:r>
            <a:r>
              <a:rPr lang="en-US" dirty="0" err="1"/>
              <a:t>kodova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/>
              <a:t>značenje</a:t>
            </a:r>
            <a:r>
              <a:rPr lang="en-US" dirty="0"/>
              <a:t> “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nepoznata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”. </a:t>
            </a:r>
            <a:br>
              <a:rPr lang="en-US" dirty="0"/>
            </a:br>
            <a:r>
              <a:rPr lang="en-US" dirty="0"/>
              <a:t>-</a:t>
            </a:r>
            <a:r>
              <a:rPr lang="en-US" dirty="0" err="1"/>
              <a:t>ostoji</a:t>
            </a:r>
            <a:r>
              <a:rPr lang="en-US" dirty="0"/>
              <a:t> i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nula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“</a:t>
            </a:r>
            <a:r>
              <a:rPr lang="en-US" dirty="0" err="1"/>
              <a:t>nepromenljivo</a:t>
            </a:r>
            <a:r>
              <a:rPr lang="en-US" dirty="0"/>
              <a:t> </a:t>
            </a:r>
            <a:r>
              <a:rPr lang="en-US" dirty="0" err="1"/>
              <a:t>svojstvo</a:t>
            </a:r>
            <a:r>
              <a:rPr lang="en-US" dirty="0"/>
              <a:t>” i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 da se </a:t>
            </a:r>
            <a:r>
              <a:rPr lang="en-US" dirty="0" err="1"/>
              <a:t>iskaže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primenljivo</a:t>
            </a:r>
            <a:r>
              <a:rPr lang="en-US" dirty="0"/>
              <a:t> </a:t>
            </a:r>
            <a:r>
              <a:rPr lang="en-US" dirty="0" err="1"/>
              <a:t>svojstvo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pojavljivanja</a:t>
            </a:r>
            <a:r>
              <a:rPr lang="en-US" dirty="0"/>
              <a:t> </a:t>
            </a:r>
            <a:r>
              <a:rPr lang="en-US" dirty="0" err="1"/>
              <a:t>objekata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91254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47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4. Struktura relacionog modela podataka, definicija relacije, domeni relacije, ključevi relacije, šema relacione baze podataka, nula vrednosti </vt:lpstr>
      <vt:lpstr>.</vt:lpstr>
      <vt:lpstr>.</vt:lpstr>
      <vt:lpstr>.</vt:lpstr>
      <vt:lpstr>.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Struktura relacionog modela podataka, definicija relacije, domeni relacije, ključevi relacije, šema relacione baze podataka, nula vrednosti</dc:title>
  <dc:creator>ucenik</dc:creator>
  <cp:lastModifiedBy>ucenik</cp:lastModifiedBy>
  <cp:revision>4</cp:revision>
  <dcterms:created xsi:type="dcterms:W3CDTF">2019-09-17T08:45:15Z</dcterms:created>
  <dcterms:modified xsi:type="dcterms:W3CDTF">2020-11-26T09:02:25Z</dcterms:modified>
</cp:coreProperties>
</file>