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66" y="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D276F0D-7C16-435A-8C1B-49520A83C3EA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Osobenosti</a:t>
            </a:r>
            <a:r>
              <a:rPr lang="en-US" dirty="0" smtClean="0"/>
              <a:t> </a:t>
            </a:r>
            <a:r>
              <a:rPr lang="en-US" dirty="0" err="1" smtClean="0"/>
              <a:t>pjesni</a:t>
            </a:r>
            <a:r>
              <a:rPr lang="sr-Latn-C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je</a:t>
            </a:r>
            <a:r>
              <a:rPr lang="sr-Latn-CS" dirty="0" smtClean="0"/>
              <a:t>z</a:t>
            </a:r>
            <a:r>
              <a:rPr lang="en-US" dirty="0" err="1" smtClean="0"/>
              <a:t>ika</a:t>
            </a:r>
            <a:endParaRPr lang="en-US" dirty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50520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674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Književni jezik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U značenju standardni jezik, tj. vještačka tvorevina, norma koja predstavlja jezik zvanične</a:t>
            </a:r>
            <a:r>
              <a:rPr lang="en-US" dirty="0" smtClean="0"/>
              <a:t> </a:t>
            </a:r>
            <a:r>
              <a:rPr lang="sr-Latn-CS" dirty="0" smtClean="0"/>
              <a:t>komunikacije, školstva, medija</a:t>
            </a:r>
          </a:p>
          <a:p>
            <a:pPr marL="514350" indent="-514350">
              <a:buFont typeface="+mj-lt"/>
              <a:buAutoNum type="arabicParenR"/>
            </a:pPr>
            <a:endParaRPr lang="sr-Latn-CS" dirty="0"/>
          </a:p>
          <a:p>
            <a:pPr marL="514350" indent="-514350">
              <a:buFont typeface="+mj-lt"/>
              <a:buAutoNum type="arabicParenR"/>
            </a:pPr>
            <a:endParaRPr lang="sr-Latn-CS" dirty="0" smtClean="0"/>
          </a:p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Jezik književnog djela (pjesnička sloboda – lat. Licentia poetica)</a:t>
            </a:r>
            <a:endParaRPr lang="en-US" dirty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00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186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622150"/>
            <a:ext cx="7756263" cy="1054250"/>
          </a:xfrm>
        </p:spPr>
        <p:txBody>
          <a:bodyPr/>
          <a:lstStyle/>
          <a:p>
            <a:r>
              <a:rPr lang="sr-Latn-CS" dirty="0" smtClean="0"/>
              <a:t>Književni : naučni jezik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Jezik nauke karakteriše </a:t>
            </a:r>
            <a:r>
              <a:rPr lang="sr-Latn-CS" b="1" dirty="0" smtClean="0"/>
              <a:t>DENOTATIVNOST</a:t>
            </a:r>
            <a:r>
              <a:rPr lang="sr-Latn-CS" dirty="0" smtClean="0"/>
              <a:t> – primarno značenje riječi ili izraza, jezički znak je proziran, ne privlači pažnu na sebe, ne upućuje na pojam s kojim je u vezi </a:t>
            </a:r>
          </a:p>
          <a:p>
            <a:r>
              <a:rPr lang="sr-Latn-CS" dirty="0" smtClean="0"/>
              <a:t>Jezik književnog djela karakteriše </a:t>
            </a:r>
            <a:r>
              <a:rPr lang="sr-Latn-CS" b="1" dirty="0" smtClean="0"/>
              <a:t>KONOTATIVNOST</a:t>
            </a:r>
            <a:r>
              <a:rPr lang="sr-Latn-CS" dirty="0" smtClean="0"/>
              <a:t> – višeznačnost, izvedena, prateća značenja riječi ili izraza,  jezik stvara asocijacije i utiče na emocije čitaoca; skreće pažnju na sebe, na sam jezički znak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77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Način organizacije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Ritam</a:t>
            </a:r>
          </a:p>
          <a:p>
            <a:r>
              <a:rPr lang="sr-Latn-CS" dirty="0" smtClean="0"/>
              <a:t>Zvuk</a:t>
            </a:r>
          </a:p>
          <a:p>
            <a:r>
              <a:rPr lang="sr-Latn-CS" dirty="0" smtClean="0"/>
              <a:t>Metar</a:t>
            </a:r>
          </a:p>
          <a:p>
            <a:r>
              <a:rPr lang="sr-Latn-CS" dirty="0" smtClean="0"/>
              <a:t>Intonacija</a:t>
            </a:r>
          </a:p>
          <a:p>
            <a:r>
              <a:rPr lang="sr-Latn-CS" dirty="0" smtClean="0"/>
              <a:t>Pauza</a:t>
            </a:r>
          </a:p>
          <a:p>
            <a:r>
              <a:rPr lang="sr-Latn-CS" dirty="0" smtClean="0"/>
              <a:t>Red riječi</a:t>
            </a:r>
            <a:r>
              <a:rPr lang="en-US" dirty="0" smtClean="0"/>
              <a:t>…</a:t>
            </a:r>
            <a:endParaRPr lang="sr-Latn-C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Načini pomoću kojih se riječi u lirici posebno naglašavaju, a njihovo značenje proširuje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276600" y="2286000"/>
            <a:ext cx="609600" cy="2590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00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587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Lirska pjesma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Nefabularna književna vrsta</a:t>
            </a:r>
          </a:p>
          <a:p>
            <a:r>
              <a:rPr lang="sr-Latn-CS" dirty="0" smtClean="0"/>
              <a:t>Motivi se ne povezuju uzročno-posljedično već asocijativno</a:t>
            </a:r>
          </a:p>
          <a:p>
            <a:r>
              <a:rPr lang="sr-Latn-CS" dirty="0" smtClean="0"/>
              <a:t>Oko glavnog nosećeg motiva grupišu se ostali koji služe za njegovo razvijanje</a:t>
            </a:r>
          </a:p>
          <a:p>
            <a:r>
              <a:rPr lang="sr-Latn-CS" dirty="0" smtClean="0"/>
              <a:t>Motivi se mogu povezivati po SUPROTNOSTI (kontrastu) ili po SLIČNOSTI (analogiji)</a:t>
            </a:r>
          </a:p>
          <a:p>
            <a:r>
              <a:rPr lang="sr-Latn-CS" dirty="0" smtClean="0"/>
              <a:t>Subjektivnost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08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Versifikacija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... ili metrika je nauka o stihu, odnosno pravilima njegovog građenja</a:t>
            </a:r>
          </a:p>
          <a:p>
            <a:r>
              <a:rPr lang="sr-Latn-CS" dirty="0" smtClean="0"/>
              <a:t>Sistemi versifikacije: </a:t>
            </a:r>
          </a:p>
          <a:p>
            <a:r>
              <a:rPr lang="sr-Latn-CS" dirty="0" smtClean="0"/>
              <a:t>Kvantitativna – zasniva se na smjenjivanju dugih i kratkih slogova</a:t>
            </a:r>
          </a:p>
          <a:p>
            <a:r>
              <a:rPr lang="sr-Latn-CS" dirty="0" smtClean="0"/>
              <a:t>Silabička i akcenatska, tonska</a:t>
            </a:r>
          </a:p>
          <a:p>
            <a:r>
              <a:rPr lang="sr-Latn-CS" dirty="0" smtClean="0"/>
              <a:t>Naša: silabičko-tonska, uzima u obzir broj slogova u stihu i raspored naglašenih i nenaglašenih slogova</a:t>
            </a:r>
          </a:p>
          <a:p>
            <a:r>
              <a:rPr lang="sr-Latn-CS" dirty="0" smtClean="0"/>
              <a:t>Cezura </a:t>
            </a:r>
            <a:r>
              <a:rPr lang="sr-Latn-CS" dirty="0"/>
              <a:t>– pauza koja razdvaja stih na dva polustiha (a nekada i na tri dijela)</a:t>
            </a:r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pPr marL="457200" indent="-457200">
              <a:buFont typeface="+mj-lt"/>
              <a:buAutoNum type="arabicPeriod"/>
            </a:pPr>
            <a:endParaRPr lang="sr-Latn-C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59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Rima- </a:t>
            </a:r>
            <a:r>
              <a:rPr lang="sr-Latn-CS" sz="4400" dirty="0" smtClean="0"/>
              <a:t>glasovno podudaranje na kraju stihova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Prema rasporedu stihova:</a:t>
            </a:r>
          </a:p>
          <a:p>
            <a:endParaRPr lang="sr-Latn-CS" dirty="0" smtClean="0"/>
          </a:p>
          <a:p>
            <a:r>
              <a:rPr lang="sr-Latn-CS" dirty="0" smtClean="0"/>
              <a:t>Parna – aabb</a:t>
            </a:r>
          </a:p>
          <a:p>
            <a:r>
              <a:rPr lang="sr-Latn-CS" dirty="0" smtClean="0"/>
              <a:t>Ukrštena - abab</a:t>
            </a:r>
          </a:p>
          <a:p>
            <a:r>
              <a:rPr lang="sr-Latn-CS" dirty="0" smtClean="0"/>
              <a:t>Obgrljena - abba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Prema broju slogova:</a:t>
            </a:r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r>
              <a:rPr lang="sr-Latn-CS" dirty="0" smtClean="0"/>
              <a:t>Muška – jedan slog (lug-drug)</a:t>
            </a:r>
          </a:p>
          <a:p>
            <a:r>
              <a:rPr lang="sr-Latn-CS" dirty="0" smtClean="0"/>
              <a:t>Ženska – dva sloga (ruka - luka)</a:t>
            </a:r>
          </a:p>
          <a:p>
            <a:r>
              <a:rPr lang="sr-Latn-CS" dirty="0" smtClean="0"/>
              <a:t>Srednja ili dječija – tri sloga(mladosti - radosti)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63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Strofa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Distih – dva stiha</a:t>
            </a:r>
          </a:p>
          <a:p>
            <a:r>
              <a:rPr lang="sr-Latn-CS" dirty="0" smtClean="0"/>
              <a:t>Tercet – tri stiha </a:t>
            </a:r>
          </a:p>
          <a:p>
            <a:r>
              <a:rPr lang="sr-Latn-CS" dirty="0" smtClean="0"/>
              <a:t>Katren – četiri stiha</a:t>
            </a:r>
          </a:p>
          <a:p>
            <a:r>
              <a:rPr lang="sr-Latn-CS" dirty="0" smtClean="0"/>
              <a:t>Kvinta – pet stihova </a:t>
            </a:r>
          </a:p>
          <a:p>
            <a:r>
              <a:rPr lang="en-US" dirty="0" smtClean="0"/>
              <a:t>S</a:t>
            </a:r>
            <a:r>
              <a:rPr lang="sr-Latn-CS" dirty="0" smtClean="0"/>
              <a:t>estina – šest stihova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Septima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 err="1"/>
              <a:t>Oktava</a:t>
            </a:r>
            <a:r>
              <a:rPr lang="en-US" dirty="0"/>
              <a:t> –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/>
              <a:t>Nona – </a:t>
            </a:r>
            <a:r>
              <a:rPr lang="en-US" dirty="0" err="1"/>
              <a:t>devet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 err="1"/>
              <a:t>Decima</a:t>
            </a:r>
            <a:r>
              <a:rPr lang="en-US" dirty="0"/>
              <a:t> –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7338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447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Domaći zadatak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3200" b="1" dirty="0" smtClean="0"/>
              <a:t>Pronađi primjere za različite tipove rime, i najmanje dva primjera za različite tipove strofe. </a:t>
            </a:r>
          </a:p>
          <a:p>
            <a:endParaRPr lang="sr-Latn-CS" dirty="0"/>
          </a:p>
          <a:p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*primjere rime možeš tražiti u tekstovima popularnih muzičkih numer</a:t>
            </a:r>
            <a:r>
              <a:rPr lang="en-US" dirty="0" smtClean="0"/>
              <a:t>a</a:t>
            </a:r>
            <a:endParaRPr lang="sr-Latn-CS" dirty="0" smtClean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505200"/>
            <a:ext cx="1447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311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226</TotalTime>
  <Words>354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Osobenosti pjesničkog jezika</vt:lpstr>
      <vt:lpstr>Književni jezik </vt:lpstr>
      <vt:lpstr>Književni : naučni jezik</vt:lpstr>
      <vt:lpstr>Način organizacije</vt:lpstr>
      <vt:lpstr>Lirska pjesma</vt:lpstr>
      <vt:lpstr>Versifikacija </vt:lpstr>
      <vt:lpstr>Rima- glasovno podudaranje na kraju stihova</vt:lpstr>
      <vt:lpstr>Strofa </vt:lpstr>
      <vt:lpstr>Domaći 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Osobenosti pjesničkog jezika</dc:title>
  <dc:creator>AKTIV</dc:creator>
  <cp:lastModifiedBy>sadmin</cp:lastModifiedBy>
  <cp:revision>27</cp:revision>
  <dcterms:created xsi:type="dcterms:W3CDTF">2012-09-26T20:08:26Z</dcterms:created>
  <dcterms:modified xsi:type="dcterms:W3CDTF">2020-11-08T18:30:05Z</dcterms:modified>
</cp:coreProperties>
</file>