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5" r:id="rId5"/>
    <p:sldId id="270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7" r:id="rId14"/>
    <p:sldId id="276" r:id="rId15"/>
    <p:sldId id="268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l.com/support/article/en-us/sln285431/how-to-troubleshoot-and-resolve-any-wired-nic-issues-with-a-desktop-pc?lang=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778rS_FMb10" TargetMode="External"/><Relationship Id="rId5" Type="http://schemas.openxmlformats.org/officeDocument/2006/relationships/hyperlink" Target="https://www.youtube.com/watch?v=8qRMwpgLJek" TargetMode="External"/><Relationship Id="rId4" Type="http://schemas.openxmlformats.org/officeDocument/2006/relationships/hyperlink" Target="https://support.microsoft.com/sr-latn-me/help/10741/windows-fix-network-connection-issue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8431" y="3279648"/>
            <a:ext cx="3208020" cy="16626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76350" y="3817083"/>
            <a:ext cx="3648050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12000" spc="0" baseline="4323" dirty="0" err="1" smtClean="0">
                <a:solidFill>
                  <a:srgbClr val="2E5796"/>
                </a:solidFill>
                <a:latin typeface="Palatino Linotype"/>
                <a:cs typeface="Palatino Linotype"/>
              </a:rPr>
              <a:t>Mr</a:t>
            </a:r>
            <a:r>
              <a:rPr sz="12000" spc="-9" baseline="4323" dirty="0" err="1" smtClean="0">
                <a:solidFill>
                  <a:srgbClr val="2E5796"/>
                </a:solidFill>
                <a:latin typeface="Palatino Linotype"/>
                <a:cs typeface="Palatino Linotype"/>
              </a:rPr>
              <a:t>e</a:t>
            </a:r>
            <a:r>
              <a:rPr sz="12000" spc="0" baseline="4323" dirty="0" err="1" smtClean="0">
                <a:solidFill>
                  <a:srgbClr val="2E5796"/>
                </a:solidFill>
                <a:latin typeface="Palatino Linotype"/>
                <a:cs typeface="Palatino Linotype"/>
              </a:rPr>
              <a:t>žn</a:t>
            </a:r>
            <a:r>
              <a:rPr lang="en-US" sz="12000" spc="0" baseline="4323" dirty="0" err="1" smtClean="0">
                <a:solidFill>
                  <a:srgbClr val="2E5796"/>
                </a:solidFill>
                <a:latin typeface="Palatino Linotype"/>
                <a:cs typeface="Palatino Linotype"/>
              </a:rPr>
              <a:t>e</a:t>
            </a:r>
            <a:endParaRPr sz="8000" dirty="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5605" y="3817083"/>
            <a:ext cx="3647287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lang="en-US" sz="8000" dirty="0" smtClean="0">
                <a:latin typeface="Palatino Linotype"/>
                <a:cs typeface="Palatino Linotype"/>
              </a:rPr>
              <a:t> </a:t>
            </a:r>
            <a:r>
              <a:rPr lang="en-US" sz="12000" baseline="4323" dirty="0" err="1">
                <a:solidFill>
                  <a:srgbClr val="2E5796"/>
                </a:solidFill>
                <a:latin typeface="Palatino Linotype"/>
                <a:cs typeface="Palatino Linotype"/>
              </a:rPr>
              <a:t>kartice</a:t>
            </a:r>
            <a:endParaRPr sz="12000" baseline="4323" dirty="0">
              <a:solidFill>
                <a:srgbClr val="2E5796"/>
              </a:solidFill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699260" y="0"/>
            <a:ext cx="5832347" cy="1040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52650" y="265967"/>
            <a:ext cx="2289922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Slanje i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85741" y="265967"/>
            <a:ext cx="2694662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kontrola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014" y="1097339"/>
            <a:ext cx="1057598" cy="43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35"/>
              </a:lnSpc>
              <a:spcBef>
                <a:spcPts val="171"/>
              </a:spcBef>
            </a:pPr>
            <a:r>
              <a:rPr sz="3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r>
              <a:rPr sz="3200" spc="691" dirty="0" smtClean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Pre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7810" y="1097339"/>
            <a:ext cx="131172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slanje,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17012" y="1097339"/>
            <a:ext cx="86733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32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2476" y="1097339"/>
            <a:ext cx="199922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adap</a:t>
            </a:r>
            <a:r>
              <a:rPr sz="32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era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0526" y="1097339"/>
            <a:ext cx="116668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treba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86599" y="1097339"/>
            <a:ext cx="64043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da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4987" y="1097339"/>
            <a:ext cx="5070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se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5914" y="1585019"/>
            <a:ext cx="7083724" cy="26554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764">
              <a:lnSpc>
                <a:spcPts val="3435"/>
              </a:lnSpc>
              <a:spcBef>
                <a:spcPts val="171"/>
              </a:spcBef>
            </a:pP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slože</a:t>
            </a:r>
            <a:r>
              <a:rPr sz="32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ok</a:t>
            </a:r>
            <a:r>
              <a:rPr sz="32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3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endParaRPr sz="3200">
              <a:latin typeface="Century Gothic"/>
              <a:cs typeface="Century Gothic"/>
            </a:endParaRPr>
          </a:p>
          <a:p>
            <a:pPr marL="127000" marR="49764">
              <a:lnSpc>
                <a:spcPct val="102172"/>
              </a:lnSpc>
              <a:spcBef>
                <a:spcPts val="258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ksima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</a:t>
            </a:r>
            <a:r>
              <a:rPr sz="20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ič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</a:t>
            </a:r>
            <a:r>
              <a:rPr sz="20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0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endParaRPr sz="2000">
              <a:latin typeface="Century Gothic"/>
              <a:cs typeface="Century Gothic"/>
            </a:endParaRPr>
          </a:p>
          <a:p>
            <a:pPr marL="127000" marR="49764">
              <a:lnSpc>
                <a:spcPct val="102172"/>
              </a:lnSpc>
              <a:spcBef>
                <a:spcPts val="265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olič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ni po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r>
              <a:rPr sz="20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pre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</a:t>
            </a:r>
            <a:endParaRPr sz="2000">
              <a:latin typeface="Century Gothic"/>
              <a:cs typeface="Century Gothic"/>
            </a:endParaRPr>
          </a:p>
          <a:p>
            <a:pPr marL="127000">
              <a:lnSpc>
                <a:spcPct val="102172"/>
              </a:lnSpc>
              <a:spcBef>
                <a:spcPts val="265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anskom</a:t>
            </a:r>
            <a:r>
              <a:rPr sz="20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in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er</a:t>
            </a:r>
            <a:r>
              <a:rPr sz="20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0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između</a:t>
            </a:r>
            <a:r>
              <a:rPr sz="20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anja</a:t>
            </a:r>
            <a:r>
              <a:rPr sz="20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endParaRPr sz="2000">
              <a:latin typeface="Century Gothic"/>
              <a:cs typeface="Century Gothic"/>
            </a:endParaRPr>
          </a:p>
          <a:p>
            <a:pPr marL="127000" marR="49764">
              <a:lnSpc>
                <a:spcPct val="102172"/>
              </a:lnSpc>
              <a:spcBef>
                <a:spcPts val="265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pre</a:t>
            </a:r>
            <a:r>
              <a:rPr sz="20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anja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endParaRPr sz="2000">
              <a:latin typeface="Century Gothic"/>
              <a:cs typeface="Century Gothic"/>
            </a:endParaRPr>
          </a:p>
          <a:p>
            <a:pPr marL="127000" marR="49764">
              <a:lnSpc>
                <a:spcPct val="102172"/>
              </a:lnSpc>
              <a:spcBef>
                <a:spcPts val="270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0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č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ini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r>
              <a:rPr sz="2000" spc="-4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koju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može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 pr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mi</a:t>
            </a:r>
            <a:r>
              <a:rPr sz="20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kar</a:t>
            </a:r>
            <a:r>
              <a:rPr sz="20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000">
              <a:latin typeface="Century Gothic"/>
              <a:cs typeface="Century Gothic"/>
            </a:endParaRPr>
          </a:p>
          <a:p>
            <a:pPr marL="127000" marR="49764">
              <a:lnSpc>
                <a:spcPct val="102172"/>
              </a:lnSpc>
              <a:spcBef>
                <a:spcPts val="265"/>
              </a:spcBef>
            </a:pPr>
            <a:r>
              <a:rPr sz="20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000" spc="-144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Brz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sz="20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prenosa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</a:t>
            </a:r>
            <a:r>
              <a:rPr sz="20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0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0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41932" y="0"/>
            <a:ext cx="5657088" cy="9692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00375" y="2643149"/>
            <a:ext cx="5924550" cy="39596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7162" y="4214876"/>
            <a:ext cx="2437765" cy="2500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96465" y="194374"/>
            <a:ext cx="4854323" cy="711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Kompatibilno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s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t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156500"/>
            <a:ext cx="177952" cy="7693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1153425"/>
            <a:ext cx="4526916" cy="2984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tre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no 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des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ti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sab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rnice,</a:t>
            </a:r>
            <a:endParaRPr sz="2400">
              <a:latin typeface="Century Gothic"/>
              <a:cs typeface="Century Gothic"/>
            </a:endParaRPr>
          </a:p>
          <a:p>
            <a:pPr marL="12700" marR="45765">
              <a:lnSpc>
                <a:spcPct val="102172"/>
              </a:lnSpc>
              <a:spcBef>
                <a:spcPts val="383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Da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se obez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ed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lo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mor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endParaRPr sz="2400">
              <a:latin typeface="Century Gothic"/>
              <a:cs typeface="Century Gothic"/>
            </a:endParaRPr>
          </a:p>
          <a:p>
            <a:pPr marL="12700" marR="279503" indent="114300">
              <a:lnSpc>
                <a:spcPts val="2246"/>
              </a:lnSpc>
              <a:spcBef>
                <a:spcPts val="334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16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op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unu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š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nju</a:t>
            </a:r>
            <a:r>
              <a:rPr sz="16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ruk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uru</a:t>
            </a:r>
            <a:r>
              <a:rPr sz="1600" spc="-23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račuanra </a:t>
            </a:r>
            <a:endParaRPr sz="1600">
              <a:latin typeface="Courier New"/>
              <a:cs typeface="Courier New"/>
            </a:endParaRPr>
          </a:p>
          <a:p>
            <a:pPr marL="12700" marR="279503">
              <a:lnSpc>
                <a:spcPts val="2246"/>
              </a:lnSpc>
              <a:spcBef>
                <a:spcPts val="32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</a:t>
            </a:r>
            <a:r>
              <a:rPr sz="1600" spc="-7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od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16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araj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će</a:t>
            </a:r>
            <a:r>
              <a:rPr sz="1600" spc="-106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konk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ore </a:t>
            </a:r>
            <a:endParaRPr sz="2400">
              <a:latin typeface="Century Gothic"/>
              <a:cs typeface="Century Gothic"/>
            </a:endParaRPr>
          </a:p>
          <a:p>
            <a:pPr marL="12700" marR="279503">
              <a:lnSpc>
                <a:spcPts val="2942"/>
              </a:lnSpc>
              <a:spcBef>
                <a:spcPts val="325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endParaRPr sz="2400">
              <a:latin typeface="Century Gothic"/>
              <a:cs typeface="Century Gothic"/>
            </a:endParaRPr>
          </a:p>
          <a:p>
            <a:pPr marL="127000" marR="45765">
              <a:lnSpc>
                <a:spcPts val="2010"/>
              </a:lnSpc>
              <a:spcBef>
                <a:spcPts val="527"/>
              </a:spcBef>
            </a:pPr>
            <a:r>
              <a:rPr sz="2400" spc="0" baseline="3678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2400" spc="330" baseline="3678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2400" spc="19" baseline="3398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baseline="3398" dirty="0" smtClean="0">
                <a:solidFill>
                  <a:srgbClr val="7E7E7E"/>
                </a:solidFill>
                <a:latin typeface="Century Gothic"/>
                <a:cs typeface="Century Gothic"/>
              </a:rPr>
              <a:t>SA</a:t>
            </a:r>
            <a:endParaRPr sz="1600">
              <a:latin typeface="Century Gothic"/>
              <a:cs typeface="Century Gothic"/>
            </a:endParaRPr>
          </a:p>
          <a:p>
            <a:pPr marL="127000" marR="45765">
              <a:lnSpc>
                <a:spcPct val="102172"/>
              </a:lnSpc>
              <a:spcBef>
                <a:spcPts val="114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Ei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1600">
              <a:latin typeface="Century Gothic"/>
              <a:cs typeface="Century Gothic"/>
            </a:endParaRPr>
          </a:p>
          <a:p>
            <a:pPr marL="127000" marR="45765">
              <a:lnSpc>
                <a:spcPct val="102172"/>
              </a:lnSpc>
              <a:spcBef>
                <a:spcPts val="21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Mico</a:t>
            </a:r>
            <a:r>
              <a:rPr sz="1600" spc="-38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Chann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endParaRPr sz="1600">
              <a:latin typeface="Century Gothic"/>
              <a:cs typeface="Century Gothic"/>
            </a:endParaRPr>
          </a:p>
          <a:p>
            <a:pPr marL="127000" marR="45765">
              <a:lnSpc>
                <a:spcPct val="102172"/>
              </a:lnSpc>
              <a:spcBef>
                <a:spcPts val="21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PCI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4000" y="1153425"/>
            <a:ext cx="12122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ka</a:t>
            </a:r>
            <a:r>
              <a:rPr sz="2400" spc="-9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lo</a:t>
            </a:r>
            <a:r>
              <a:rPr sz="2400" spc="19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54094" y="1153425"/>
            <a:ext cx="13218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98714" y="1153425"/>
            <a:ext cx="86169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mrež.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76566" y="1153425"/>
            <a:ext cx="111410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art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61978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9496" y="504444"/>
            <a:ext cx="8063483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4054" y="866169"/>
            <a:ext cx="1689150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-37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V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rste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4327" y="866169"/>
            <a:ext cx="267533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mrež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n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ih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2838" y="866169"/>
            <a:ext cx="2813177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adapte</a:t>
            </a:r>
            <a:r>
              <a:rPr sz="8100" spc="14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r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1682123"/>
            <a:ext cx="7400110" cy="20130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356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Kart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r>
              <a:rPr sz="24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st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 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ačun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 (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edan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učak)</a:t>
            </a:r>
            <a:endParaRPr sz="2400">
              <a:latin typeface="Century Gothic"/>
              <a:cs typeface="Century Gothic"/>
            </a:endParaRPr>
          </a:p>
          <a:p>
            <a:pPr marL="12700" marR="43356">
              <a:lnSpc>
                <a:spcPct val="102172"/>
              </a:lnSpc>
              <a:spcBef>
                <a:spcPts val="386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to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eer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ts val="2880"/>
              </a:lnSpc>
              <a:spcBef>
                <a:spcPts val="767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ser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ere (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še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učaka,</a:t>
            </a:r>
            <a:r>
              <a:rPr sz="2400" spc="-4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eća</a:t>
            </a:r>
            <a:r>
              <a:rPr sz="2400" spc="-2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pouzdano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t, 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eći pr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tok,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optere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ć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en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cesor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endParaRPr sz="2400">
              <a:latin typeface="Century Gothic"/>
              <a:cs typeface="Century Gothic"/>
            </a:endParaRPr>
          </a:p>
          <a:p>
            <a:pPr marL="12700" marR="43356">
              <a:lnSpc>
                <a:spcPct val="102172"/>
              </a:lnSpc>
              <a:spcBef>
                <a:spcPts val="321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Mrežne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art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(bež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čno)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85194"/>
            <a:ext cx="177952" cy="1208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71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36807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3803915"/>
            <a:ext cx="7668183" cy="1135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ema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rz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r>
              <a:rPr sz="24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10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Mb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s, 100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Mb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s,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1G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ps pro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nost</a:t>
            </a:r>
            <a:endParaRPr sz="2400">
              <a:latin typeface="Century Gothic"/>
              <a:cs typeface="Century Gothic"/>
            </a:endParaRPr>
          </a:p>
          <a:p>
            <a:pPr marL="12700" marR="45765">
              <a:lnSpc>
                <a:spcPts val="2880"/>
              </a:lnSpc>
              <a:spcBef>
                <a:spcPts val="14"/>
              </a:spcBef>
            </a:pP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podataka</a:t>
            </a:r>
            <a:endParaRPr sz="2400">
              <a:latin typeface="Century Gothic"/>
              <a:cs typeface="Century Gothic"/>
            </a:endParaRPr>
          </a:p>
          <a:p>
            <a:pPr marL="927354" marR="45765">
              <a:lnSpc>
                <a:spcPct val="102172"/>
              </a:lnSpc>
              <a:spcBef>
                <a:spcPts val="36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FAST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HERNET</a:t>
            </a:r>
            <a:r>
              <a:rPr sz="2400" spc="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GAB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 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HERNET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36292" y="504444"/>
            <a:ext cx="4468367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99991" y="3284969"/>
            <a:ext cx="4230243" cy="33482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791206" y="866169"/>
            <a:ext cx="3665165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Pr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o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blem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i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!!!!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682123"/>
            <a:ext cx="7401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Ve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ć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3389" y="1682123"/>
            <a:ext cx="1025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tok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49626" y="1682123"/>
            <a:ext cx="15695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da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21835" y="1682123"/>
            <a:ext cx="6448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kroz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68849" y="1682123"/>
            <a:ext cx="13884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57797" y="1682123"/>
            <a:ext cx="1321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90969" y="1682123"/>
            <a:ext cx="7012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kabl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92974" y="1682123"/>
            <a:ext cx="8610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go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8519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2048013"/>
            <a:ext cx="574754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oz mre. 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art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cu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(pomo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ć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na memor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a)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9024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2487176"/>
            <a:ext cx="338836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-9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25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lang="en-US" sz="2400" spc="25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ij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42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mrežne</a:t>
            </a:r>
            <a:r>
              <a:rPr sz="2400" spc="43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kar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endParaRPr sz="2400" dirty="0">
              <a:latin typeface="Century Gothic"/>
              <a:cs typeface="Century Gothic"/>
            </a:endParaRPr>
          </a:p>
          <a:p>
            <a:pPr marL="12700" marR="45720">
              <a:lnSpc>
                <a:spcPts val="2880"/>
              </a:lnSpc>
              <a:spcBef>
                <a:spcPts val="14"/>
              </a:spcBef>
            </a:pP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no</a:t>
            </a:r>
            <a:r>
              <a:rPr sz="3600" spc="9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vi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ja</a:t>
            </a:r>
            <a:r>
              <a:rPr sz="3600" spc="-44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(brža)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30166" y="2487176"/>
            <a:ext cx="45221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400" spc="43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edna</a:t>
            </a:r>
            <a:r>
              <a:rPr sz="2400" spc="43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st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ja</a:t>
            </a:r>
            <a:r>
              <a:rPr sz="2400" spc="44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r>
              <a:rPr sz="2400" spc="41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ru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7620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b="1" dirty="0" smtClean="0"/>
              <a:t>   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Korisni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linkovi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,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nije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obavezno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ali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preporuceno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prakticnu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vjezbu</a:t>
            </a: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endParaRPr lang="en-US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1. How to Troubleshoot and Resolve any Wired NIC issues with a Desktop PC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  </a:t>
            </a:r>
            <a:r>
              <a:rPr lang="en-US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(</a:t>
            </a:r>
            <a:r>
              <a:rPr lang="en-US" b="1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Kako</a:t>
            </a:r>
            <a:r>
              <a:rPr lang="en-US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da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otkrijemo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rijesimo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bilo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koji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problem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sa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mreznom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karticom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stonom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PC-I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2400" dirty="0" smtClean="0">
                <a:solidFill>
                  <a:srgbClr val="7E7E7E"/>
                </a:solidFill>
                <a:latin typeface="Century Gothic"/>
                <a:cs typeface="Century Gothic"/>
              </a:rPr>
              <a:t>        </a:t>
            </a:r>
            <a:r>
              <a:rPr lang="en-US" sz="1600" b="1" dirty="0" smtClean="0">
                <a:hlinkClick r:id="rId3"/>
              </a:rPr>
              <a:t>https://www.dell.com/support/article/en-us/sln285431/how-to-troubleshoot-and-resolve-any-wired-nic-issues-with-a-desktop-pc?lang=en</a:t>
            </a:r>
            <a:endParaRPr lang="en-US" sz="1600" b="1" dirty="0" smtClean="0"/>
          </a:p>
          <a:p>
            <a:pPr algn="just"/>
            <a:endParaRPr lang="en-US" b="1" dirty="0" smtClean="0"/>
          </a:p>
          <a:p>
            <a:pPr algn="just"/>
            <a:endParaRPr lang="en-US" b="1" dirty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   2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. 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Rešavanje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problema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sa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Wi-Fi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vezom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u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operativnom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sistemu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Windows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endParaRPr lang="en-US" sz="1600" b="1" dirty="0" smtClean="0">
              <a:solidFill>
                <a:srgbClr val="7E7E7E"/>
              </a:solidFill>
              <a:latin typeface="Century Gothic"/>
              <a:hlinkClick r:id="rId4"/>
            </a:endParaRP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1600" b="1" dirty="0" smtClean="0">
                <a:hlinkClick r:id="rId4"/>
              </a:rPr>
              <a:t>https</a:t>
            </a:r>
            <a:r>
              <a:rPr lang="en-US" sz="1600" b="1" dirty="0">
                <a:hlinkClick r:id="rId4"/>
              </a:rPr>
              <a:t>://</a:t>
            </a:r>
            <a:r>
              <a:rPr lang="en-US" sz="1600" b="1" dirty="0" smtClean="0">
                <a:hlinkClick r:id="rId4"/>
              </a:rPr>
              <a:t>support.microsoft.com/sr-latn-me/help/10741/windows-fix-network-connection-issues</a:t>
            </a:r>
            <a:endParaRPr lang="en-US" sz="1600" b="1" dirty="0" smtClean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endParaRPr lang="en-US" sz="1600" b="1" dirty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1600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   </a:t>
            </a: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3.  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NIC Teaming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1600" b="1" dirty="0" smtClean="0">
                <a:hlinkClick r:id="rId5"/>
              </a:rPr>
              <a:t>https://www.youtube.com/watch?v=8qRMwpgLJek</a:t>
            </a:r>
            <a:endParaRPr lang="en-US" sz="1600" b="1" dirty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1600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    </a:t>
            </a: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4. </a:t>
            </a:r>
            <a:r>
              <a:rPr lang="en-US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Youtube</a:t>
            </a: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primjer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troubleshootingom</a:t>
            </a:r>
            <a:r>
              <a:rPr lang="en-US" dirty="0" smtClean="0">
                <a:solidFill>
                  <a:srgbClr val="7E7E7E"/>
                </a:solidFill>
                <a:latin typeface="Century Gothic"/>
                <a:cs typeface="Century Gothic"/>
              </a:rPr>
              <a:t>  NIC-a</a:t>
            </a:r>
            <a:endParaRPr lang="en-US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endParaRPr lang="en-US" sz="1600" b="1" dirty="0" smtClean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lang="en-US" sz="1600" b="1" dirty="0" smtClean="0">
                <a:hlinkClick r:id="rId6"/>
              </a:rPr>
              <a:t>https://www.youtube.com/watch?v=778rS_FMb10</a:t>
            </a:r>
            <a:endParaRPr lang="en-US" sz="1600" b="1" dirty="0" smtClean="0"/>
          </a:p>
          <a:p>
            <a:pPr marL="12700">
              <a:lnSpc>
                <a:spcPts val="2595"/>
              </a:lnSpc>
              <a:spcBef>
                <a:spcPts val="129"/>
              </a:spcBef>
            </a:pPr>
            <a:endParaRPr lang="en-US" sz="1600" b="1" dirty="0"/>
          </a:p>
          <a:p>
            <a:pPr algn="just"/>
            <a:endParaRPr lang="en-US" dirty="0" smtClean="0"/>
          </a:p>
          <a:p>
            <a:pPr algn="just"/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04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r>
              <a:rPr lang="en-US" dirty="0" smtClean="0"/>
              <a:t>{</a:t>
            </a:r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1200" y="1752600"/>
            <a:ext cx="4090035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12000" spc="0" baseline="4323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Kraj</a:t>
            </a:r>
            <a:endParaRPr sz="8000" dirty="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0" y="2133600"/>
            <a:ext cx="2077328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8205"/>
              </a:lnSpc>
              <a:spcBef>
                <a:spcPts val="410"/>
              </a:spcBef>
            </a:pPr>
            <a:r>
              <a:rPr sz="12000" spc="0" baseline="4323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časa</a:t>
            </a:r>
            <a:endParaRPr sz="800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19656" y="504444"/>
            <a:ext cx="5503164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3564" y="3429050"/>
            <a:ext cx="4570603" cy="2935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15001" y="3357499"/>
            <a:ext cx="3329051" cy="29099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274189" y="866169"/>
            <a:ext cx="458381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Mr</a:t>
            </a:r>
            <a:r>
              <a:rPr sz="8100" spc="14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e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žna</a:t>
            </a:r>
            <a:endParaRPr sz="5400" dirty="0">
              <a:latin typeface="Palatino Linotype"/>
              <a:cs typeface="Palatino Linotyp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80788" y="866169"/>
            <a:ext cx="2193899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kartica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1682123"/>
            <a:ext cx="64357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47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ad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pte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49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</a:t>
            </a:r>
            <a:r>
              <a:rPr sz="2400" spc="45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ng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  <a:r>
              <a:rPr sz="2400" spc="44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Network</a:t>
            </a:r>
            <a:r>
              <a:rPr sz="2400" spc="46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nterface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86066" y="1682123"/>
            <a:ext cx="1266871" cy="696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118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r>
              <a:rPr sz="2400" spc="44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ts val="2885"/>
              </a:lnSpc>
              <a:spcBef>
                <a:spcPts val="14"/>
              </a:spcBef>
            </a:pP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uzm</a:t>
            </a:r>
            <a:r>
              <a:rPr sz="3600" spc="9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đu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8519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048013"/>
            <a:ext cx="238521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mrežne </a:t>
            </a:r>
            <a:r>
              <a:rPr sz="2400" spc="32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03219" y="2048013"/>
            <a:ext cx="295113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obezbeđu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</a:t>
            </a:r>
            <a:r>
              <a:rPr sz="2400" spc="32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f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92621" y="2048013"/>
            <a:ext cx="75362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vezu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2414024"/>
            <a:ext cx="4441672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kablo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računar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383"/>
              </a:spcBef>
            </a:pP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ns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al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slo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čunara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85600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-31845" y="9099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09600" y="990600"/>
            <a:ext cx="670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Koristi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se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povezivanje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računara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unutar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lokalne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mreže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(LAN -Local Area Network)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ili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bežične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mreže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(WAN Wireless Area Network)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Često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je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integrisana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ploči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</a:p>
          <a:p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Koriste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RJ45 </a:t>
            </a:r>
            <a:r>
              <a:rPr lang="en-US" sz="240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priključa</a:t>
            </a: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U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zavisnosti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od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brzine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transfera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podataka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dijele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se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       10 Mb/s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kartice</a:t>
            </a: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       100 Mb/s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kartice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</a:p>
          <a:p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       1Gb/s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karticw</a:t>
            </a:r>
            <a:endParaRPr lang="en-US" sz="2400" dirty="0">
              <a:solidFill>
                <a:srgbClr val="7E7E7E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3366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8036" y="0"/>
            <a:ext cx="8855964" cy="8976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7162" y="3357600"/>
            <a:ext cx="3429000" cy="27589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86375" y="3571874"/>
            <a:ext cx="3589401" cy="3286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00375" y="5143499"/>
            <a:ext cx="2357501" cy="1714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2594" y="122965"/>
            <a:ext cx="285981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Adapt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e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ri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5585" y="122965"/>
            <a:ext cx="814070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za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4207" y="122965"/>
            <a:ext cx="2411984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bež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i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čne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60743" y="122965"/>
            <a:ext cx="200256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-14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reže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1224923"/>
            <a:ext cx="7772611" cy="2033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Ko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sz="2400" spc="2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ž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čne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mreže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2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moguće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ko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st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 dirty="0">
              <a:latin typeface="Century Gothic"/>
              <a:cs typeface="Century Gothic"/>
            </a:endParaRPr>
          </a:p>
          <a:p>
            <a:pPr marL="12700" marR="45720">
              <a:lnSpc>
                <a:spcPts val="2880"/>
              </a:lnSpc>
              <a:spcBef>
                <a:spcPts val="14"/>
              </a:spcBef>
            </a:pPr>
            <a:r>
              <a:rPr sz="3600" spc="0" baseline="-1132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kablo</a:t>
            </a:r>
            <a:r>
              <a:rPr sz="3600" spc="19" baseline="-1132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3600" spc="0" baseline="-1132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r>
              <a:rPr lang="en-US"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,</a:t>
            </a:r>
            <a:r>
              <a:rPr lang="en-US" sz="2400" b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koristi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radio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talase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>
                <a:solidFill>
                  <a:srgbClr val="7E7E7E"/>
                </a:solidFill>
                <a:latin typeface="Century Gothic"/>
                <a:cs typeface="Century Gothic"/>
              </a:rPr>
              <a:t>povezivanje</a:t>
            </a:r>
            <a:r>
              <a:rPr lang="en-US" sz="24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endParaRPr sz="24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pPr marL="12700" marR="45720">
              <a:lnSpc>
                <a:spcPct val="102172"/>
              </a:lnSpc>
              <a:spcBef>
                <a:spcPts val="36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Adapteri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endParaRPr sz="2400" dirty="0">
              <a:latin typeface="Century Gothic"/>
              <a:cs typeface="Century Gothic"/>
            </a:endParaRPr>
          </a:p>
          <a:p>
            <a:pPr marL="127000" marR="45720">
              <a:lnSpc>
                <a:spcPct val="102172"/>
              </a:lnSpc>
              <a:spcBef>
                <a:spcPts val="33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obnu</a:t>
            </a:r>
            <a:r>
              <a:rPr sz="1600" spc="-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difuz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nu</a:t>
            </a:r>
            <a:r>
              <a:rPr sz="16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nski</a:t>
            </a:r>
            <a:r>
              <a:rPr sz="16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kabl</a:t>
            </a:r>
            <a:endParaRPr sz="1600" dirty="0">
              <a:latin typeface="Century Gothic"/>
              <a:cs typeface="Century Gothic"/>
            </a:endParaRPr>
          </a:p>
          <a:p>
            <a:pPr marL="127000" marR="45720">
              <a:lnSpc>
                <a:spcPct val="102172"/>
              </a:lnSpc>
              <a:spcBef>
                <a:spcPts val="21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ež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ni</a:t>
            </a:r>
            <a:r>
              <a:rPr sz="1600" spc="-2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so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f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endParaRPr sz="1600" dirty="0">
              <a:latin typeface="Century Gothic"/>
              <a:cs typeface="Century Gothic"/>
            </a:endParaRPr>
          </a:p>
          <a:p>
            <a:pPr marL="127000" marR="45720">
              <a:lnSpc>
                <a:spcPct val="102172"/>
              </a:lnSpc>
              <a:spcBef>
                <a:spcPts val="215"/>
              </a:spcBef>
            </a:pPr>
            <a:r>
              <a:rPr sz="1600" spc="0" dirty="0" smtClean="0">
                <a:solidFill>
                  <a:srgbClr val="7E7E7E"/>
                </a:solidFill>
                <a:latin typeface="Courier New"/>
                <a:cs typeface="Courier New"/>
              </a:rPr>
              <a:t>o</a:t>
            </a:r>
            <a:r>
              <a:rPr sz="1600" spc="330" dirty="0" smtClean="0">
                <a:solidFill>
                  <a:srgbClr val="7E7E7E"/>
                </a:solidFill>
                <a:latin typeface="Courier New"/>
                <a:cs typeface="Courier New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jag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os</a:t>
            </a:r>
            <a:r>
              <a:rPr sz="16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čki</a:t>
            </a:r>
            <a:r>
              <a:rPr sz="1600" spc="-7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so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f</a:t>
            </a:r>
            <a:r>
              <a:rPr sz="16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1600" spc="-5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1600" spc="-1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kr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anje</a:t>
            </a:r>
            <a:r>
              <a:rPr sz="1600" spc="-8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1600" spc="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16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16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anj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nje</a:t>
            </a:r>
            <a:r>
              <a:rPr sz="1600" spc="-7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pro</a:t>
            </a:r>
            <a:r>
              <a:rPr sz="16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16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16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16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</a:t>
            </a:r>
            <a:endParaRPr sz="16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2799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203266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30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-7961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762000" y="2362200"/>
            <a:ext cx="7119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PC Card WLAN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kartica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endParaRPr lang="en-US" b="1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Namijenjena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je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upotrebu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u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prijenosnim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računalima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koja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mogu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primiti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PC Card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karticu</a:t>
            </a:r>
            <a:endParaRPr lang="en-US" dirty="0">
              <a:solidFill>
                <a:srgbClr val="7E7E7E"/>
              </a:solidFill>
              <a:latin typeface="Century Gothic"/>
              <a:cs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3352800"/>
            <a:ext cx="73369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Interna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PCI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kartica</a:t>
            </a:r>
            <a:endParaRPr lang="en-US" b="1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endParaRPr lang="en-US" sz="1600" b="1" dirty="0" smtClean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r>
              <a:rPr lang="en-US" sz="160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Namijenjena</a:t>
            </a:r>
            <a:r>
              <a:rPr lang="en-US" sz="1600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je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bežičnom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umrežavanju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desktop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računara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. </a:t>
            </a:r>
          </a:p>
          <a:p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Nemojte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se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začuditi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kada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prvi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put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vidite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internu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WLAN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karticu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: u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većini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slučajeva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radi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se o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posebnom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adapteru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pomoću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kojega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je PC Card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kartica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prilagođena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za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korištenje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u PCI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slotu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desktop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računalr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. 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PC Card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kartica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jednostavna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je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umetnuta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u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ovaj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adapter, no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funkcionalnost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je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ista</a:t>
            </a:r>
            <a:r>
              <a:rPr lang="en-US" sz="1600" dirty="0" smtClean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</a:p>
          <a:p>
            <a:endParaRPr lang="en-US" sz="1600" dirty="0">
              <a:solidFill>
                <a:srgbClr val="7E7E7E"/>
              </a:solidFill>
              <a:latin typeface="Century Gothic"/>
              <a:cs typeface="Century Gothic"/>
            </a:endParaRPr>
          </a:p>
          <a:p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I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kraju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postoje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b="1" dirty="0" err="1">
                <a:solidFill>
                  <a:srgbClr val="7E7E7E"/>
                </a:solidFill>
                <a:latin typeface="Century Gothic"/>
                <a:cs typeface="Century Gothic"/>
              </a:rPr>
              <a:t>prave</a:t>
            </a:r>
            <a:r>
              <a:rPr lang="en-US" sz="1600" b="1" dirty="0">
                <a:solidFill>
                  <a:srgbClr val="7E7E7E"/>
                </a:solidFill>
                <a:latin typeface="Century Gothic"/>
                <a:cs typeface="Century Gothic"/>
              </a:rPr>
              <a:t> PCI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bežične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mrežne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sz="1600" dirty="0" err="1">
                <a:solidFill>
                  <a:srgbClr val="7E7E7E"/>
                </a:solidFill>
                <a:latin typeface="Century Gothic"/>
                <a:cs typeface="Century Gothic"/>
              </a:rPr>
              <a:t>kartice</a:t>
            </a:r>
            <a:r>
              <a:rPr lang="en-US" sz="1600" dirty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" y="685800"/>
            <a:ext cx="2425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USB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pristupni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b="1" dirty="0" err="1">
                <a:solidFill>
                  <a:srgbClr val="7E7E7E"/>
                </a:solidFill>
                <a:latin typeface="Century Gothic"/>
                <a:cs typeface="Century Gothic"/>
              </a:rPr>
              <a:t>uređaj</a:t>
            </a:r>
            <a:r>
              <a:rPr lang="en-US" b="1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" y="990600"/>
            <a:ext cx="6705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Njegovo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srce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također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obično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čini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klasična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PC Card WLAN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kartica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,”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upakovana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” u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kučište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koje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se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računalo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spaja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USB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kablom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.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Ovo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je u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svakom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slučaju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najbrži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način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da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stolno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računalo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spojite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802.11b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bežičnu</a:t>
            </a:r>
            <a:r>
              <a:rPr lang="en-US" dirty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lang="en-US" dirty="0" err="1">
                <a:solidFill>
                  <a:srgbClr val="7E7E7E"/>
                </a:solidFill>
                <a:latin typeface="Century Gothic"/>
                <a:cs typeface="Century Gothic"/>
              </a:rPr>
              <a:t>mrežu</a:t>
            </a:r>
            <a:endParaRPr lang="en-US" dirty="0">
              <a:solidFill>
                <a:srgbClr val="7E7E7E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525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1560" y="504444"/>
            <a:ext cx="7952232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43501" y="4406518"/>
            <a:ext cx="3816477" cy="24514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06093" y="866169"/>
            <a:ext cx="2194585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Zadaci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5230" y="866169"/>
            <a:ext cx="267533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mrežn</a:t>
            </a:r>
            <a:r>
              <a:rPr sz="8100" spc="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i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h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63741" y="866169"/>
            <a:ext cx="2193899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kartica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682123"/>
            <a:ext cx="47833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Oba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ja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čet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ri</a:t>
            </a:r>
            <a:r>
              <a:rPr sz="2400" spc="-2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osno</a:t>
            </a:r>
            <a:r>
              <a:rPr sz="2400" spc="2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zad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tka: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124240"/>
            <a:ext cx="177952" cy="1208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121165"/>
            <a:ext cx="67411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u="heavy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P</a:t>
            </a:r>
            <a:r>
              <a:rPr sz="2400" u="heavy" spc="-9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r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ip</a:t>
            </a:r>
            <a:r>
              <a:rPr sz="2400" u="heavy" spc="-9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r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ema</a:t>
            </a:r>
            <a:r>
              <a:rPr sz="2400" u="heavy" spc="637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smtClean="0">
                <a:solidFill>
                  <a:srgbClr val="3399FF"/>
                </a:solidFill>
                <a:latin typeface="Century Gothic"/>
                <a:cs typeface="Century Gothic"/>
              </a:rPr>
              <a:t>p</a:t>
            </a:r>
            <a:r>
              <a:rPr sz="2400" u="heavy" spc="-4" dirty="0" smtClean="0">
                <a:solidFill>
                  <a:srgbClr val="3399FF"/>
                </a:solidFill>
                <a:latin typeface="Century Gothic"/>
                <a:cs typeface="Century Gothic"/>
              </a:rPr>
              <a:t>o</a:t>
            </a:r>
            <a:r>
              <a:rPr sz="2400" u="heavy" spc="0" dirty="0" smtClean="0">
                <a:solidFill>
                  <a:srgbClr val="3399FF"/>
                </a:solidFill>
                <a:latin typeface="Century Gothic"/>
                <a:cs typeface="Century Gothic"/>
              </a:rPr>
              <a:t>dataka  za  slanj</a:t>
            </a:r>
            <a:r>
              <a:rPr sz="2400" u="heavy" spc="14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smtClean="0">
                <a:solidFill>
                  <a:srgbClr val="3399FF"/>
                </a:solidFill>
                <a:latin typeface="Century Gothic"/>
                <a:cs typeface="Century Gothic"/>
              </a:rPr>
              <a:t>a</a:t>
            </a:r>
            <a:r>
              <a:rPr sz="2400" u="heavy" spc="627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k</a:t>
            </a:r>
            <a:r>
              <a:rPr sz="2400" u="heavy" spc="-9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r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oz</a:t>
            </a:r>
            <a:r>
              <a:rPr sz="2400" u="heavy" spc="0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mrežu</a:t>
            </a:r>
            <a:r>
              <a:rPr sz="2400" u="heavy" spc="9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8200" y="2590800"/>
            <a:ext cx="7113044" cy="1574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Š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podatke dr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gom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ačun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ru</a:t>
            </a:r>
            <a:endParaRPr sz="2400" dirty="0">
              <a:latin typeface="Century Gothic"/>
              <a:cs typeface="Century Gothic"/>
            </a:endParaRPr>
          </a:p>
          <a:p>
            <a:pPr marL="12700" marR="268583">
              <a:lnSpc>
                <a:spcPts val="2880"/>
              </a:lnSpc>
              <a:spcBef>
                <a:spcPts val="637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Kontrol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še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tok poda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aka 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zmeđu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računara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mrežnog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kabla</a:t>
            </a:r>
            <a:endParaRPr sz="2400" dirty="0">
              <a:latin typeface="Century Gothic"/>
              <a:cs typeface="Century Gothic"/>
            </a:endParaRPr>
          </a:p>
          <a:p>
            <a:pPr marL="12700">
              <a:lnSpc>
                <a:spcPct val="102172"/>
              </a:lnSpc>
              <a:spcBef>
                <a:spcPts val="321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datke 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2400" spc="-2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lo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p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odi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h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o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380699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4169926"/>
            <a:ext cx="6990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CPU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4672" y="4169926"/>
            <a:ext cx="274939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može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da se kor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st</a:t>
            </a:r>
            <a:r>
              <a:rPr sz="2400" spc="2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8135" y="2244471"/>
            <a:ext cx="8115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797053" y="2244471"/>
            <a:ext cx="845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219623" y="2244471"/>
            <a:ext cx="845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150192" y="2244471"/>
            <a:ext cx="7963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803117" y="2244471"/>
            <a:ext cx="8451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5612" y="0"/>
            <a:ext cx="7676388" cy="854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71874" y="3643312"/>
            <a:ext cx="3828923" cy="27602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4360" y="5971032"/>
            <a:ext cx="669035" cy="6705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2912" y="6000762"/>
            <a:ext cx="571500" cy="571512"/>
          </a:xfrm>
          <a:custGeom>
            <a:avLst/>
            <a:gdLst/>
            <a:ahLst/>
            <a:cxnLst/>
            <a:rect l="l" t="t" r="r" b="b"/>
            <a:pathLst>
              <a:path w="571500" h="571512">
                <a:moveTo>
                  <a:pt x="0" y="285762"/>
                </a:moveTo>
                <a:lnTo>
                  <a:pt x="947" y="309197"/>
                </a:lnTo>
                <a:lnTo>
                  <a:pt x="3740" y="332111"/>
                </a:lnTo>
                <a:lnTo>
                  <a:pt x="8304" y="354430"/>
                </a:lnTo>
                <a:lnTo>
                  <a:pt x="14568" y="376079"/>
                </a:lnTo>
                <a:lnTo>
                  <a:pt x="22456" y="396987"/>
                </a:lnTo>
                <a:lnTo>
                  <a:pt x="31895" y="417078"/>
                </a:lnTo>
                <a:lnTo>
                  <a:pt x="42813" y="436281"/>
                </a:lnTo>
                <a:lnTo>
                  <a:pt x="55134" y="454520"/>
                </a:lnTo>
                <a:lnTo>
                  <a:pt x="68786" y="471723"/>
                </a:lnTo>
                <a:lnTo>
                  <a:pt x="83696" y="487816"/>
                </a:lnTo>
                <a:lnTo>
                  <a:pt x="99789" y="502725"/>
                </a:lnTo>
                <a:lnTo>
                  <a:pt x="116991" y="516378"/>
                </a:lnTo>
                <a:lnTo>
                  <a:pt x="135231" y="528699"/>
                </a:lnTo>
                <a:lnTo>
                  <a:pt x="154433" y="539616"/>
                </a:lnTo>
                <a:lnTo>
                  <a:pt x="174525" y="549056"/>
                </a:lnTo>
                <a:lnTo>
                  <a:pt x="195432" y="556944"/>
                </a:lnTo>
                <a:lnTo>
                  <a:pt x="217082" y="563207"/>
                </a:lnTo>
                <a:lnTo>
                  <a:pt x="239401" y="567772"/>
                </a:lnTo>
                <a:lnTo>
                  <a:pt x="262314" y="570565"/>
                </a:lnTo>
                <a:lnTo>
                  <a:pt x="285750" y="571512"/>
                </a:lnTo>
                <a:lnTo>
                  <a:pt x="309185" y="570565"/>
                </a:lnTo>
                <a:lnTo>
                  <a:pt x="332098" y="567772"/>
                </a:lnTo>
                <a:lnTo>
                  <a:pt x="354417" y="563207"/>
                </a:lnTo>
                <a:lnTo>
                  <a:pt x="376067" y="556944"/>
                </a:lnTo>
                <a:lnTo>
                  <a:pt x="396974" y="549056"/>
                </a:lnTo>
                <a:lnTo>
                  <a:pt x="417066" y="539616"/>
                </a:lnTo>
                <a:lnTo>
                  <a:pt x="436268" y="528699"/>
                </a:lnTo>
                <a:lnTo>
                  <a:pt x="454508" y="516378"/>
                </a:lnTo>
                <a:lnTo>
                  <a:pt x="471710" y="502725"/>
                </a:lnTo>
                <a:lnTo>
                  <a:pt x="487803" y="487816"/>
                </a:lnTo>
                <a:lnTo>
                  <a:pt x="502713" y="471723"/>
                </a:lnTo>
                <a:lnTo>
                  <a:pt x="516365" y="454520"/>
                </a:lnTo>
                <a:lnTo>
                  <a:pt x="528686" y="436281"/>
                </a:lnTo>
                <a:lnTo>
                  <a:pt x="539604" y="417078"/>
                </a:lnTo>
                <a:lnTo>
                  <a:pt x="549043" y="396987"/>
                </a:lnTo>
                <a:lnTo>
                  <a:pt x="556931" y="376079"/>
                </a:lnTo>
                <a:lnTo>
                  <a:pt x="563195" y="354430"/>
                </a:lnTo>
                <a:lnTo>
                  <a:pt x="567759" y="332111"/>
                </a:lnTo>
                <a:lnTo>
                  <a:pt x="570552" y="309197"/>
                </a:lnTo>
                <a:lnTo>
                  <a:pt x="571500" y="285762"/>
                </a:lnTo>
                <a:lnTo>
                  <a:pt x="570552" y="262325"/>
                </a:lnTo>
                <a:lnTo>
                  <a:pt x="567759" y="239410"/>
                </a:lnTo>
                <a:lnTo>
                  <a:pt x="563195" y="217090"/>
                </a:lnTo>
                <a:lnTo>
                  <a:pt x="556931" y="195439"/>
                </a:lnTo>
                <a:lnTo>
                  <a:pt x="549043" y="174530"/>
                </a:lnTo>
                <a:lnTo>
                  <a:pt x="539604" y="154438"/>
                </a:lnTo>
                <a:lnTo>
                  <a:pt x="528686" y="135234"/>
                </a:lnTo>
                <a:lnTo>
                  <a:pt x="516365" y="116994"/>
                </a:lnTo>
                <a:lnTo>
                  <a:pt x="502713" y="99791"/>
                </a:lnTo>
                <a:lnTo>
                  <a:pt x="487803" y="83697"/>
                </a:lnTo>
                <a:lnTo>
                  <a:pt x="471710" y="68788"/>
                </a:lnTo>
                <a:lnTo>
                  <a:pt x="454508" y="55135"/>
                </a:lnTo>
                <a:lnTo>
                  <a:pt x="436268" y="42813"/>
                </a:lnTo>
                <a:lnTo>
                  <a:pt x="417066" y="31896"/>
                </a:lnTo>
                <a:lnTo>
                  <a:pt x="396974" y="22456"/>
                </a:lnTo>
                <a:lnTo>
                  <a:pt x="376067" y="14568"/>
                </a:lnTo>
                <a:lnTo>
                  <a:pt x="354417" y="8304"/>
                </a:lnTo>
                <a:lnTo>
                  <a:pt x="332098" y="3740"/>
                </a:lnTo>
                <a:lnTo>
                  <a:pt x="309185" y="947"/>
                </a:lnTo>
                <a:lnTo>
                  <a:pt x="285750" y="0"/>
                </a:lnTo>
                <a:lnTo>
                  <a:pt x="262314" y="947"/>
                </a:lnTo>
                <a:lnTo>
                  <a:pt x="239401" y="3740"/>
                </a:lnTo>
                <a:lnTo>
                  <a:pt x="217082" y="8304"/>
                </a:lnTo>
                <a:lnTo>
                  <a:pt x="195432" y="14568"/>
                </a:lnTo>
                <a:lnTo>
                  <a:pt x="174525" y="22456"/>
                </a:lnTo>
                <a:lnTo>
                  <a:pt x="154433" y="31896"/>
                </a:lnTo>
                <a:lnTo>
                  <a:pt x="135231" y="42813"/>
                </a:lnTo>
                <a:lnTo>
                  <a:pt x="116991" y="55135"/>
                </a:lnTo>
                <a:lnTo>
                  <a:pt x="99789" y="68788"/>
                </a:lnTo>
                <a:lnTo>
                  <a:pt x="83696" y="83697"/>
                </a:lnTo>
                <a:lnTo>
                  <a:pt x="68786" y="99791"/>
                </a:lnTo>
                <a:lnTo>
                  <a:pt x="55134" y="116994"/>
                </a:lnTo>
                <a:lnTo>
                  <a:pt x="42813" y="135234"/>
                </a:lnTo>
                <a:lnTo>
                  <a:pt x="31895" y="154438"/>
                </a:lnTo>
                <a:lnTo>
                  <a:pt x="22456" y="174530"/>
                </a:lnTo>
                <a:lnTo>
                  <a:pt x="14568" y="195439"/>
                </a:lnTo>
                <a:lnTo>
                  <a:pt x="8304" y="217090"/>
                </a:lnTo>
                <a:lnTo>
                  <a:pt x="3740" y="239410"/>
                </a:lnTo>
                <a:lnTo>
                  <a:pt x="947" y="262325"/>
                </a:lnTo>
                <a:lnTo>
                  <a:pt x="0" y="285762"/>
                </a:lnTo>
                <a:close/>
              </a:path>
            </a:pathLst>
          </a:custGeom>
          <a:solidFill>
            <a:srgbClr val="CFDC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07351" y="6171298"/>
            <a:ext cx="242620" cy="59524"/>
          </a:xfrm>
          <a:custGeom>
            <a:avLst/>
            <a:gdLst/>
            <a:ahLst/>
            <a:cxnLst/>
            <a:rect l="l" t="t" r="r" b="b"/>
            <a:pathLst>
              <a:path w="242620" h="59524">
                <a:moveTo>
                  <a:pt x="0" y="29756"/>
                </a:moveTo>
                <a:lnTo>
                  <a:pt x="351" y="34350"/>
                </a:lnTo>
                <a:lnTo>
                  <a:pt x="5652" y="47216"/>
                </a:lnTo>
                <a:lnTo>
                  <a:pt x="16017" y="56167"/>
                </a:lnTo>
                <a:lnTo>
                  <a:pt x="29768" y="59524"/>
                </a:lnTo>
                <a:lnTo>
                  <a:pt x="34350" y="59174"/>
                </a:lnTo>
                <a:lnTo>
                  <a:pt x="47214" y="53876"/>
                </a:lnTo>
                <a:lnTo>
                  <a:pt x="56166" y="43509"/>
                </a:lnTo>
                <a:lnTo>
                  <a:pt x="59524" y="29756"/>
                </a:lnTo>
                <a:lnTo>
                  <a:pt x="59175" y="25183"/>
                </a:lnTo>
                <a:lnTo>
                  <a:pt x="53880" y="12315"/>
                </a:lnTo>
                <a:lnTo>
                  <a:pt x="43516" y="3359"/>
                </a:lnTo>
                <a:lnTo>
                  <a:pt x="29768" y="0"/>
                </a:lnTo>
                <a:lnTo>
                  <a:pt x="25184" y="350"/>
                </a:lnTo>
                <a:lnTo>
                  <a:pt x="12313" y="5647"/>
                </a:lnTo>
                <a:lnTo>
                  <a:pt x="3358" y="16010"/>
                </a:lnTo>
                <a:lnTo>
                  <a:pt x="0" y="29756"/>
                </a:lnTo>
                <a:close/>
              </a:path>
              <a:path w="242620" h="59524">
                <a:moveTo>
                  <a:pt x="183095" y="29756"/>
                </a:moveTo>
                <a:lnTo>
                  <a:pt x="183446" y="34340"/>
                </a:lnTo>
                <a:lnTo>
                  <a:pt x="188743" y="47211"/>
                </a:lnTo>
                <a:lnTo>
                  <a:pt x="199106" y="56166"/>
                </a:lnTo>
                <a:lnTo>
                  <a:pt x="212852" y="59524"/>
                </a:lnTo>
                <a:lnTo>
                  <a:pt x="217445" y="59172"/>
                </a:lnTo>
                <a:lnTo>
                  <a:pt x="230312" y="53872"/>
                </a:lnTo>
                <a:lnTo>
                  <a:pt x="239263" y="43507"/>
                </a:lnTo>
                <a:lnTo>
                  <a:pt x="242620" y="29756"/>
                </a:lnTo>
                <a:lnTo>
                  <a:pt x="242270" y="25174"/>
                </a:lnTo>
                <a:lnTo>
                  <a:pt x="236972" y="12310"/>
                </a:lnTo>
                <a:lnTo>
                  <a:pt x="226605" y="3358"/>
                </a:lnTo>
                <a:lnTo>
                  <a:pt x="212852" y="0"/>
                </a:lnTo>
                <a:lnTo>
                  <a:pt x="208279" y="349"/>
                </a:lnTo>
                <a:lnTo>
                  <a:pt x="195411" y="5644"/>
                </a:lnTo>
                <a:lnTo>
                  <a:pt x="186455" y="16008"/>
                </a:lnTo>
                <a:lnTo>
                  <a:pt x="183095" y="29756"/>
                </a:lnTo>
                <a:close/>
              </a:path>
            </a:pathLst>
          </a:custGeom>
          <a:solidFill>
            <a:srgbClr val="A6B0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3785" y="6411137"/>
            <a:ext cx="309397" cy="0"/>
          </a:xfrm>
          <a:custGeom>
            <a:avLst/>
            <a:gdLst/>
            <a:ahLst/>
            <a:cxnLst/>
            <a:rect l="l" t="t" r="r" b="b"/>
            <a:pathLst>
              <a:path w="309397">
                <a:moveTo>
                  <a:pt x="30939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58951" y="80074"/>
            <a:ext cx="3862695" cy="711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Pripremanje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4945" y="80074"/>
            <a:ext cx="2966774" cy="711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-14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p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odataka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0" y="1013498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1010423"/>
            <a:ext cx="7973595" cy="27448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600"/>
              </a:lnSpc>
              <a:spcBef>
                <a:spcPts val="130"/>
              </a:spcBef>
            </a:pP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odi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se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et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aran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61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odataka 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2400" spc="-2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paralel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og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ser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ski</a:t>
            </a:r>
            <a:endParaRPr sz="2400" dirty="0">
              <a:latin typeface="Century Gothic"/>
              <a:cs typeface="Century Gothic"/>
            </a:endParaRPr>
          </a:p>
          <a:p>
            <a:pPr marL="12700" marR="6914526" algn="just">
              <a:lnSpc>
                <a:spcPts val="2880"/>
              </a:lnSpc>
              <a:spcBef>
                <a:spcPts val="14"/>
              </a:spcBef>
            </a:pP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pre</a:t>
            </a:r>
            <a:r>
              <a:rPr sz="3600" spc="-4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os</a:t>
            </a:r>
            <a:endParaRPr sz="2400" dirty="0">
              <a:latin typeface="Century Gothic"/>
              <a:cs typeface="Century Gothic"/>
            </a:endParaRPr>
          </a:p>
          <a:p>
            <a:pPr marL="12700" marR="162005" algn="just">
              <a:lnSpc>
                <a:spcPts val="2942"/>
              </a:lnSpc>
              <a:spcBef>
                <a:spcPts val="36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Računar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š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podatke, ali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kada</a:t>
            </a:r>
            <a:r>
              <a:rPr sz="2400" spc="-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st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remno </a:t>
            </a:r>
            <a:endParaRPr sz="2400" dirty="0">
              <a:latin typeface="Century Gothic"/>
              <a:cs typeface="Century Gothic"/>
            </a:endParaRPr>
          </a:p>
          <a:p>
            <a:pPr marL="12700" marR="162005" algn="just">
              <a:lnSpc>
                <a:spcPts val="2971"/>
              </a:lnSpc>
              <a:spcBef>
                <a:spcPts val="226"/>
              </a:spcBef>
            </a:pPr>
            <a:r>
              <a:rPr sz="2400" b="1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Primopredajnik</a:t>
            </a:r>
            <a:r>
              <a:rPr sz="2400" b="1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– pre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odi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č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un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rski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tal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gn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-4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</a:t>
            </a:r>
            <a:endParaRPr sz="2400" dirty="0">
              <a:latin typeface="Century Gothic"/>
              <a:cs typeface="Century Gothic"/>
            </a:endParaRPr>
          </a:p>
          <a:p>
            <a:pPr marL="12700" marR="162005" algn="just">
              <a:lnSpc>
                <a:spcPts val="2942"/>
              </a:lnSpc>
              <a:spcBef>
                <a:spcPts val="228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elektr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č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etlo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gnal</a:t>
            </a:r>
            <a:r>
              <a:rPr sz="2400" spc="-5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(kroz kabl)</a:t>
            </a:r>
            <a:endParaRPr sz="2400" dirty="0">
              <a:latin typeface="Century Gothic"/>
              <a:cs typeface="Century Gothic"/>
            </a:endParaRPr>
          </a:p>
          <a:p>
            <a:pPr marL="12700" marR="271724">
              <a:lnSpc>
                <a:spcPts val="2880"/>
              </a:lnSpc>
              <a:spcBef>
                <a:spcPts val="770"/>
              </a:spcBef>
            </a:pPr>
            <a:r>
              <a:rPr sz="2400" b="1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Bafer</a:t>
            </a:r>
            <a:r>
              <a:rPr sz="2400" b="1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– rezer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vi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3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deo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RAM 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daptera za p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reme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 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2400" spc="14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h</a:t>
            </a:r>
            <a:r>
              <a:rPr sz="2400" spc="9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-4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-50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podatak</a:t>
            </a:r>
            <a:r>
              <a:rPr lang="en-US" sz="2400" spc="0" dirty="0" err="1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" y="1818417"/>
            <a:ext cx="177800" cy="7691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" y="306238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73785" y="6271437"/>
            <a:ext cx="30939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70504" y="504444"/>
            <a:ext cx="2601468" cy="1136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725417" y="866169"/>
            <a:ext cx="1796558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MAC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1640" y="1682123"/>
            <a:ext cx="9602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Sv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k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484122" y="1682123"/>
            <a:ext cx="30896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ežna </a:t>
            </a:r>
            <a:r>
              <a:rPr sz="2400" spc="3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kar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ica 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74235" y="1682123"/>
            <a:ext cx="17447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je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ns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en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21577" y="1682123"/>
            <a:ext cx="10821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adre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706106" y="1682123"/>
            <a:ext cx="4652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73033" y="1682123"/>
            <a:ext cx="8361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mre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ž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740" y="168519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640" y="2048013"/>
            <a:ext cx="51666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MAC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(MED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ACCE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 CON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RO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740" y="249024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1640" y="2487176"/>
            <a:ext cx="6289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68704" y="2487176"/>
            <a:ext cx="13122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(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nst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99690" y="2487176"/>
            <a:ext cx="3663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of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84703" y="2487176"/>
            <a:ext cx="14132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ect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16323" y="2487176"/>
            <a:ext cx="6730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nd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07533" y="2487176"/>
            <a:ext cx="16494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Ele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r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5754" y="2487176"/>
            <a:ext cx="15927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En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neer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)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85682" y="2487176"/>
            <a:ext cx="2235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–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1640" y="2852936"/>
            <a:ext cx="1933752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dodel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endParaRPr sz="2400">
              <a:latin typeface="Century Gothic"/>
              <a:cs typeface="Century Gothic"/>
            </a:endParaRPr>
          </a:p>
          <a:p>
            <a:pPr marL="12700">
              <a:lnSpc>
                <a:spcPts val="2880"/>
              </a:lnSpc>
              <a:spcBef>
                <a:spcPts val="14"/>
              </a:spcBef>
            </a:pP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pr</a:t>
            </a:r>
            <a:r>
              <a:rPr sz="3600" spc="-4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3600" spc="19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z</a:t>
            </a:r>
            <a:r>
              <a:rPr sz="3600" spc="25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3600" spc="0" baseline="-1132" dirty="0" smtClean="0">
                <a:solidFill>
                  <a:srgbClr val="7E7E7E"/>
                </a:solidFill>
                <a:latin typeface="Century Gothic"/>
                <a:cs typeface="Century Gothic"/>
              </a:rPr>
              <a:t>ođaču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2802" y="2852936"/>
            <a:ext cx="17602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2400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nst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8891" y="2852936"/>
            <a:ext cx="12607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b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lok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23457" y="2852936"/>
            <a:ext cx="11050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adre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04226" y="2852936"/>
            <a:ext cx="12055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ak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o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" y="3660686"/>
            <a:ext cx="177952" cy="12082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68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640" y="3657611"/>
            <a:ext cx="68034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24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p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r: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7660" y="3657611"/>
            <a:ext cx="26876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b="1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00:04:5A:D1:9D</a:t>
            </a:r>
            <a:r>
              <a:rPr sz="2400" b="1" spc="9" dirty="0" smtClean="0">
                <a:solidFill>
                  <a:srgbClr val="7E7E7E"/>
                </a:solidFill>
                <a:latin typeface="Century Gothic"/>
                <a:cs typeface="Century Gothic"/>
              </a:rPr>
              <a:t>:</a:t>
            </a:r>
            <a:r>
              <a:rPr sz="2400" b="1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25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4096774"/>
            <a:ext cx="59443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Še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ba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j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to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u heksadec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24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lnom</a:t>
            </a:r>
            <a:r>
              <a:rPr sz="2400" spc="-44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obl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ku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1640" y="4535686"/>
            <a:ext cx="23215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u="heavy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P</a:t>
            </a:r>
            <a:r>
              <a:rPr sz="2400" u="heavy" spc="-4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r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oizvođa</a:t>
            </a:r>
            <a:r>
              <a:rPr sz="2400" u="heavy" spc="-9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č</a:t>
            </a:r>
            <a:r>
              <a:rPr sz="2400" u="heavy" spc="0" dirty="0" err="1" smtClean="0">
                <a:solidFill>
                  <a:srgbClr val="3399FF"/>
                </a:solidFill>
                <a:latin typeface="Century Gothic"/>
                <a:cs typeface="Century Gothic"/>
              </a:rPr>
              <a:t>i</a:t>
            </a:r>
            <a:r>
              <a:rPr sz="2400" u="heavy" spc="9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u="heavy" spc="0" dirty="0" smtClean="0">
                <a:solidFill>
                  <a:srgbClr val="3399FF"/>
                </a:solidFill>
                <a:latin typeface="Century Gothic"/>
                <a:cs typeface="Century Gothic"/>
              </a:rPr>
              <a:t>:</a:t>
            </a:r>
            <a:endParaRPr sz="2400" dirty="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16606" y="4535686"/>
            <a:ext cx="66225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5"/>
              </a:lnSpc>
              <a:spcBef>
                <a:spcPts val="129"/>
              </a:spcBef>
            </a:pPr>
            <a:r>
              <a:rPr sz="2400" u="heavy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spc="-34" dirty="0" smtClean="0">
                <a:solidFill>
                  <a:srgbClr val="3399FF"/>
                </a:solidFill>
                <a:latin typeface="Century Gothic"/>
                <a:cs typeface="Century Gothic"/>
              </a:rPr>
              <a:t> </a:t>
            </a:r>
            <a:r>
              <a:rPr sz="2400" spc="-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ntel, Realtek,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No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ell,</a:t>
            </a:r>
            <a:r>
              <a:rPr sz="2400" spc="-2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2400" spc="19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400" spc="-19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Network</a:t>
            </a:r>
            <a:r>
              <a:rPr sz="24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ng, C</a:t>
            </a:r>
            <a:r>
              <a:rPr sz="2400" spc="2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4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sco</a:t>
            </a:r>
            <a:endParaRPr sz="2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57819" y="6499377"/>
            <a:ext cx="84708" cy="84772"/>
          </a:xfrm>
          <a:custGeom>
            <a:avLst/>
            <a:gdLst/>
            <a:ahLst/>
            <a:cxnLst/>
            <a:rect l="l" t="t" r="r" b="b"/>
            <a:pathLst>
              <a:path w="84708" h="84772">
                <a:moveTo>
                  <a:pt x="0" y="42392"/>
                </a:moveTo>
                <a:lnTo>
                  <a:pt x="1252" y="52675"/>
                </a:lnTo>
                <a:lnTo>
                  <a:pt x="6810" y="65469"/>
                </a:lnTo>
                <a:lnTo>
                  <a:pt x="16055" y="75638"/>
                </a:lnTo>
                <a:lnTo>
                  <a:pt x="28158" y="82350"/>
                </a:lnTo>
                <a:lnTo>
                  <a:pt x="42290" y="84772"/>
                </a:lnTo>
                <a:lnTo>
                  <a:pt x="52688" y="83495"/>
                </a:lnTo>
                <a:lnTo>
                  <a:pt x="65470" y="77910"/>
                </a:lnTo>
                <a:lnTo>
                  <a:pt x="75613" y="68646"/>
                </a:lnTo>
                <a:lnTo>
                  <a:pt x="82298" y="56530"/>
                </a:lnTo>
                <a:lnTo>
                  <a:pt x="84708" y="42392"/>
                </a:lnTo>
                <a:lnTo>
                  <a:pt x="83432" y="32017"/>
                </a:lnTo>
                <a:lnTo>
                  <a:pt x="77855" y="19254"/>
                </a:lnTo>
                <a:lnTo>
                  <a:pt x="68593" y="9111"/>
                </a:lnTo>
                <a:lnTo>
                  <a:pt x="56466" y="2416"/>
                </a:lnTo>
                <a:lnTo>
                  <a:pt x="42290" y="0"/>
                </a:lnTo>
                <a:lnTo>
                  <a:pt x="32017" y="1259"/>
                </a:lnTo>
                <a:lnTo>
                  <a:pt x="19252" y="6834"/>
                </a:lnTo>
                <a:lnTo>
                  <a:pt x="9109" y="16104"/>
                </a:lnTo>
                <a:lnTo>
                  <a:pt x="2415" y="28235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9125" y="6499377"/>
            <a:ext cx="84759" cy="84772"/>
          </a:xfrm>
          <a:custGeom>
            <a:avLst/>
            <a:gdLst/>
            <a:ahLst/>
            <a:cxnLst/>
            <a:rect l="l" t="t" r="r" b="b"/>
            <a:pathLst>
              <a:path w="84759" h="84772">
                <a:moveTo>
                  <a:pt x="0" y="42392"/>
                </a:moveTo>
                <a:lnTo>
                  <a:pt x="1270" y="52733"/>
                </a:lnTo>
                <a:lnTo>
                  <a:pt x="6851" y="65505"/>
                </a:lnTo>
                <a:lnTo>
                  <a:pt x="16116" y="75655"/>
                </a:lnTo>
                <a:lnTo>
                  <a:pt x="28236" y="82355"/>
                </a:lnTo>
                <a:lnTo>
                  <a:pt x="42379" y="84772"/>
                </a:lnTo>
                <a:lnTo>
                  <a:pt x="52721" y="83501"/>
                </a:lnTo>
                <a:lnTo>
                  <a:pt x="65492" y="77921"/>
                </a:lnTo>
                <a:lnTo>
                  <a:pt x="75643" y="68655"/>
                </a:lnTo>
                <a:lnTo>
                  <a:pt x="82342" y="56536"/>
                </a:lnTo>
                <a:lnTo>
                  <a:pt x="84759" y="42392"/>
                </a:lnTo>
                <a:lnTo>
                  <a:pt x="83487" y="32042"/>
                </a:lnTo>
                <a:lnTo>
                  <a:pt x="77905" y="19270"/>
                </a:lnTo>
                <a:lnTo>
                  <a:pt x="68639" y="9118"/>
                </a:lnTo>
                <a:lnTo>
                  <a:pt x="56521" y="2418"/>
                </a:lnTo>
                <a:lnTo>
                  <a:pt x="42379" y="0"/>
                </a:lnTo>
                <a:lnTo>
                  <a:pt x="32030" y="1273"/>
                </a:lnTo>
                <a:lnTo>
                  <a:pt x="19261" y="6858"/>
                </a:lnTo>
                <a:lnTo>
                  <a:pt x="9113" y="16127"/>
                </a:lnTo>
                <a:lnTo>
                  <a:pt x="2416" y="28249"/>
                </a:lnTo>
                <a:lnTo>
                  <a:pt x="0" y="42392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5280" y="0"/>
            <a:ext cx="8558784" cy="926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65720" y="5971032"/>
            <a:ext cx="670559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15250" y="6000762"/>
            <a:ext cx="571500" cy="571512"/>
          </a:xfrm>
          <a:custGeom>
            <a:avLst/>
            <a:gdLst/>
            <a:ahLst/>
            <a:cxnLst/>
            <a:rect l="l" t="t" r="r" b="b"/>
            <a:pathLst>
              <a:path w="571500" h="571512">
                <a:moveTo>
                  <a:pt x="0" y="285762"/>
                </a:moveTo>
                <a:lnTo>
                  <a:pt x="947" y="309197"/>
                </a:lnTo>
                <a:lnTo>
                  <a:pt x="3742" y="332111"/>
                </a:lnTo>
                <a:lnTo>
                  <a:pt x="8309" y="354430"/>
                </a:lnTo>
                <a:lnTo>
                  <a:pt x="14575" y="376079"/>
                </a:lnTo>
                <a:lnTo>
                  <a:pt x="22467" y="396987"/>
                </a:lnTo>
                <a:lnTo>
                  <a:pt x="31910" y="417078"/>
                </a:lnTo>
                <a:lnTo>
                  <a:pt x="42831" y="436281"/>
                </a:lnTo>
                <a:lnTo>
                  <a:pt x="55156" y="454520"/>
                </a:lnTo>
                <a:lnTo>
                  <a:pt x="68812" y="471723"/>
                </a:lnTo>
                <a:lnTo>
                  <a:pt x="83724" y="487816"/>
                </a:lnTo>
                <a:lnTo>
                  <a:pt x="99820" y="502725"/>
                </a:lnTo>
                <a:lnTo>
                  <a:pt x="117024" y="516378"/>
                </a:lnTo>
                <a:lnTo>
                  <a:pt x="135265" y="528699"/>
                </a:lnTo>
                <a:lnTo>
                  <a:pt x="154467" y="539616"/>
                </a:lnTo>
                <a:lnTo>
                  <a:pt x="174557" y="549056"/>
                </a:lnTo>
                <a:lnTo>
                  <a:pt x="195462" y="556944"/>
                </a:lnTo>
                <a:lnTo>
                  <a:pt x="217107" y="563207"/>
                </a:lnTo>
                <a:lnTo>
                  <a:pt x="239419" y="567772"/>
                </a:lnTo>
                <a:lnTo>
                  <a:pt x="262325" y="570565"/>
                </a:lnTo>
                <a:lnTo>
                  <a:pt x="285750" y="571512"/>
                </a:lnTo>
                <a:lnTo>
                  <a:pt x="309192" y="570565"/>
                </a:lnTo>
                <a:lnTo>
                  <a:pt x="332111" y="567772"/>
                </a:lnTo>
                <a:lnTo>
                  <a:pt x="354433" y="563207"/>
                </a:lnTo>
                <a:lnTo>
                  <a:pt x="376086" y="556944"/>
                </a:lnTo>
                <a:lnTo>
                  <a:pt x="396996" y="549056"/>
                </a:lnTo>
                <a:lnTo>
                  <a:pt x="417088" y="539616"/>
                </a:lnTo>
                <a:lnTo>
                  <a:pt x="436291" y="528699"/>
                </a:lnTo>
                <a:lnTo>
                  <a:pt x="454529" y="516378"/>
                </a:lnTo>
                <a:lnTo>
                  <a:pt x="471731" y="502725"/>
                </a:lnTo>
                <a:lnTo>
                  <a:pt x="487822" y="487816"/>
                </a:lnTo>
                <a:lnTo>
                  <a:pt x="502730" y="471723"/>
                </a:lnTo>
                <a:lnTo>
                  <a:pt x="516379" y="454520"/>
                </a:lnTo>
                <a:lnTo>
                  <a:pt x="528698" y="436281"/>
                </a:lnTo>
                <a:lnTo>
                  <a:pt x="539613" y="417078"/>
                </a:lnTo>
                <a:lnTo>
                  <a:pt x="549050" y="396987"/>
                </a:lnTo>
                <a:lnTo>
                  <a:pt x="556936" y="376079"/>
                </a:lnTo>
                <a:lnTo>
                  <a:pt x="563197" y="354430"/>
                </a:lnTo>
                <a:lnTo>
                  <a:pt x="567761" y="332111"/>
                </a:lnTo>
                <a:lnTo>
                  <a:pt x="570553" y="309197"/>
                </a:lnTo>
                <a:lnTo>
                  <a:pt x="571500" y="285762"/>
                </a:lnTo>
                <a:lnTo>
                  <a:pt x="570553" y="262325"/>
                </a:lnTo>
                <a:lnTo>
                  <a:pt x="567761" y="239410"/>
                </a:lnTo>
                <a:lnTo>
                  <a:pt x="563197" y="217090"/>
                </a:lnTo>
                <a:lnTo>
                  <a:pt x="556936" y="195439"/>
                </a:lnTo>
                <a:lnTo>
                  <a:pt x="549050" y="174530"/>
                </a:lnTo>
                <a:lnTo>
                  <a:pt x="539613" y="154438"/>
                </a:lnTo>
                <a:lnTo>
                  <a:pt x="528698" y="135234"/>
                </a:lnTo>
                <a:lnTo>
                  <a:pt x="516379" y="116994"/>
                </a:lnTo>
                <a:lnTo>
                  <a:pt x="502730" y="99791"/>
                </a:lnTo>
                <a:lnTo>
                  <a:pt x="487822" y="83697"/>
                </a:lnTo>
                <a:lnTo>
                  <a:pt x="471731" y="68788"/>
                </a:lnTo>
                <a:lnTo>
                  <a:pt x="454529" y="55135"/>
                </a:lnTo>
                <a:lnTo>
                  <a:pt x="436291" y="42813"/>
                </a:lnTo>
                <a:lnTo>
                  <a:pt x="417088" y="31896"/>
                </a:lnTo>
                <a:lnTo>
                  <a:pt x="396996" y="22456"/>
                </a:lnTo>
                <a:lnTo>
                  <a:pt x="376086" y="14568"/>
                </a:lnTo>
                <a:lnTo>
                  <a:pt x="354433" y="8304"/>
                </a:lnTo>
                <a:lnTo>
                  <a:pt x="332111" y="3740"/>
                </a:lnTo>
                <a:lnTo>
                  <a:pt x="309192" y="947"/>
                </a:lnTo>
                <a:lnTo>
                  <a:pt x="285750" y="0"/>
                </a:lnTo>
                <a:lnTo>
                  <a:pt x="262325" y="947"/>
                </a:lnTo>
                <a:lnTo>
                  <a:pt x="239419" y="3740"/>
                </a:lnTo>
                <a:lnTo>
                  <a:pt x="217107" y="8304"/>
                </a:lnTo>
                <a:lnTo>
                  <a:pt x="195462" y="14568"/>
                </a:lnTo>
                <a:lnTo>
                  <a:pt x="174557" y="22456"/>
                </a:lnTo>
                <a:lnTo>
                  <a:pt x="154467" y="31896"/>
                </a:lnTo>
                <a:lnTo>
                  <a:pt x="135265" y="42813"/>
                </a:lnTo>
                <a:lnTo>
                  <a:pt x="117024" y="55135"/>
                </a:lnTo>
                <a:lnTo>
                  <a:pt x="99820" y="68788"/>
                </a:lnTo>
                <a:lnTo>
                  <a:pt x="83724" y="83697"/>
                </a:lnTo>
                <a:lnTo>
                  <a:pt x="68812" y="99791"/>
                </a:lnTo>
                <a:lnTo>
                  <a:pt x="55156" y="116994"/>
                </a:lnTo>
                <a:lnTo>
                  <a:pt x="42831" y="135234"/>
                </a:lnTo>
                <a:lnTo>
                  <a:pt x="31910" y="154438"/>
                </a:lnTo>
                <a:lnTo>
                  <a:pt x="22467" y="174530"/>
                </a:lnTo>
                <a:lnTo>
                  <a:pt x="14575" y="195439"/>
                </a:lnTo>
                <a:lnTo>
                  <a:pt x="8309" y="217090"/>
                </a:lnTo>
                <a:lnTo>
                  <a:pt x="3742" y="239410"/>
                </a:lnTo>
                <a:lnTo>
                  <a:pt x="947" y="262325"/>
                </a:lnTo>
                <a:lnTo>
                  <a:pt x="0" y="285762"/>
                </a:lnTo>
                <a:close/>
              </a:path>
            </a:pathLst>
          </a:custGeom>
          <a:solidFill>
            <a:srgbClr val="CFDC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79715" y="6171298"/>
            <a:ext cx="242569" cy="59524"/>
          </a:xfrm>
          <a:custGeom>
            <a:avLst/>
            <a:gdLst/>
            <a:ahLst/>
            <a:cxnLst/>
            <a:rect l="l" t="t" r="r" b="b"/>
            <a:pathLst>
              <a:path w="242569" h="59524">
                <a:moveTo>
                  <a:pt x="0" y="29756"/>
                </a:moveTo>
                <a:lnTo>
                  <a:pt x="346" y="34313"/>
                </a:lnTo>
                <a:lnTo>
                  <a:pt x="5638" y="47197"/>
                </a:lnTo>
                <a:lnTo>
                  <a:pt x="15995" y="56162"/>
                </a:lnTo>
                <a:lnTo>
                  <a:pt x="29717" y="59524"/>
                </a:lnTo>
                <a:lnTo>
                  <a:pt x="34383" y="59164"/>
                </a:lnTo>
                <a:lnTo>
                  <a:pt x="47260" y="53852"/>
                </a:lnTo>
                <a:lnTo>
                  <a:pt x="56209" y="43491"/>
                </a:lnTo>
                <a:lnTo>
                  <a:pt x="59562" y="29756"/>
                </a:lnTo>
                <a:lnTo>
                  <a:pt x="59203" y="25119"/>
                </a:lnTo>
                <a:lnTo>
                  <a:pt x="53885" y="12282"/>
                </a:lnTo>
                <a:lnTo>
                  <a:pt x="43500" y="3349"/>
                </a:lnTo>
                <a:lnTo>
                  <a:pt x="29717" y="0"/>
                </a:lnTo>
                <a:lnTo>
                  <a:pt x="25185" y="344"/>
                </a:lnTo>
                <a:lnTo>
                  <a:pt x="12326" y="5633"/>
                </a:lnTo>
                <a:lnTo>
                  <a:pt x="3365" y="16000"/>
                </a:lnTo>
                <a:lnTo>
                  <a:pt x="0" y="29756"/>
                </a:lnTo>
                <a:close/>
              </a:path>
              <a:path w="242569" h="59524">
                <a:moveTo>
                  <a:pt x="183133" y="29756"/>
                </a:moveTo>
                <a:lnTo>
                  <a:pt x="183480" y="34313"/>
                </a:lnTo>
                <a:lnTo>
                  <a:pt x="188772" y="47197"/>
                </a:lnTo>
                <a:lnTo>
                  <a:pt x="199129" y="56162"/>
                </a:lnTo>
                <a:lnTo>
                  <a:pt x="212851" y="59524"/>
                </a:lnTo>
                <a:lnTo>
                  <a:pt x="217393" y="59178"/>
                </a:lnTo>
                <a:lnTo>
                  <a:pt x="230247" y="53886"/>
                </a:lnTo>
                <a:lnTo>
                  <a:pt x="239206" y="43517"/>
                </a:lnTo>
                <a:lnTo>
                  <a:pt x="242569" y="29756"/>
                </a:lnTo>
                <a:lnTo>
                  <a:pt x="242224" y="25211"/>
                </a:lnTo>
                <a:lnTo>
                  <a:pt x="236934" y="12329"/>
                </a:lnTo>
                <a:lnTo>
                  <a:pt x="226577" y="3363"/>
                </a:lnTo>
                <a:lnTo>
                  <a:pt x="212851" y="0"/>
                </a:lnTo>
                <a:lnTo>
                  <a:pt x="208319" y="344"/>
                </a:lnTo>
                <a:lnTo>
                  <a:pt x="195460" y="5633"/>
                </a:lnTo>
                <a:lnTo>
                  <a:pt x="186499" y="16000"/>
                </a:lnTo>
                <a:lnTo>
                  <a:pt x="183133" y="29756"/>
                </a:lnTo>
                <a:close/>
              </a:path>
            </a:pathLst>
          </a:custGeom>
          <a:solidFill>
            <a:srgbClr val="A6B0C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846186" y="6411137"/>
            <a:ext cx="309372" cy="0"/>
          </a:xfrm>
          <a:custGeom>
            <a:avLst/>
            <a:gdLst/>
            <a:ahLst/>
            <a:cxnLst/>
            <a:rect l="l" t="t" r="r" b="b"/>
            <a:pathLst>
              <a:path w="309372">
                <a:moveTo>
                  <a:pt x="309372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88314" y="151667"/>
            <a:ext cx="3757267" cy="38458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62151" algn="ctr">
              <a:lnSpc>
                <a:spcPts val="5605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Proiz</a:t>
            </a:r>
            <a:r>
              <a:rPr sz="8100" spc="-89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v</a:t>
            </a: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ođači</a:t>
            </a:r>
            <a:endParaRPr sz="5400">
              <a:latin typeface="Palatino Linotype"/>
              <a:cs typeface="Palatino Linotype"/>
            </a:endParaRPr>
          </a:p>
          <a:p>
            <a:pPr marL="103225" marR="41833">
              <a:lnSpc>
                <a:spcPct val="102172"/>
              </a:lnSpc>
              <a:spcBef>
                <a:spcPts val="563"/>
              </a:spcBef>
            </a:pP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22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200" spc="-48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2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2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sco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  <a:spcBef>
                <a:spcPts val="132"/>
              </a:spcBef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0E</a:t>
            </a:r>
            <a:r>
              <a:rPr sz="3300" spc="-5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Fuj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su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5E</a:t>
            </a:r>
            <a:r>
              <a:rPr sz="3300" spc="-5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-3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-6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7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Xerox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C0</a:t>
            </a:r>
            <a:r>
              <a:rPr sz="3300" spc="-53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-3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W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es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ern</a:t>
            </a:r>
            <a:r>
              <a:rPr sz="3300" spc="-65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D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g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al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E2</a:t>
            </a:r>
            <a:r>
              <a:rPr sz="3300" spc="-5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-2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cer</a:t>
            </a:r>
            <a:endParaRPr sz="2200">
              <a:latin typeface="Century Gothic"/>
              <a:cs typeface="Century Gothic"/>
            </a:endParaRPr>
          </a:p>
          <a:p>
            <a:pPr marL="103225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80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C2</a:t>
            </a:r>
            <a:r>
              <a:rPr sz="3300" spc="-53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IEEE</a:t>
            </a:r>
            <a:r>
              <a:rPr sz="3300" spc="-4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8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2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.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1</a:t>
            </a:r>
            <a:r>
              <a:rPr sz="3300" spc="16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гр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у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па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2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3E</a:t>
            </a:r>
            <a:r>
              <a:rPr sz="3300" spc="-46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7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-2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M</a:t>
            </a:r>
            <a:r>
              <a:rPr sz="3300" spc="13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Forum</a:t>
            </a:r>
            <a:endParaRPr sz="2200">
              <a:latin typeface="Century Gothic"/>
              <a:cs typeface="Century Gothic"/>
            </a:endParaRPr>
          </a:p>
          <a:p>
            <a:pPr marL="103225" marR="41833">
              <a:lnSpc>
                <a:spcPts val="2645"/>
              </a:lnSpc>
              <a:spcBef>
                <a:spcPts val="0"/>
              </a:spcBef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-2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3300" spc="-45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7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In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el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8045" y="151667"/>
            <a:ext cx="1796821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MAC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8046" y="151667"/>
            <a:ext cx="2123262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5600"/>
              </a:lnSpc>
              <a:spcBef>
                <a:spcPts val="280"/>
              </a:spcBef>
            </a:pPr>
            <a:r>
              <a:rPr sz="8100" spc="0" baseline="4575" dirty="0" smtClean="0">
                <a:solidFill>
                  <a:srgbClr val="2E5796"/>
                </a:solidFill>
                <a:latin typeface="Palatino Linotype"/>
                <a:cs typeface="Palatino Linotype"/>
              </a:rPr>
              <a:t>adresa</a:t>
            </a:r>
            <a:endParaRPr sz="5400">
              <a:latin typeface="Palatino Linotype"/>
              <a:cs typeface="Palatino Linotyp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013148"/>
            <a:ext cx="164998" cy="53343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10"/>
              </a:spcBef>
            </a:pPr>
            <a:r>
              <a:rPr sz="2200" spc="0" dirty="0" smtClean="0">
                <a:solidFill>
                  <a:srgbClr val="7E7E7E"/>
                </a:solidFill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4028493"/>
            <a:ext cx="1183818" cy="1645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746">
              <a:lnSpc>
                <a:spcPts val="2385"/>
              </a:lnSpc>
              <a:spcBef>
                <a:spcPts val="119"/>
              </a:spcBef>
            </a:pP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22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09</a:t>
            </a:r>
            <a:endParaRPr sz="2200">
              <a:latin typeface="Century Gothic"/>
              <a:cs typeface="Century Gothic"/>
            </a:endParaRPr>
          </a:p>
          <a:p>
            <a:pPr marL="12700" marR="6746">
              <a:lnSpc>
                <a:spcPts val="2640"/>
              </a:lnSpc>
              <a:spcBef>
                <a:spcPts val="12"/>
              </a:spcBef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20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2B</a:t>
            </a:r>
            <a:endParaRPr sz="2200">
              <a:latin typeface="Century Gothic"/>
              <a:cs typeface="Century Gothic"/>
            </a:endParaRPr>
          </a:p>
          <a:p>
            <a:pPr marL="12700" marR="6700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46</a:t>
            </a:r>
            <a:endParaRPr sz="2200">
              <a:latin typeface="Century Gothic"/>
              <a:cs typeface="Century Gothic"/>
            </a:endParaRPr>
          </a:p>
          <a:p>
            <a:pPr marL="12700" marR="6746">
              <a:lnSpc>
                <a:spcPts val="2640"/>
              </a:lnSpc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56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72386" y="4028493"/>
            <a:ext cx="164406" cy="1645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">
              <a:lnSpc>
                <a:spcPts val="2385"/>
              </a:lnSpc>
              <a:spcBef>
                <a:spcPts val="119"/>
              </a:spcBef>
            </a:pP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endParaRPr sz="2200">
              <a:latin typeface="Century Gothic"/>
              <a:cs typeface="Century Gothic"/>
            </a:endParaRPr>
          </a:p>
          <a:p>
            <a:pPr marL="12700" marR="4571">
              <a:lnSpc>
                <a:spcPts val="2640"/>
              </a:lnSpc>
              <a:spcBef>
                <a:spcPts val="12"/>
              </a:spcBef>
            </a:pP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endParaRPr sz="2200">
              <a:latin typeface="Century Gothic"/>
              <a:cs typeface="Century Gothic"/>
            </a:endParaRPr>
          </a:p>
          <a:p>
            <a:pPr marL="17271">
              <a:lnSpc>
                <a:spcPts val="2640"/>
              </a:lnSpc>
            </a:pP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endParaRPr sz="2200">
              <a:latin typeface="Century Gothic"/>
              <a:cs typeface="Century Gothic"/>
            </a:endParaRPr>
          </a:p>
          <a:p>
            <a:pPr marL="12700" marR="4425">
              <a:lnSpc>
                <a:spcPts val="2640"/>
              </a:lnSpc>
            </a:pP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endParaRPr sz="2200">
              <a:latin typeface="Century Gothic"/>
              <a:cs typeface="Century Gothic"/>
            </a:endParaRPr>
          </a:p>
          <a:p>
            <a:pPr marL="12700" marR="4571">
              <a:lnSpc>
                <a:spcPts val="2640"/>
              </a:lnSpc>
            </a:pP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43074" y="4028493"/>
            <a:ext cx="2527340" cy="1645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385"/>
              </a:lnSpc>
              <a:spcBef>
                <a:spcPts val="119"/>
              </a:spcBef>
            </a:pP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Hewle</a:t>
            </a:r>
            <a:r>
              <a:rPr sz="2200" spc="14" dirty="0" smtClean="0">
                <a:solidFill>
                  <a:srgbClr val="7E7E7E"/>
                </a:solidFill>
                <a:latin typeface="Century Gothic"/>
                <a:cs typeface="Century Gothic"/>
              </a:rPr>
              <a:t>tt</a:t>
            </a:r>
            <a:r>
              <a:rPr sz="22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Pa</a:t>
            </a:r>
            <a:r>
              <a:rPr sz="2200" spc="-9" dirty="0" smtClean="0">
                <a:solidFill>
                  <a:srgbClr val="7E7E7E"/>
                </a:solidFill>
                <a:latin typeface="Century Gothic"/>
                <a:cs typeface="Century Gothic"/>
              </a:rPr>
              <a:t>c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kard</a:t>
            </a:r>
            <a:endParaRPr sz="2200">
              <a:latin typeface="Century Gothic"/>
              <a:cs typeface="Century Gothic"/>
            </a:endParaRPr>
          </a:p>
          <a:p>
            <a:pPr marL="12700" marR="1821429">
              <a:lnSpc>
                <a:spcPts val="2640"/>
              </a:lnSpc>
              <a:spcBef>
                <a:spcPts val="52"/>
              </a:spcBef>
            </a:pP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Sun DEC Sony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ts val="2595"/>
              </a:lnSpc>
            </a:pP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S</a:t>
            </a:r>
            <a:r>
              <a:rPr sz="3300" spc="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anford</a:t>
            </a:r>
            <a:r>
              <a:rPr sz="3300" spc="-7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U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n</a:t>
            </a:r>
            <a:r>
              <a:rPr sz="3300" spc="1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v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ers</a:t>
            </a:r>
            <a:r>
              <a:rPr sz="3300" spc="1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i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ty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5705147"/>
            <a:ext cx="2081458" cy="639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385"/>
              </a:lnSpc>
              <a:spcBef>
                <a:spcPts val="119"/>
              </a:spcBef>
            </a:pP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08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4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2200" spc="4" dirty="0" smtClean="0">
                <a:solidFill>
                  <a:srgbClr val="7E7E7E"/>
                </a:solidFill>
                <a:latin typeface="Century Gothic"/>
                <a:cs typeface="Century Gothic"/>
              </a:rPr>
              <a:t>-5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2200" spc="-51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2200" spc="-7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2200" spc="0" dirty="0" smtClean="0">
                <a:solidFill>
                  <a:srgbClr val="7E7E7E"/>
                </a:solidFill>
                <a:latin typeface="Century Gothic"/>
                <a:cs typeface="Century Gothic"/>
              </a:rPr>
              <a:t>IBM</a:t>
            </a:r>
            <a:endParaRPr sz="2200">
              <a:latin typeface="Century Gothic"/>
              <a:cs typeface="Century Gothic"/>
            </a:endParaRPr>
          </a:p>
          <a:p>
            <a:pPr marL="12700">
              <a:lnSpc>
                <a:spcPts val="2640"/>
              </a:lnSpc>
              <a:spcBef>
                <a:spcPts val="12"/>
              </a:spcBef>
            </a:pP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80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00</a:t>
            </a:r>
            <a:r>
              <a:rPr sz="3300" spc="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-4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1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r>
              <a:rPr sz="3300" spc="-4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-</a:t>
            </a:r>
            <a:r>
              <a:rPr sz="3300" spc="2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sz="3300" spc="-2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A</a:t>
            </a:r>
            <a:r>
              <a:rPr sz="3300" spc="-9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T</a:t>
            </a:r>
            <a:r>
              <a:rPr sz="3300" spc="0" baseline="-1235" dirty="0" smtClean="0">
                <a:solidFill>
                  <a:srgbClr val="7E7E7E"/>
                </a:solidFill>
                <a:latin typeface="Century Gothic"/>
                <a:cs typeface="Century Gothic"/>
              </a:rPr>
              <a:t>&amp;T</a:t>
            </a:r>
            <a:endParaRPr sz="2200">
              <a:latin typeface="Century Gothic"/>
              <a:cs typeface="Century Gothic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46186" y="6271437"/>
            <a:ext cx="3093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757</Words>
  <Application>Microsoft Office PowerPoint</Application>
  <PresentationFormat>On-screen Show (4:3)</PresentationFormat>
  <Paragraphs>233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Raso</dc:creator>
  <cp:lastModifiedBy>Radovan M</cp:lastModifiedBy>
  <cp:revision>21</cp:revision>
  <dcterms:modified xsi:type="dcterms:W3CDTF">2020-03-16T22:13:05Z</dcterms:modified>
</cp:coreProperties>
</file>