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35D2877-153A-4CF6-91FA-14B59F552E34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9C41931-A8EF-4A87-B116-7F6E48B3C2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3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CS" i="1" dirty="0" smtClean="0"/>
              <a:t/>
            </a:r>
            <a:br>
              <a:rPr lang="sr-Latn-CS" i="1" dirty="0" smtClean="0"/>
            </a:br>
            <a:r>
              <a:rPr lang="sr-Latn-CS" i="1" dirty="0" smtClean="0"/>
              <a:t/>
            </a:r>
            <a:br>
              <a:rPr lang="sr-Latn-CS" i="1" dirty="0" smtClean="0"/>
            </a:br>
            <a:r>
              <a:rPr lang="sr-Latn-CS" i="1" dirty="0" smtClean="0"/>
              <a:t>GRANIČNA VR</a:t>
            </a:r>
            <a:r>
              <a:rPr lang="en-US" i="1" dirty="0" smtClean="0"/>
              <a:t>IJ</a:t>
            </a:r>
            <a:r>
              <a:rPr lang="sr-Latn-CS" i="1" dirty="0" smtClean="0"/>
              <a:t>EDNOST </a:t>
            </a:r>
            <a:r>
              <a:rPr lang="hr-HR" i="1" dirty="0" smtClean="0"/>
              <a:t>FUNKCIJE</a:t>
            </a:r>
            <a:r>
              <a:rPr lang="hr-HR" dirty="0" smtClean="0"/>
              <a:t/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73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79512" y="764704"/>
                <a:ext cx="8280920" cy="2567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sr-Latn-CS" sz="2000" b="1" dirty="0" smtClean="0"/>
              </a:p>
              <a:p>
                <a:endParaRPr lang="sr-Latn-CS" sz="2000" b="1" dirty="0"/>
              </a:p>
              <a:p>
                <a:r>
                  <a:rPr lang="sr-Latn-CS" sz="2000" b="1" dirty="0"/>
                  <a:t>Prim</a:t>
                </a:r>
                <a:r>
                  <a:rPr lang="en-US" sz="2000" b="1" dirty="0"/>
                  <a:t>j</a:t>
                </a:r>
                <a:r>
                  <a:rPr lang="sr-Latn-CS" sz="2000" b="1" dirty="0"/>
                  <a:t>er </a:t>
                </a:r>
                <a:r>
                  <a:rPr lang="en-US" sz="2000" b="1" dirty="0"/>
                  <a:t>2</a:t>
                </a:r>
                <a:r>
                  <a:rPr lang="sr-Latn-CS" sz="2000" b="1" dirty="0"/>
                  <a:t>:</a:t>
                </a:r>
              </a:p>
              <a:p>
                <a:r>
                  <a:rPr lang="sr-Latn-CS" dirty="0"/>
                  <a:t>Izračunati graničnu vr</a:t>
                </a:r>
                <a:r>
                  <a:rPr lang="en-US" dirty="0" err="1"/>
                  <a:t>ij</a:t>
                </a:r>
                <a:r>
                  <a:rPr lang="sr-Latn-CS" dirty="0"/>
                  <a:t>ednost </a:t>
                </a:r>
                <a:r>
                  <a:rPr lang="en-US" dirty="0" err="1"/>
                  <a:t>funkcije</a:t>
                </a:r>
                <a:endParaRPr lang="sr-Latn-CS" dirty="0"/>
              </a:p>
              <a:p>
                <a:endParaRPr lang="sr-Latn-CS" dirty="0"/>
              </a:p>
              <a:p>
                <a:endParaRPr lang="en-US" sz="2000" b="1" dirty="0" smtClean="0"/>
              </a:p>
              <a:p>
                <a:endParaRPr lang="en-US" sz="2000" b="1" dirty="0"/>
              </a:p>
              <a:p>
                <a:r>
                  <a:rPr lang="sr-Latn-CS" sz="2000" b="1" dirty="0" smtClean="0"/>
                  <a:t>R</a:t>
                </a:r>
                <a:r>
                  <a:rPr lang="en-US" sz="2000" b="1" dirty="0"/>
                  <a:t>j</a:t>
                </a:r>
                <a:r>
                  <a:rPr lang="sr-Latn-CS" sz="2000" b="1" dirty="0"/>
                  <a:t>ešenje: </a:t>
                </a:r>
                <a:r>
                  <a:rPr lang="en-US" sz="2000" b="1" dirty="0" smtClean="0"/>
                  <a:t>    </a:t>
                </a:r>
                <a:r>
                  <a:rPr lang="en-US" sz="2000" dirty="0" err="1" smtClean="0"/>
                  <a:t>Podijelimo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brojilac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imenilac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sa</a:t>
                </a:r>
                <a:r>
                  <a:rPr lang="en-US" sz="20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000" dirty="0" smtClean="0"/>
                  <a:t> </a:t>
                </a:r>
                <a:endParaRPr lang="en-US" sz="2000" b="1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764704"/>
                <a:ext cx="8280920" cy="2567306"/>
              </a:xfrm>
              <a:prstGeom prst="rect">
                <a:avLst/>
              </a:prstGeom>
              <a:blipFill rotWithShape="1">
                <a:blip r:embed="rId3"/>
                <a:stretch>
                  <a:fillRect l="-736" b="-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746793"/>
              </p:ext>
            </p:extLst>
          </p:nvPr>
        </p:nvGraphicFramePr>
        <p:xfrm>
          <a:off x="4860032" y="1556792"/>
          <a:ext cx="148113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4" imgW="1028700" imgH="419100" progId="">
                  <p:embed/>
                </p:oleObj>
              </mc:Choice>
              <mc:Fallback>
                <p:oleObj name="Equation" r:id="rId4" imgW="1028700" imgH="4191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556792"/>
                        <a:ext cx="1481138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943067"/>
              </p:ext>
            </p:extLst>
          </p:nvPr>
        </p:nvGraphicFramePr>
        <p:xfrm>
          <a:off x="1187624" y="3717032"/>
          <a:ext cx="3427413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6" imgW="2324100" imgH="762000" progId="">
                  <p:embed/>
                </p:oleObj>
              </mc:Choice>
              <mc:Fallback>
                <p:oleObj name="Equation" r:id="rId6" imgW="2324100" imgH="7620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17032"/>
                        <a:ext cx="3427413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882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764704"/>
            <a:ext cx="83529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000" b="1" dirty="0"/>
          </a:p>
          <a:p>
            <a:endParaRPr lang="sr-Latn-CS" sz="2000" b="1" dirty="0"/>
          </a:p>
          <a:p>
            <a:r>
              <a:rPr lang="sr-Latn-CS" sz="2000" b="1" dirty="0"/>
              <a:t>Prim</a:t>
            </a:r>
            <a:r>
              <a:rPr lang="en-US" sz="2000" b="1" dirty="0"/>
              <a:t>j</a:t>
            </a:r>
            <a:r>
              <a:rPr lang="sr-Latn-CS" sz="2000" b="1" dirty="0"/>
              <a:t>er </a:t>
            </a:r>
            <a:r>
              <a:rPr lang="en-US" sz="2000" b="1" dirty="0"/>
              <a:t>3</a:t>
            </a:r>
            <a:r>
              <a:rPr lang="sr-Latn-CS" sz="2000" b="1" dirty="0"/>
              <a:t>:</a:t>
            </a:r>
          </a:p>
          <a:p>
            <a:r>
              <a:rPr lang="sr-Latn-CS" dirty="0"/>
              <a:t>Izračunati graničnu vr</a:t>
            </a:r>
            <a:r>
              <a:rPr lang="en-US" dirty="0" err="1"/>
              <a:t>ij</a:t>
            </a:r>
            <a:r>
              <a:rPr lang="sr-Latn-CS" dirty="0"/>
              <a:t>ednost </a:t>
            </a:r>
            <a:r>
              <a:rPr lang="en-US" dirty="0" err="1"/>
              <a:t>funkcije</a:t>
            </a:r>
            <a:endParaRPr lang="sr-Latn-CS" dirty="0"/>
          </a:p>
          <a:p>
            <a:endParaRPr lang="sr-Latn-CS" dirty="0"/>
          </a:p>
          <a:p>
            <a:endParaRPr lang="en-US" sz="2000" b="1" dirty="0" smtClean="0"/>
          </a:p>
          <a:p>
            <a:endParaRPr lang="en-US" sz="2000" b="1" dirty="0"/>
          </a:p>
          <a:p>
            <a:r>
              <a:rPr lang="sr-Latn-CS" sz="2000" b="1" dirty="0" smtClean="0"/>
              <a:t>R</a:t>
            </a:r>
            <a:r>
              <a:rPr lang="en-US" sz="2000" b="1" dirty="0"/>
              <a:t>j</a:t>
            </a:r>
            <a:r>
              <a:rPr lang="sr-Latn-CS" sz="2000" b="1" dirty="0"/>
              <a:t>ešenje: </a:t>
            </a:r>
            <a:endParaRPr lang="en-US" sz="20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085513"/>
              </p:ext>
            </p:extLst>
          </p:nvPr>
        </p:nvGraphicFramePr>
        <p:xfrm>
          <a:off x="5076056" y="1556792"/>
          <a:ext cx="148113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028700" imgH="419100" progId="">
                  <p:embed/>
                </p:oleObj>
              </mc:Choice>
              <mc:Fallback>
                <p:oleObj name="Equation" r:id="rId3" imgW="1028700" imgH="4191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556792"/>
                        <a:ext cx="1481138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002046"/>
              </p:ext>
            </p:extLst>
          </p:nvPr>
        </p:nvGraphicFramePr>
        <p:xfrm>
          <a:off x="1979712" y="2852936"/>
          <a:ext cx="3427413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2324100" imgH="762000" progId="">
                  <p:embed/>
                </p:oleObj>
              </mc:Choice>
              <mc:Fallback>
                <p:oleObj name="Equation" r:id="rId5" imgW="2324100" imgH="7620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852936"/>
                        <a:ext cx="3427413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855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764704"/>
            <a:ext cx="85324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Primjer</a:t>
            </a:r>
            <a:r>
              <a:rPr lang="sr-Latn-CS" sz="2000" b="1" dirty="0"/>
              <a:t> </a:t>
            </a:r>
            <a:r>
              <a:rPr lang="en-US" sz="2000" b="1" dirty="0" smtClean="0"/>
              <a:t>4:</a:t>
            </a:r>
            <a:endParaRPr lang="sr-Latn-CS" sz="2000" b="1" dirty="0"/>
          </a:p>
          <a:p>
            <a:r>
              <a:rPr lang="sr-Latn-CS" dirty="0"/>
              <a:t>Izračunati sledeće granične vr</a:t>
            </a:r>
            <a:r>
              <a:rPr lang="en-US" dirty="0" err="1"/>
              <a:t>ij</a:t>
            </a:r>
            <a:r>
              <a:rPr lang="sr-Latn-CS" dirty="0"/>
              <a:t>ednosti</a:t>
            </a:r>
          </a:p>
          <a:p>
            <a:endParaRPr lang="sr-Latn-CS" dirty="0"/>
          </a:p>
          <a:p>
            <a:endParaRPr lang="sr-Latn-CS" sz="1600" dirty="0"/>
          </a:p>
          <a:p>
            <a:endParaRPr lang="sr-Latn-CS" sz="1600" dirty="0"/>
          </a:p>
          <a:p>
            <a:endParaRPr lang="sr-Latn-CS" sz="1600" dirty="0"/>
          </a:p>
          <a:p>
            <a:r>
              <a:rPr lang="sr-Latn-CS" sz="2000" b="1" dirty="0"/>
              <a:t>R</a:t>
            </a:r>
            <a:r>
              <a:rPr lang="en-US" sz="2000" b="1" dirty="0"/>
              <a:t>j</a:t>
            </a:r>
            <a:r>
              <a:rPr lang="sr-Latn-CS" sz="2000" b="1" dirty="0"/>
              <a:t>ešenje:</a:t>
            </a:r>
          </a:p>
          <a:p>
            <a:endParaRPr lang="sr-Latn-CS" sz="2000" dirty="0"/>
          </a:p>
          <a:p>
            <a:endParaRPr lang="en-US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389882"/>
              </p:ext>
            </p:extLst>
          </p:nvPr>
        </p:nvGraphicFramePr>
        <p:xfrm>
          <a:off x="467544" y="1454115"/>
          <a:ext cx="12334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850531" imgH="418918" progId="">
                  <p:embed/>
                </p:oleObj>
              </mc:Choice>
              <mc:Fallback>
                <p:oleObj name="Equation" r:id="rId3" imgW="850531" imgH="41891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54115"/>
                        <a:ext cx="1233488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98474"/>
              </p:ext>
            </p:extLst>
          </p:nvPr>
        </p:nvGraphicFramePr>
        <p:xfrm>
          <a:off x="2761049" y="1452527"/>
          <a:ext cx="169068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1168400" imgH="419100" progId="">
                  <p:embed/>
                </p:oleObj>
              </mc:Choice>
              <mc:Fallback>
                <p:oleObj name="Equation" r:id="rId5" imgW="1168400" imgH="4191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049" y="1452527"/>
                        <a:ext cx="1690688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00103"/>
              </p:ext>
            </p:extLst>
          </p:nvPr>
        </p:nvGraphicFramePr>
        <p:xfrm>
          <a:off x="5508104" y="1482489"/>
          <a:ext cx="1700213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1104900" imgH="393700" progId="">
                  <p:embed/>
                </p:oleObj>
              </mc:Choice>
              <mc:Fallback>
                <p:oleObj name="Equation" r:id="rId7" imgW="1104900" imgH="3937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482489"/>
                        <a:ext cx="1700213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461632"/>
              </p:ext>
            </p:extLst>
          </p:nvPr>
        </p:nvGraphicFramePr>
        <p:xfrm>
          <a:off x="467544" y="2924944"/>
          <a:ext cx="27527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9" imgW="1866900" imgH="762000" progId="">
                  <p:embed/>
                </p:oleObj>
              </mc:Choice>
              <mc:Fallback>
                <p:oleObj name="Equation" r:id="rId9" imgW="1866900" imgH="76200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24944"/>
                        <a:ext cx="2752725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95527"/>
              </p:ext>
            </p:extLst>
          </p:nvPr>
        </p:nvGraphicFramePr>
        <p:xfrm>
          <a:off x="4211960" y="2924944"/>
          <a:ext cx="3582988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11" imgW="2425700" imgH="762000" progId="">
                  <p:embed/>
                </p:oleObj>
              </mc:Choice>
              <mc:Fallback>
                <p:oleObj name="Equation" r:id="rId11" imgW="2425700" imgH="76200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924944"/>
                        <a:ext cx="3582988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37033467"/>
              </p:ext>
            </p:extLst>
          </p:nvPr>
        </p:nvGraphicFramePr>
        <p:xfrm>
          <a:off x="2195736" y="4509120"/>
          <a:ext cx="34925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3" imgW="2374900" imgH="762000" progId="">
                  <p:embed/>
                </p:oleObj>
              </mc:Choice>
              <mc:Fallback>
                <p:oleObj name="Equation" r:id="rId13" imgW="2374900" imgH="762000" progId="">
                  <p:embed/>
                  <p:pic>
                    <p:nvPicPr>
                      <p:cNvPr id="0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509120"/>
                        <a:ext cx="34925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503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4294967295"/>
              </p:nvPr>
            </p:nvSpPr>
            <p:spPr>
              <a:xfrm>
                <a:off x="0" y="1481138"/>
                <a:ext cx="8229600" cy="4525962"/>
              </a:xfrm>
            </p:spPr>
            <p:txBody>
              <a:bodyPr>
                <a:normAutofit fontScale="70000" lnSpcReduction="20000"/>
              </a:bodyPr>
              <a:lstStyle/>
              <a:p>
                <a:endParaRPr lang="sr-Latn-CS" sz="2800" dirty="0" smtClean="0"/>
              </a:p>
              <a:p>
                <a:r>
                  <a:rPr lang="sr-Latn-CS" sz="2800" dirty="0"/>
                  <a:t>Zašto nam trebaju granične vrednosti?</a:t>
                </a:r>
              </a:p>
              <a:p>
                <a:r>
                  <a:rPr lang="sr-Latn-CS" sz="2800" dirty="0"/>
                  <a:t>Na</a:t>
                </a:r>
                <a:r>
                  <a:rPr lang="en-US" sz="2800" dirty="0"/>
                  <a:t> </a:t>
                </a:r>
                <a:r>
                  <a:rPr lang="sr-Latn-CS" sz="2800" dirty="0"/>
                  <a:t>prim</a:t>
                </a:r>
                <a:r>
                  <a:rPr lang="en-US" sz="2800" dirty="0"/>
                  <a:t>j</a:t>
                </a:r>
                <a:r>
                  <a:rPr lang="sr-Latn-CS" sz="2800" dirty="0"/>
                  <a:t>er, kada želimo da odredimo vr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ednost funkcije f(x)= 2x+3 za vr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ednost x=2, mi ćemo zadatu vr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ednost zam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eniti u funkciju i izračunati da je f(2)=7.</a:t>
                </a:r>
              </a:p>
              <a:p>
                <a:r>
                  <a:rPr lang="sr-Latn-CS" sz="2800" dirty="0"/>
                  <a:t>Međutim, ako želimo da odredimo vr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ednost funkcije u tačkama u kojima je funkcija prekinuta ili  je u beskonačnosti, to ne možemo da učinimo na isti način.</a:t>
                </a:r>
              </a:p>
              <a:p>
                <a:endParaRPr lang="sr-Latn-CS" sz="2800" dirty="0"/>
              </a:p>
              <a:p>
                <a:r>
                  <a:rPr lang="sr-Latn-CS" sz="2800" dirty="0"/>
                  <a:t>Ako posmatramo funkciju </a:t>
                </a:r>
                <a14:m>
                  <m:oMath xmlns:m="http://schemas.openxmlformats.org/officeDocument/2006/math">
                    <m:r>
                      <a:rPr lang="en-US" sz="3100" b="0" i="0" smtClean="0">
                        <a:latin typeface="Cambria Math"/>
                      </a:rPr>
                      <m:t>     </m:t>
                    </m:r>
                    <m:r>
                      <a:rPr lang="en-US" sz="31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1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1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1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1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1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1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sr-Latn-CS" sz="2800" dirty="0"/>
                  <a:t>   </a:t>
                </a:r>
                <a:r>
                  <a:rPr lang="sr-Latn-CS" sz="2800" dirty="0" smtClean="0"/>
                  <a:t> </a:t>
                </a:r>
                <a:r>
                  <a:rPr lang="sr-Latn-CS" sz="2800" dirty="0"/>
                  <a:t>,  funkcija nije definisana u tački x=0, pa samim tim ne postoji f(0).</a:t>
                </a:r>
              </a:p>
              <a:p>
                <a:r>
                  <a:rPr lang="sr-Latn-CS" sz="2800" dirty="0"/>
                  <a:t>Da bismo ipak ispitali kako se funkcija ponaša u okolini te tačke, jedino možemo da se beskonačno približavamo sa l</a:t>
                </a:r>
                <a:r>
                  <a:rPr lang="en-US" sz="2800" dirty="0" err="1"/>
                  <a:t>ij</a:t>
                </a:r>
                <a:r>
                  <a:rPr lang="sr-Latn-CS" sz="2800" dirty="0"/>
                  <a:t>eve i desne strane tačk</a:t>
                </a:r>
                <a:r>
                  <a:rPr lang="en-US" sz="2800" dirty="0"/>
                  <a:t>e</a:t>
                </a:r>
                <a:r>
                  <a:rPr lang="sr-Latn-CS" sz="2800" dirty="0"/>
                  <a:t>  x=0 i pratimo ponašanje funkcije.</a:t>
                </a:r>
                <a:endParaRPr lang="en-US" sz="28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0" y="1481138"/>
                <a:ext cx="8229600" cy="4525962"/>
              </a:xfrm>
              <a:blipFill rotWithShape="1">
                <a:blip r:embed="rId2"/>
                <a:stretch>
                  <a:fillRect r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59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15189837"/>
              </p:ext>
            </p:extLst>
          </p:nvPr>
        </p:nvGraphicFramePr>
        <p:xfrm>
          <a:off x="2627784" y="692696"/>
          <a:ext cx="3325813" cy="239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3" imgW="2057400" imgH="1481328" progId="">
                  <p:embed/>
                </p:oleObj>
              </mc:Choice>
              <mc:Fallback>
                <p:oleObj name="Visio" r:id="rId3" imgW="2057400" imgH="1481328" progId="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692696"/>
                        <a:ext cx="3325813" cy="2393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323528" y="766733"/>
            <a:ext cx="842493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3200" dirty="0" smtClean="0"/>
          </a:p>
          <a:p>
            <a:endParaRPr lang="sr-Latn-CS" sz="3200" dirty="0" smtClean="0"/>
          </a:p>
          <a:p>
            <a:endParaRPr lang="sr-Latn-CS" sz="3200" dirty="0" smtClean="0"/>
          </a:p>
          <a:p>
            <a:endParaRPr lang="sr-Latn-CS" sz="3200" dirty="0" smtClean="0"/>
          </a:p>
          <a:p>
            <a:endParaRPr lang="sr-Latn-CS" sz="1600" dirty="0" smtClean="0"/>
          </a:p>
          <a:p>
            <a:endParaRPr lang="sr-Latn-CS" sz="1600" dirty="0" smtClean="0"/>
          </a:p>
          <a:p>
            <a:r>
              <a:rPr lang="sr-Latn-CS" dirty="0" smtClean="0"/>
              <a:t>Sa slike vidimo, da kada se približavamo nuli sa l</a:t>
            </a:r>
            <a:r>
              <a:rPr lang="en-US" dirty="0" err="1" smtClean="0"/>
              <a:t>ij</a:t>
            </a:r>
            <a:r>
              <a:rPr lang="sr-Latn-CS" dirty="0" smtClean="0"/>
              <a:t>eve stane funkcija teži u minus </a:t>
            </a:r>
            <a:r>
              <a:rPr lang="sr-Latn-CS" dirty="0" smtClean="0"/>
              <a:t>beskonačno</a:t>
            </a:r>
            <a:r>
              <a:rPr lang="sr-Latn-CS" dirty="0" smtClean="0"/>
              <a:t>, a kada se približavamo sa desne strane funkcija teži u plus </a:t>
            </a:r>
            <a:r>
              <a:rPr lang="sr-Latn-CS" dirty="0" smtClean="0"/>
              <a:t>beskonačno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Sa druge strane, kada se promenljiva x u beskonačno uvećava, ili smanjuje, funkcija </a:t>
            </a:r>
            <a:r>
              <a:rPr lang="sr-Latn-CS" dirty="0" smtClean="0"/>
              <a:t>teži </a:t>
            </a:r>
            <a:r>
              <a:rPr lang="sr-Latn-CS" dirty="0" smtClean="0"/>
              <a:t>nuli</a:t>
            </a:r>
            <a:r>
              <a:rPr lang="sr-Latn-CS" sz="1400" dirty="0" smtClean="0"/>
              <a:t>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09697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611026"/>
            <a:ext cx="76328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/>
              <a:t>	</a:t>
            </a:r>
          </a:p>
          <a:p>
            <a:r>
              <a:rPr lang="sr-Latn-CS" dirty="0" smtClean="0"/>
              <a:t>	Ako posmatramo funkciju                                             </a:t>
            </a:r>
            <a:endParaRPr lang="en-US" dirty="0" smtClean="0"/>
          </a:p>
          <a:p>
            <a:endParaRPr lang="en-US" dirty="0"/>
          </a:p>
          <a:p>
            <a:r>
              <a:rPr lang="sr-Latn-CS" dirty="0" smtClean="0"/>
              <a:t>takođe </a:t>
            </a:r>
            <a:r>
              <a:rPr lang="sr-Latn-CS" dirty="0" smtClean="0"/>
              <a:t>možemo da zaključimo da ne </a:t>
            </a:r>
            <a:r>
              <a:rPr lang="sr-Latn-CS" dirty="0" smtClean="0"/>
              <a:t>postoji </a:t>
            </a:r>
            <a:r>
              <a:rPr lang="sr-Latn-CS" dirty="0" smtClean="0"/>
              <a:t>vr</a:t>
            </a:r>
            <a:r>
              <a:rPr lang="en-US" dirty="0" err="1" smtClean="0"/>
              <a:t>ij</a:t>
            </a:r>
            <a:r>
              <a:rPr lang="sr-Latn-CS" dirty="0" smtClean="0"/>
              <a:t>edost f(1), jer je to prekid funkcije. </a:t>
            </a:r>
          </a:p>
          <a:p>
            <a:r>
              <a:rPr lang="sr-Latn-CS" dirty="0" smtClean="0"/>
              <a:t>	Međutim, kada se sada približavamo vr</a:t>
            </a:r>
            <a:r>
              <a:rPr lang="en-US" dirty="0" err="1" smtClean="0"/>
              <a:t>ij</a:t>
            </a:r>
            <a:r>
              <a:rPr lang="sr-Latn-CS" dirty="0" smtClean="0"/>
              <a:t>ednosti x=1, sa l</a:t>
            </a:r>
            <a:r>
              <a:rPr lang="en-US" dirty="0" err="1" smtClean="0"/>
              <a:t>ij</a:t>
            </a:r>
            <a:r>
              <a:rPr lang="sr-Latn-CS" dirty="0" smtClean="0"/>
              <a:t>eve i desne strane, dobijamo 2, mada  f(1) ne postoji.</a:t>
            </a:r>
            <a:endParaRPr lang="en-US" dirty="0" smtClean="0"/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/>
        </p:nvGraphicFramePr>
        <p:xfrm>
          <a:off x="3851275" y="3284538"/>
          <a:ext cx="4467225" cy="321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Visio" r:id="rId3" imgW="2057400" imgH="1481328" progId="">
                  <p:embed/>
                </p:oleObj>
              </mc:Choice>
              <mc:Fallback>
                <p:oleObj name="Visio" r:id="rId3" imgW="2057400" imgH="1481328" progId="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284538"/>
                        <a:ext cx="4467225" cy="3216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87446389"/>
              </p:ext>
            </p:extLst>
          </p:nvPr>
        </p:nvGraphicFramePr>
        <p:xfrm>
          <a:off x="5220072" y="616732"/>
          <a:ext cx="138906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838200" imgH="419100" progId="">
                  <p:embed/>
                </p:oleObj>
              </mc:Choice>
              <mc:Fallback>
                <p:oleObj name="Equation" r:id="rId5" imgW="838200" imgH="419100" progId="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616732"/>
                        <a:ext cx="1389063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1996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548680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GRANIČNA VRIJEDNOST  FUNKCIJE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11769" y="902385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sr-Cyrl-CS" dirty="0"/>
              <a:t>granične vr</a:t>
            </a:r>
            <a:r>
              <a:rPr lang="en-US" dirty="0" err="1"/>
              <a:t>ij</a:t>
            </a:r>
            <a:r>
              <a:rPr lang="sr-Cyrl-CS" dirty="0"/>
              <a:t>ednosti</a:t>
            </a:r>
            <a:r>
              <a:rPr lang="en-US" dirty="0"/>
              <a:t> </a:t>
            </a:r>
            <a:r>
              <a:rPr lang="sr-Cyrl-CS" dirty="0"/>
              <a:t>funkcije.</a:t>
            </a:r>
            <a:endParaRPr lang="sr-Latn-CS" dirty="0"/>
          </a:p>
          <a:p>
            <a:endParaRPr lang="sr-Latn-CS" dirty="0"/>
          </a:p>
          <a:p>
            <a:r>
              <a:rPr lang="sr-Latn-CS" dirty="0"/>
              <a:t>	B</a:t>
            </a:r>
            <a:r>
              <a:rPr lang="sr-Cyrl-CS" dirty="0"/>
              <a:t>roj </a:t>
            </a:r>
            <a:r>
              <a:rPr lang="sr-Latn-CS" dirty="0"/>
              <a:t>  </a:t>
            </a:r>
            <a:r>
              <a:rPr lang="sr-Latn-CS" i="1" dirty="0"/>
              <a:t>A </a:t>
            </a:r>
            <a:r>
              <a:rPr lang="sr-Latn-CS" dirty="0"/>
              <a:t>   </a:t>
            </a:r>
            <a:r>
              <a:rPr lang="sr-Cyrl-CS" dirty="0"/>
              <a:t>je </a:t>
            </a:r>
            <a:r>
              <a:rPr lang="sr-Cyrl-CS" b="1" dirty="0"/>
              <a:t>granična vrednost</a:t>
            </a:r>
            <a:r>
              <a:rPr lang="sr-Cyrl-CS" dirty="0"/>
              <a:t> funkcije</a:t>
            </a:r>
            <a:r>
              <a:rPr lang="sr-Latn-CS" dirty="0"/>
              <a:t>  </a:t>
            </a:r>
            <a:r>
              <a:rPr lang="sr-Latn-CS" i="1" dirty="0"/>
              <a:t>f(x)</a:t>
            </a:r>
            <a:r>
              <a:rPr lang="sr-Latn-CS" dirty="0"/>
              <a:t>   </a:t>
            </a:r>
            <a:r>
              <a:rPr lang="sr-Cyrl-CS" dirty="0"/>
              <a:t>kada</a:t>
            </a:r>
            <a:r>
              <a:rPr lang="sr-Latn-CS" dirty="0"/>
              <a:t>                </a:t>
            </a:r>
            <a:r>
              <a:rPr lang="sr-Cyrl-CS" dirty="0"/>
              <a:t>ako 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sr-Cyrl-CS" dirty="0" smtClean="0"/>
              <a:t>za </a:t>
            </a:r>
            <a:r>
              <a:rPr lang="sr-Cyrl-CS" dirty="0"/>
              <a:t>svaki </a:t>
            </a:r>
            <a:r>
              <a:rPr lang="sr-Latn-CS" dirty="0" smtClean="0"/>
              <a:t>broj              </a:t>
            </a:r>
            <a:r>
              <a:rPr lang="sr-Cyrl-CS" dirty="0"/>
              <a:t>postoji broj </a:t>
            </a:r>
            <a:r>
              <a:rPr lang="sr-Latn-CS" dirty="0"/>
              <a:t>          </a:t>
            </a:r>
            <a:r>
              <a:rPr lang="en-US" dirty="0"/>
              <a:t>  </a:t>
            </a:r>
            <a:r>
              <a:rPr lang="sr-Cyrl-CS" dirty="0"/>
              <a:t>takav da </a:t>
            </a:r>
            <a:r>
              <a:rPr lang="sr-Latn-CS" dirty="0"/>
              <a:t>za</a:t>
            </a:r>
          </a:p>
          <a:p>
            <a:r>
              <a:rPr lang="sr-Latn-CS" dirty="0"/>
              <a:t>   </a:t>
            </a:r>
            <a:endParaRPr lang="en-US" dirty="0" smtClean="0"/>
          </a:p>
          <a:p>
            <a:r>
              <a:rPr lang="sr-Latn-CS" dirty="0" smtClean="0"/>
              <a:t> </a:t>
            </a:r>
            <a:r>
              <a:rPr lang="sr-Latn-CS" dirty="0"/>
              <a:t>je  </a:t>
            </a:r>
            <a:r>
              <a:rPr lang="sr-Cyrl-CS" dirty="0"/>
              <a:t>ispunjena nejednakost</a:t>
            </a:r>
            <a:r>
              <a:rPr lang="sr-Cyrl-CS" dirty="0" smtClean="0"/>
              <a:t> </a:t>
            </a:r>
            <a:r>
              <a:rPr lang="sr-Latn-CS" dirty="0" smtClean="0"/>
              <a:t>                     </a:t>
            </a:r>
            <a:r>
              <a:rPr lang="en-US" dirty="0" smtClean="0"/>
              <a:t>   </a:t>
            </a:r>
            <a:r>
              <a:rPr lang="sr-Cyrl-CS" dirty="0" smtClean="0"/>
              <a:t>i </a:t>
            </a:r>
            <a:r>
              <a:rPr lang="en-US" dirty="0" smtClean="0"/>
              <a:t> </a:t>
            </a:r>
            <a:r>
              <a:rPr lang="sr-Cyrl-CS" dirty="0" smtClean="0"/>
              <a:t>pišemo </a:t>
            </a:r>
            <a:endParaRPr lang="sr-Latn-CS" dirty="0"/>
          </a:p>
          <a:p>
            <a:endParaRPr lang="sr-Latn-C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873730"/>
              </p:ext>
            </p:extLst>
          </p:nvPr>
        </p:nvGraphicFramePr>
        <p:xfrm>
          <a:off x="7236296" y="1484784"/>
          <a:ext cx="7620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419100" imgH="139700" progId="">
                  <p:embed/>
                </p:oleObj>
              </mc:Choice>
              <mc:Fallback>
                <p:oleObj name="Equation" r:id="rId3" imgW="419100" imgH="1397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1484784"/>
                        <a:ext cx="762000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158204"/>
              </p:ext>
            </p:extLst>
          </p:nvPr>
        </p:nvGraphicFramePr>
        <p:xfrm>
          <a:off x="2195736" y="2030473"/>
          <a:ext cx="5334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r:id="rId5" imgW="355138" imgH="177569" progId="">
                  <p:embed/>
                </p:oleObj>
              </mc:Choice>
              <mc:Fallback>
                <p:oleObj r:id="rId5" imgW="355138" imgH="177569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030473"/>
                        <a:ext cx="5334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790573"/>
              </p:ext>
            </p:extLst>
          </p:nvPr>
        </p:nvGraphicFramePr>
        <p:xfrm>
          <a:off x="6641976" y="1841441"/>
          <a:ext cx="10668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r:id="rId7" imgW="634725" imgH="253890" progId="">
                  <p:embed/>
                </p:oleObj>
              </mc:Choice>
              <mc:Fallback>
                <p:oleObj r:id="rId7" imgW="634725" imgH="25389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1976" y="1841441"/>
                        <a:ext cx="10668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033406"/>
              </p:ext>
            </p:extLst>
          </p:nvPr>
        </p:nvGraphicFramePr>
        <p:xfrm>
          <a:off x="4391445" y="2033208"/>
          <a:ext cx="6096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r:id="rId9" imgW="368140" imgH="177723" progId="">
                  <p:embed/>
                </p:oleObj>
              </mc:Choice>
              <mc:Fallback>
                <p:oleObj r:id="rId9" imgW="368140" imgH="177723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445" y="2033208"/>
                        <a:ext cx="6096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012830"/>
              </p:ext>
            </p:extLst>
          </p:nvPr>
        </p:nvGraphicFramePr>
        <p:xfrm>
          <a:off x="3548881" y="2492896"/>
          <a:ext cx="15271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r:id="rId11" imgW="901309" imgH="279279" progId="">
                  <p:embed/>
                </p:oleObj>
              </mc:Choice>
              <mc:Fallback>
                <p:oleObj r:id="rId11" imgW="901309" imgH="279279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881" y="2492896"/>
                        <a:ext cx="15271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848865"/>
              </p:ext>
            </p:extLst>
          </p:nvPr>
        </p:nvGraphicFramePr>
        <p:xfrm>
          <a:off x="6444208" y="2420888"/>
          <a:ext cx="16002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r:id="rId13" imgW="850531" imgH="291973" progId="">
                  <p:embed/>
                </p:oleObj>
              </mc:Choice>
              <mc:Fallback>
                <p:oleObj r:id="rId13" imgW="850531" imgH="291973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420888"/>
                        <a:ext cx="160020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11769" y="3222024"/>
            <a:ext cx="67585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/>
              <a:t> </a:t>
            </a:r>
            <a:r>
              <a:rPr lang="sr-Cyrl-CS" dirty="0"/>
              <a:t>Navedenu definiciju možemo zapisati i na sledeći način: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194094"/>
              </p:ext>
            </p:extLst>
          </p:nvPr>
        </p:nvGraphicFramePr>
        <p:xfrm>
          <a:off x="422354" y="3717032"/>
          <a:ext cx="71485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r:id="rId15" imgW="4191000" imgH="254000" progId="">
                  <p:embed/>
                </p:oleObj>
              </mc:Choice>
              <mc:Fallback>
                <p:oleObj r:id="rId15" imgW="4191000" imgH="2540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54" y="3717032"/>
                        <a:ext cx="71485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73933"/>
              </p:ext>
            </p:extLst>
          </p:nvPr>
        </p:nvGraphicFramePr>
        <p:xfrm>
          <a:off x="3821119" y="4221088"/>
          <a:ext cx="3398837" cy="243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Visio" r:id="rId17" imgW="2057400" imgH="1481328" progId="">
                  <p:embed/>
                </p:oleObj>
              </mc:Choice>
              <mc:Fallback>
                <p:oleObj name="Visio" r:id="rId17" imgW="2057400" imgH="148132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9" y="4221088"/>
                        <a:ext cx="3398837" cy="24368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391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182231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1400" dirty="0"/>
          </a:p>
          <a:p>
            <a:endParaRPr lang="sr-Latn-CS" sz="1400" dirty="0"/>
          </a:p>
          <a:p>
            <a:r>
              <a:rPr lang="sr-Latn-CS" dirty="0"/>
              <a:t>U prvom prim</a:t>
            </a:r>
            <a:r>
              <a:rPr lang="en-US" dirty="0"/>
              <a:t>j</a:t>
            </a:r>
            <a:r>
              <a:rPr lang="sr-Latn-CS" dirty="0"/>
              <a:t>eru funkcija nema graničnu vr</a:t>
            </a:r>
            <a:r>
              <a:rPr lang="en-US" dirty="0" err="1"/>
              <a:t>ij</a:t>
            </a:r>
            <a:r>
              <a:rPr lang="sr-Latn-CS" dirty="0"/>
              <a:t>ednost kada x teži nuli, jer je </a:t>
            </a:r>
          </a:p>
          <a:p>
            <a:endParaRPr lang="sr-Latn-CS" dirty="0"/>
          </a:p>
          <a:p>
            <a:endParaRPr lang="sr-Latn-CS" sz="1600" dirty="0"/>
          </a:p>
          <a:p>
            <a:endParaRPr lang="sr-Latn-CS" sz="1600" dirty="0"/>
          </a:p>
          <a:p>
            <a:endParaRPr lang="sr-Latn-CS" sz="1600" dirty="0"/>
          </a:p>
          <a:p>
            <a:r>
              <a:rPr lang="sr-Latn-CS" dirty="0" smtClean="0"/>
              <a:t>a </a:t>
            </a:r>
            <a:r>
              <a:rPr lang="sr-Latn-CS" dirty="0"/>
              <a:t>imamo kada teži u beskonačno jer je </a:t>
            </a:r>
          </a:p>
          <a:p>
            <a:endParaRPr lang="sr-Latn-CS" dirty="0"/>
          </a:p>
          <a:p>
            <a:endParaRPr lang="sr-Latn-CS" sz="1600" dirty="0"/>
          </a:p>
          <a:p>
            <a:endParaRPr lang="sr-Latn-CS" sz="1600" dirty="0"/>
          </a:p>
          <a:p>
            <a:endParaRPr lang="sr-Latn-CS" sz="1600" dirty="0"/>
          </a:p>
          <a:p>
            <a:r>
              <a:rPr lang="sr-Latn-CS" dirty="0"/>
              <a:t>U drugom prim</a:t>
            </a:r>
            <a:r>
              <a:rPr lang="en-US" dirty="0"/>
              <a:t>j</a:t>
            </a:r>
            <a:r>
              <a:rPr lang="sr-Latn-CS" dirty="0"/>
              <a:t>eru funkcija ima graničnu vrednost kada x teži 1, jer je</a:t>
            </a:r>
            <a:r>
              <a:rPr lang="sr-Latn-CS" sz="1600" dirty="0"/>
              <a:t> </a:t>
            </a:r>
            <a:endParaRPr lang="en-US" sz="1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69821"/>
              </p:ext>
            </p:extLst>
          </p:nvPr>
        </p:nvGraphicFramePr>
        <p:xfrm>
          <a:off x="1043608" y="2204864"/>
          <a:ext cx="1695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761669" imgH="393529" progId="">
                  <p:embed/>
                </p:oleObj>
              </mc:Choice>
              <mc:Fallback>
                <p:oleObj name="Equation" r:id="rId3" imgW="761669" imgH="39352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204864"/>
                        <a:ext cx="1695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04104"/>
              </p:ext>
            </p:extLst>
          </p:nvPr>
        </p:nvGraphicFramePr>
        <p:xfrm>
          <a:off x="1115616" y="3717032"/>
          <a:ext cx="8778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647419" imgH="393529" progId="">
                  <p:embed/>
                </p:oleObj>
              </mc:Choice>
              <mc:Fallback>
                <p:oleObj name="Equation" r:id="rId5" imgW="647419" imgH="393529" progId="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717032"/>
                        <a:ext cx="8778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/>
        </p:nvGraphicFramePr>
        <p:xfrm>
          <a:off x="1239838" y="5181600"/>
          <a:ext cx="1330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914400" imgH="419100" progId="">
                  <p:embed/>
                </p:oleObj>
              </mc:Choice>
              <mc:Fallback>
                <p:oleObj name="Equation" r:id="rId7" imgW="914400" imgH="419100" progId="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5181600"/>
                        <a:ext cx="1330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27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044006"/>
            <a:ext cx="871296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1600" dirty="0"/>
          </a:p>
          <a:p>
            <a:endParaRPr lang="sr-Latn-CS" sz="1600" dirty="0"/>
          </a:p>
          <a:p>
            <a:endParaRPr lang="sr-Latn-CS" sz="1600" dirty="0"/>
          </a:p>
          <a:p>
            <a:r>
              <a:rPr lang="sr-Latn-CS" dirty="0"/>
              <a:t>Funkcije koje imaju graničnu vr</a:t>
            </a:r>
            <a:r>
              <a:rPr lang="en-US" dirty="0" err="1"/>
              <a:t>ij</a:t>
            </a:r>
            <a:r>
              <a:rPr lang="sr-Latn-CS" dirty="0"/>
              <a:t>ednost u nekoj tački nazivaju se </a:t>
            </a:r>
            <a:r>
              <a:rPr lang="sr-Latn-CS" b="1" dirty="0"/>
              <a:t>konvergentne funkcije</a:t>
            </a:r>
            <a:r>
              <a:rPr lang="sr-Latn-CS" dirty="0"/>
              <a:t>.</a:t>
            </a:r>
          </a:p>
          <a:p>
            <a:endParaRPr lang="sr-Latn-CS" dirty="0"/>
          </a:p>
          <a:p>
            <a:r>
              <a:rPr lang="sr-Latn-CS" dirty="0"/>
              <a:t>Funkcije koje nemaju graničnu vr</a:t>
            </a:r>
            <a:r>
              <a:rPr lang="en-US" dirty="0" err="1"/>
              <a:t>ij</a:t>
            </a:r>
            <a:r>
              <a:rPr lang="sr-Latn-CS" dirty="0"/>
              <a:t>ednost u nekoj tački nazivaju se </a:t>
            </a:r>
            <a:r>
              <a:rPr lang="sr-Latn-CS" b="1" dirty="0"/>
              <a:t>divergentne funkcije</a:t>
            </a:r>
            <a:r>
              <a:rPr lang="sr-Latn-C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67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620688"/>
            <a:ext cx="63904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sz="2200" i="1" dirty="0"/>
              <a:t>OSOBINE GRANIČNIH VR</a:t>
            </a:r>
            <a:r>
              <a:rPr lang="en-US" sz="2200" i="1" dirty="0"/>
              <a:t>IJ</a:t>
            </a:r>
            <a:r>
              <a:rPr lang="sr-Cyrl-CS" sz="2200" i="1" dirty="0"/>
              <a:t>EDNOSTI FUNKCIJA</a:t>
            </a:r>
            <a:endParaRPr lang="en-US" sz="2200" dirty="0"/>
          </a:p>
        </p:txBody>
      </p:sp>
      <p:sp>
        <p:nvSpPr>
          <p:cNvPr id="3" name="Rectangle 2"/>
          <p:cNvSpPr/>
          <p:nvPr/>
        </p:nvSpPr>
        <p:spPr>
          <a:xfrm>
            <a:off x="179512" y="1412776"/>
            <a:ext cx="84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dirty="0"/>
              <a:t>Ako funkcije</a:t>
            </a:r>
            <a:r>
              <a:rPr lang="sr-Latn-CS" dirty="0"/>
              <a:t>      </a:t>
            </a:r>
            <a:r>
              <a:rPr lang="sr-Cyrl-CS" dirty="0"/>
              <a:t> </a:t>
            </a:r>
            <a:r>
              <a:rPr lang="sr-Latn-CS" dirty="0"/>
              <a:t>    </a:t>
            </a:r>
            <a:r>
              <a:rPr lang="en-US" dirty="0" err="1" smtClean="0"/>
              <a:t>i</a:t>
            </a:r>
            <a:r>
              <a:rPr lang="en-US" dirty="0" smtClean="0"/>
              <a:t>    </a:t>
            </a:r>
            <a:r>
              <a:rPr lang="sr-Cyrl-CS" dirty="0" smtClean="0"/>
              <a:t> </a:t>
            </a:r>
            <a:r>
              <a:rPr lang="sr-Latn-CS" dirty="0" smtClean="0"/>
              <a:t>     </a:t>
            </a:r>
            <a:r>
              <a:rPr lang="en-US" dirty="0" smtClean="0"/>
              <a:t>  </a:t>
            </a:r>
            <a:r>
              <a:rPr lang="sr-Cyrl-CS" dirty="0" smtClean="0"/>
              <a:t>imaju </a:t>
            </a:r>
            <a:r>
              <a:rPr lang="sr-Cyrl-CS" dirty="0"/>
              <a:t>granične vr</a:t>
            </a:r>
            <a:r>
              <a:rPr lang="en-US" dirty="0" err="1"/>
              <a:t>ij</a:t>
            </a:r>
            <a:r>
              <a:rPr lang="sr-Cyrl-CS" dirty="0"/>
              <a:t>ednosti kad argument </a:t>
            </a:r>
            <a:endParaRPr lang="sr-Latn-CS" dirty="0"/>
          </a:p>
          <a:p>
            <a:r>
              <a:rPr lang="sr-Latn-CS" dirty="0"/>
              <a:t>  </a:t>
            </a:r>
            <a:r>
              <a:rPr lang="sr-Cyrl-CS" dirty="0" smtClean="0"/>
              <a:t>tj</a:t>
            </a:r>
            <a:r>
              <a:rPr lang="sr-Cyrl-CS" dirty="0"/>
              <a:t>.</a:t>
            </a:r>
            <a:r>
              <a:rPr lang="sr-Latn-CS" dirty="0"/>
              <a:t>           </a:t>
            </a:r>
            <a:r>
              <a:rPr lang="en-US" dirty="0" smtClean="0"/>
              <a:t>      ,</a:t>
            </a:r>
            <a:r>
              <a:rPr lang="sr-Latn-CS" dirty="0" smtClean="0"/>
              <a:t>                     </a:t>
            </a:r>
            <a:r>
              <a:rPr lang="sr-Latn-CS" dirty="0"/>
              <a:t>tada je: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488871"/>
              </p:ext>
            </p:extLst>
          </p:nvPr>
        </p:nvGraphicFramePr>
        <p:xfrm>
          <a:off x="1763688" y="1366054"/>
          <a:ext cx="5334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r:id="rId3" imgW="368140" imgH="253890" progId="">
                  <p:embed/>
                </p:oleObj>
              </mc:Choice>
              <mc:Fallback>
                <p:oleObj r:id="rId3" imgW="368140" imgH="25389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366054"/>
                        <a:ext cx="5334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670562"/>
              </p:ext>
            </p:extLst>
          </p:nvPr>
        </p:nvGraphicFramePr>
        <p:xfrm>
          <a:off x="2699792" y="1347004"/>
          <a:ext cx="5334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r:id="rId5" imgW="355292" imgH="253780" progId="">
                  <p:embed/>
                </p:oleObj>
              </mc:Choice>
              <mc:Fallback>
                <p:oleObj r:id="rId5" imgW="355292" imgH="2537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347004"/>
                        <a:ext cx="5334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39630"/>
              </p:ext>
            </p:extLst>
          </p:nvPr>
        </p:nvGraphicFramePr>
        <p:xfrm>
          <a:off x="8100392" y="1412776"/>
          <a:ext cx="685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r:id="rId7" imgW="431613" imgH="139639" progId="">
                  <p:embed/>
                </p:oleObj>
              </mc:Choice>
              <mc:Fallback>
                <p:oleObj r:id="rId7" imgW="431613" imgH="13963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1412776"/>
                        <a:ext cx="685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37649"/>
              </p:ext>
            </p:extLst>
          </p:nvPr>
        </p:nvGraphicFramePr>
        <p:xfrm>
          <a:off x="704140" y="1710842"/>
          <a:ext cx="11430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9" imgW="850531" imgH="291973" progId="">
                  <p:embed/>
                </p:oleObj>
              </mc:Choice>
              <mc:Fallback>
                <p:oleObj r:id="rId9" imgW="850531" imgH="291973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140" y="1710842"/>
                        <a:ext cx="11430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949680"/>
              </p:ext>
            </p:extLst>
          </p:nvPr>
        </p:nvGraphicFramePr>
        <p:xfrm>
          <a:off x="2123728" y="1735941"/>
          <a:ext cx="1143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r:id="rId11" imgW="837836" imgH="291973" progId="">
                  <p:embed/>
                </p:oleObj>
              </mc:Choice>
              <mc:Fallback>
                <p:oleObj r:id="rId11" imgW="837836" imgH="291973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735941"/>
                        <a:ext cx="1143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914400" y="3048000"/>
          <a:ext cx="23622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r:id="rId13" imgW="1637589" imgH="304668" progId="">
                  <p:embed/>
                </p:oleObj>
              </mc:Choice>
              <mc:Fallback>
                <p:oleObj r:id="rId13" imgW="1637589" imgH="304668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48000"/>
                        <a:ext cx="236220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914400" y="3657600"/>
          <a:ext cx="22098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r:id="rId15" imgW="1397000" imgH="292100" progId="">
                  <p:embed/>
                </p:oleObj>
              </mc:Choice>
              <mc:Fallback>
                <p:oleObj r:id="rId15" imgW="1397000" imgH="29210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22098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14400" y="4191000"/>
          <a:ext cx="13065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r:id="rId17" imgW="901309" imgH="482391" progId="">
                  <p:embed/>
                </p:oleObj>
              </mc:Choice>
              <mc:Fallback>
                <p:oleObj r:id="rId17" imgW="901309" imgH="482391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1306513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667000" y="4343400"/>
          <a:ext cx="1600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r:id="rId19" imgW="1205977" imgH="253890" progId="">
                  <p:embed/>
                </p:oleObj>
              </mc:Choice>
              <mc:Fallback>
                <p:oleObj r:id="rId19" imgW="1205977" imgH="253890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43400"/>
                        <a:ext cx="16002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8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04664"/>
            <a:ext cx="842493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000" b="1" dirty="0"/>
          </a:p>
          <a:p>
            <a:endParaRPr lang="sr-Latn-CS" sz="2000" b="1" dirty="0"/>
          </a:p>
          <a:p>
            <a:r>
              <a:rPr lang="sr-Latn-CS" sz="2000" b="1" dirty="0"/>
              <a:t>Primer </a:t>
            </a:r>
            <a:r>
              <a:rPr lang="en-US" sz="2000" b="1" dirty="0"/>
              <a:t>1</a:t>
            </a:r>
            <a:r>
              <a:rPr lang="sr-Latn-CS" sz="2000" b="1" dirty="0"/>
              <a:t>:</a:t>
            </a:r>
            <a:r>
              <a:rPr lang="en-US" sz="2000" b="1" dirty="0"/>
              <a:t> </a:t>
            </a:r>
            <a:r>
              <a:rPr lang="sr-Latn-CS" sz="2000" b="1" dirty="0"/>
              <a:t>( tip 1</a:t>
            </a:r>
            <a:r>
              <a:rPr lang="sr-Latn-CS" sz="2000" b="1" dirty="0" smtClean="0"/>
              <a:t>)</a:t>
            </a:r>
            <a:endParaRPr lang="en-US" sz="2000" b="1" dirty="0" smtClean="0"/>
          </a:p>
          <a:p>
            <a:endParaRPr lang="sr-Latn-CS" sz="2000" b="1" dirty="0"/>
          </a:p>
          <a:p>
            <a:r>
              <a:rPr lang="sr-Latn-CS" dirty="0"/>
              <a:t>Izračunati graničnu vr</a:t>
            </a:r>
            <a:r>
              <a:rPr lang="en-US" dirty="0" err="1"/>
              <a:t>ij</a:t>
            </a:r>
            <a:r>
              <a:rPr lang="sr-Latn-CS" dirty="0"/>
              <a:t>ednost </a:t>
            </a:r>
            <a:r>
              <a:rPr lang="en-US" dirty="0" err="1"/>
              <a:t>funkcije</a:t>
            </a:r>
            <a:endParaRPr lang="sr-Latn-CS" dirty="0"/>
          </a:p>
          <a:p>
            <a:endParaRPr lang="sr-Latn-CS" dirty="0"/>
          </a:p>
          <a:p>
            <a:endParaRPr lang="en-US" sz="2000" b="1" dirty="0" smtClean="0"/>
          </a:p>
          <a:p>
            <a:r>
              <a:rPr lang="sr-Latn-CS" sz="2000" b="1" dirty="0" smtClean="0"/>
              <a:t>R</a:t>
            </a:r>
            <a:r>
              <a:rPr lang="en-US" sz="2000" b="1" dirty="0"/>
              <a:t>j</a:t>
            </a:r>
            <a:r>
              <a:rPr lang="sr-Latn-CS" sz="2000" b="1" dirty="0"/>
              <a:t>ešenje: </a:t>
            </a:r>
            <a:endParaRPr lang="en-US" sz="2000" b="1" dirty="0"/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42260819"/>
              </p:ext>
            </p:extLst>
          </p:nvPr>
        </p:nvGraphicFramePr>
        <p:xfrm>
          <a:off x="4932040" y="1412776"/>
          <a:ext cx="11588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672808" imgH="393529" progId="">
                  <p:embed/>
                </p:oleObj>
              </mc:Choice>
              <mc:Fallback>
                <p:oleObj name="Equation" r:id="rId3" imgW="672808" imgH="393529" progId="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412776"/>
                        <a:ext cx="11588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82387620"/>
              </p:ext>
            </p:extLst>
          </p:nvPr>
        </p:nvGraphicFramePr>
        <p:xfrm>
          <a:off x="1619672" y="3021981"/>
          <a:ext cx="38115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463800" imgH="838200" progId="">
                  <p:embed/>
                </p:oleObj>
              </mc:Choice>
              <mc:Fallback>
                <p:oleObj name="Equation" r:id="rId5" imgW="2463800" imgH="838200" progId="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021981"/>
                        <a:ext cx="3811588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91680" y="2528322"/>
            <a:ext cx="4094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Podijelimo</a:t>
            </a:r>
            <a:r>
              <a:rPr lang="en-US" dirty="0" smtClean="0"/>
              <a:t> </a:t>
            </a:r>
            <a:r>
              <a:rPr lang="en-US" dirty="0" err="1" smtClean="0"/>
              <a:t>brojilac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imenilac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9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</TotalTime>
  <Words>381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Concourse</vt:lpstr>
      <vt:lpstr>Visio</vt:lpstr>
      <vt:lpstr>Equation</vt:lpstr>
      <vt:lpstr>  GRANIČNA VRIJEDNOST FUNKCIJE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GRANIČNA VRIJEDNOST FUNKCIJE</dc:title>
  <dc:creator>SVETLANA</dc:creator>
  <cp:lastModifiedBy>SVETLANA</cp:lastModifiedBy>
  <cp:revision>5</cp:revision>
  <dcterms:created xsi:type="dcterms:W3CDTF">2020-10-28T15:11:58Z</dcterms:created>
  <dcterms:modified xsi:type="dcterms:W3CDTF">2020-10-28T19:47:38Z</dcterms:modified>
</cp:coreProperties>
</file>