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8" r:id="rId3"/>
    <p:sldId id="259" r:id="rId4"/>
    <p:sldId id="260" r:id="rId5"/>
    <p:sldId id="263" r:id="rId6"/>
    <p:sldId id="264" r:id="rId7"/>
    <p:sldId id="265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7" autoAdjust="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image" Target="../media/image14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12" Type="http://schemas.openxmlformats.org/officeDocument/2006/relationships/image" Target="../media/image13.wmf"/><Relationship Id="rId2" Type="http://schemas.openxmlformats.org/officeDocument/2006/relationships/image" Target="../media/image3.wmf"/><Relationship Id="rId16" Type="http://schemas.openxmlformats.org/officeDocument/2006/relationships/image" Target="../media/image17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5" Type="http://schemas.openxmlformats.org/officeDocument/2006/relationships/image" Target="../media/image6.wmf"/><Relationship Id="rId15" Type="http://schemas.openxmlformats.org/officeDocument/2006/relationships/image" Target="../media/image16.wmf"/><Relationship Id="rId10" Type="http://schemas.openxmlformats.org/officeDocument/2006/relationships/image" Target="../media/image11.wmf"/><Relationship Id="rId4" Type="http://schemas.openxmlformats.org/officeDocument/2006/relationships/image" Target="../media/image5.wmf"/><Relationship Id="rId9" Type="http://schemas.openxmlformats.org/officeDocument/2006/relationships/image" Target="../media/image10.wmf"/><Relationship Id="rId14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10" Type="http://schemas.openxmlformats.org/officeDocument/2006/relationships/image" Target="../media/image27.wmf"/><Relationship Id="rId4" Type="http://schemas.openxmlformats.org/officeDocument/2006/relationships/image" Target="../media/image21.wmf"/><Relationship Id="rId9" Type="http://schemas.openxmlformats.org/officeDocument/2006/relationships/image" Target="../media/image2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7" Type="http://schemas.openxmlformats.org/officeDocument/2006/relationships/image" Target="../media/image34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6" Type="http://schemas.openxmlformats.org/officeDocument/2006/relationships/image" Target="../media/image33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4" Type="http://schemas.openxmlformats.org/officeDocument/2006/relationships/image" Target="../media/image4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2D1E2-C9C0-4EC4-963E-35E0595AC941}" type="datetimeFigureOut">
              <a:rPr lang="en-US" smtClean="0"/>
              <a:pPr/>
              <a:t>09-Nov-21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77EE-BEB2-4F54-A108-BF1A1403E9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2D1E2-C9C0-4EC4-963E-35E0595AC941}" type="datetimeFigureOut">
              <a:rPr lang="en-US" smtClean="0"/>
              <a:pPr/>
              <a:t>09-Nov-21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77EE-BEB2-4F54-A108-BF1A1403E9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2D1E2-C9C0-4EC4-963E-35E0595AC941}" type="datetimeFigureOut">
              <a:rPr lang="en-US" smtClean="0"/>
              <a:pPr/>
              <a:t>09-Nov-21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77EE-BEB2-4F54-A108-BF1A1403E9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2D1E2-C9C0-4EC4-963E-35E0595AC941}" type="datetimeFigureOut">
              <a:rPr lang="en-US" smtClean="0"/>
              <a:pPr/>
              <a:t>09-Nov-21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77EE-BEB2-4F54-A108-BF1A1403E9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2D1E2-C9C0-4EC4-963E-35E0595AC941}" type="datetimeFigureOut">
              <a:rPr lang="en-US" smtClean="0"/>
              <a:pPr/>
              <a:t>09-Nov-21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77EE-BEB2-4F54-A108-BF1A1403E9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2D1E2-C9C0-4EC4-963E-35E0595AC941}" type="datetimeFigureOut">
              <a:rPr lang="en-US" smtClean="0"/>
              <a:pPr/>
              <a:t>09-Nov-21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77EE-BEB2-4F54-A108-BF1A1403E9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2D1E2-C9C0-4EC4-963E-35E0595AC941}" type="datetimeFigureOut">
              <a:rPr lang="en-US" smtClean="0"/>
              <a:pPr/>
              <a:t>09-Nov-21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77EE-BEB2-4F54-A108-BF1A1403E9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2D1E2-C9C0-4EC4-963E-35E0595AC941}" type="datetimeFigureOut">
              <a:rPr lang="en-US" smtClean="0"/>
              <a:pPr/>
              <a:t>09-Nov-21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77EE-BEB2-4F54-A108-BF1A1403E9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2D1E2-C9C0-4EC4-963E-35E0595AC941}" type="datetimeFigureOut">
              <a:rPr lang="en-US" smtClean="0"/>
              <a:pPr/>
              <a:t>09-Nov-21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77EE-BEB2-4F54-A108-BF1A1403E9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2D1E2-C9C0-4EC4-963E-35E0595AC941}" type="datetimeFigureOut">
              <a:rPr lang="en-US" smtClean="0"/>
              <a:pPr/>
              <a:t>09-Nov-21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77EE-BEB2-4F54-A108-BF1A1403E9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2D1E2-C9C0-4EC4-963E-35E0595AC941}" type="datetimeFigureOut">
              <a:rPr lang="en-US" smtClean="0"/>
              <a:pPr/>
              <a:t>09-Nov-21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77EE-BEB2-4F54-A108-BF1A1403E9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2D1E2-C9C0-4EC4-963E-35E0595AC941}" type="datetimeFigureOut">
              <a:rPr lang="en-US" smtClean="0"/>
              <a:pPr/>
              <a:t>09-Nov-21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677EE-BEB2-4F54-A108-BF1A1403E9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9.wmf"/><Relationship Id="rId26" Type="http://schemas.openxmlformats.org/officeDocument/2006/relationships/image" Target="../media/image13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34" Type="http://schemas.openxmlformats.org/officeDocument/2006/relationships/oleObject" Target="../embeddings/oleObject17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33" Type="http://schemas.openxmlformats.org/officeDocument/2006/relationships/image" Target="../media/image16.wmf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8.wmf"/><Relationship Id="rId20" Type="http://schemas.openxmlformats.org/officeDocument/2006/relationships/image" Target="../media/image10.wmf"/><Relationship Id="rId29" Type="http://schemas.openxmlformats.org/officeDocument/2006/relationships/image" Target="../media/image14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2.wmf"/><Relationship Id="rId32" Type="http://schemas.openxmlformats.org/officeDocument/2006/relationships/oleObject" Target="../embeddings/oleObject16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oleObject" Target="../embeddings/oleObject14.bin"/><Relationship Id="rId36" Type="http://schemas.openxmlformats.org/officeDocument/2006/relationships/oleObject" Target="../embeddings/oleObject18.bin"/><Relationship Id="rId10" Type="http://schemas.openxmlformats.org/officeDocument/2006/relationships/image" Target="../media/image5.wmf"/><Relationship Id="rId19" Type="http://schemas.openxmlformats.org/officeDocument/2006/relationships/oleObject" Target="../embeddings/oleObject9.bin"/><Relationship Id="rId31" Type="http://schemas.openxmlformats.org/officeDocument/2006/relationships/image" Target="../media/image1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wmf"/><Relationship Id="rId22" Type="http://schemas.openxmlformats.org/officeDocument/2006/relationships/image" Target="../media/image11.wmf"/><Relationship Id="rId27" Type="http://schemas.openxmlformats.org/officeDocument/2006/relationships/oleObject" Target="../embeddings/oleObject13.bin"/><Relationship Id="rId30" Type="http://schemas.openxmlformats.org/officeDocument/2006/relationships/oleObject" Target="../embeddings/oleObject15.bin"/><Relationship Id="rId35" Type="http://schemas.openxmlformats.org/officeDocument/2006/relationships/image" Target="../media/image17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13" Type="http://schemas.openxmlformats.org/officeDocument/2006/relationships/oleObject" Target="../embeddings/oleObject24.bin"/><Relationship Id="rId18" Type="http://schemas.openxmlformats.org/officeDocument/2006/relationships/image" Target="../media/image25.wmf"/><Relationship Id="rId3" Type="http://schemas.openxmlformats.org/officeDocument/2006/relationships/oleObject" Target="../embeddings/oleObject19.bin"/><Relationship Id="rId21" Type="http://schemas.openxmlformats.org/officeDocument/2006/relationships/oleObject" Target="../embeddings/oleObject28.bin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22.wmf"/><Relationship Id="rId17" Type="http://schemas.openxmlformats.org/officeDocument/2006/relationships/oleObject" Target="../embeddings/oleObject26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4.wmf"/><Relationship Id="rId20" Type="http://schemas.openxmlformats.org/officeDocument/2006/relationships/image" Target="../media/image26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.wmf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20.bin"/><Relationship Id="rId15" Type="http://schemas.openxmlformats.org/officeDocument/2006/relationships/oleObject" Target="../embeddings/oleObject25.bin"/><Relationship Id="rId10" Type="http://schemas.openxmlformats.org/officeDocument/2006/relationships/image" Target="../media/image21.wmf"/><Relationship Id="rId19" Type="http://schemas.openxmlformats.org/officeDocument/2006/relationships/oleObject" Target="../embeddings/oleObject27.bin"/><Relationship Id="rId4" Type="http://schemas.openxmlformats.org/officeDocument/2006/relationships/image" Target="../media/image18.wmf"/><Relationship Id="rId9" Type="http://schemas.openxmlformats.org/officeDocument/2006/relationships/oleObject" Target="../embeddings/oleObject22.bin"/><Relationship Id="rId14" Type="http://schemas.openxmlformats.org/officeDocument/2006/relationships/image" Target="../media/image23.wmf"/><Relationship Id="rId22" Type="http://schemas.openxmlformats.org/officeDocument/2006/relationships/image" Target="../media/image27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13" Type="http://schemas.openxmlformats.org/officeDocument/2006/relationships/oleObject" Target="../embeddings/oleObject34.bin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12" Type="http://schemas.openxmlformats.org/officeDocument/2006/relationships/image" Target="../media/image32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4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29.wmf"/><Relationship Id="rId11" Type="http://schemas.openxmlformats.org/officeDocument/2006/relationships/oleObject" Target="../embeddings/oleObject33.bin"/><Relationship Id="rId5" Type="http://schemas.openxmlformats.org/officeDocument/2006/relationships/oleObject" Target="../embeddings/oleObject30.bin"/><Relationship Id="rId15" Type="http://schemas.openxmlformats.org/officeDocument/2006/relationships/oleObject" Target="../embeddings/oleObject35.bin"/><Relationship Id="rId10" Type="http://schemas.openxmlformats.org/officeDocument/2006/relationships/image" Target="../media/image31.wmf"/><Relationship Id="rId4" Type="http://schemas.openxmlformats.org/officeDocument/2006/relationships/image" Target="../media/image28.wmf"/><Relationship Id="rId9" Type="http://schemas.openxmlformats.org/officeDocument/2006/relationships/oleObject" Target="../embeddings/oleObject32.bin"/><Relationship Id="rId14" Type="http://schemas.openxmlformats.org/officeDocument/2006/relationships/image" Target="../media/image33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3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35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40.bin"/><Relationship Id="rId10" Type="http://schemas.openxmlformats.org/officeDocument/2006/relationships/image" Target="../media/image41.wmf"/><Relationship Id="rId4" Type="http://schemas.openxmlformats.org/officeDocument/2006/relationships/image" Target="../media/image38.wmf"/><Relationship Id="rId9" Type="http://schemas.openxmlformats.org/officeDocument/2006/relationships/oleObject" Target="../embeddings/oleObject42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44.bin"/><Relationship Id="rId4" Type="http://schemas.openxmlformats.org/officeDocument/2006/relationships/image" Target="../media/image42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47.bin"/><Relationship Id="rId4" Type="http://schemas.openxmlformats.org/officeDocument/2006/relationships/image" Target="../media/image4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400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4000" b="1" i="1" u="sng" dirty="0">
                <a:solidFill>
                  <a:srgbClr val="00B050"/>
                </a:solidFill>
                <a:latin typeface="Wide Latin" pitchFamily="18" charset="0"/>
              </a:rPr>
              <a:t>MATEMATIČKO KLATNO</a:t>
            </a:r>
            <a:endParaRPr lang="en-US" sz="4000" dirty="0">
              <a:solidFill>
                <a:srgbClr val="00B05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52400" y="2133600"/>
            <a:ext cx="8763000" cy="25908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i="1" dirty="0">
                <a:solidFill>
                  <a:schemeClr val="tx2"/>
                </a:solidFill>
                <a:latin typeface="Cambria" pitchFamily="18" charset="0"/>
              </a:rPr>
              <a:t>Pod matematičkim klatnom se podrazumijeva tijelo obješeno o nit ( konac ) zanemarljive mase, čija je dužina toliko velika da se u odnosu na nju mogu zanemariti dimenzije tijela, tako da se ono može predstaviti materijalnom tačkom</a:t>
            </a:r>
            <a:r>
              <a:rPr lang="sr-Latn-CS" b="1" i="1" dirty="0">
                <a:solidFill>
                  <a:schemeClr val="tx2"/>
                </a:solidFill>
                <a:latin typeface="Arial Black" pitchFamily="34" charset="0"/>
              </a:rPr>
              <a:t>.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25780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  <a:t>Na kuglicu djelujemo spoljašnjom silom i izvodimo je iz ravnotežnog položaja.</a:t>
            </a:r>
            <a:endParaRPr lang="en-US" sz="2800" dirty="0">
              <a:solidFill>
                <a:srgbClr val="C00000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Documents and Settings\0lja\Desktop\oscilacije\Ek u EP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Olja\Desktop\New Folder\06IV0722anim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2228" y="-21104"/>
            <a:ext cx="4572000" cy="5791200"/>
          </a:xfrm>
        </p:spPr>
        <p:txBody>
          <a:bodyPr>
            <a:normAutofit fontScale="90000"/>
          </a:bodyPr>
          <a:lstStyle/>
          <a:p>
            <a:pPr algn="l"/>
            <a:r>
              <a:rPr lang="sr-Latn-CS" sz="2400" b="1" dirty="0">
                <a:latin typeface="Bookman Old Style" pitchFamily="18" charset="0"/>
              </a:rPr>
              <a:t>      </a:t>
            </a:r>
            <a:br>
              <a:rPr lang="sr-Latn-CS" sz="2400" b="1" dirty="0">
                <a:latin typeface="Bookman Old Style" pitchFamily="18" charset="0"/>
              </a:rPr>
            </a:br>
            <a:r>
              <a:rPr lang="sr-Latn-CS" sz="2400" b="1" dirty="0">
                <a:latin typeface="Bookman Old Style" pitchFamily="18" charset="0"/>
              </a:rPr>
              <a:t/>
            </a:r>
            <a:br>
              <a:rPr lang="sr-Latn-CS" sz="2400" b="1" dirty="0">
                <a:latin typeface="Bookman Old Style" pitchFamily="18" charset="0"/>
              </a:rPr>
            </a:br>
            <a:r>
              <a:rPr lang="sr-Latn-CS" sz="2400" b="1" dirty="0">
                <a:latin typeface="Bookman Old Style" pitchFamily="18" charset="0"/>
              </a:rPr>
              <a:t>       </a:t>
            </a:r>
            <a:r>
              <a:rPr lang="sr-Latn-CS" sz="2700" b="1" dirty="0">
                <a:solidFill>
                  <a:srgbClr val="FF0000"/>
                </a:solidFill>
                <a:latin typeface="Cambria" pitchFamily="18" charset="0"/>
              </a:rPr>
              <a:t>masa kuglice;</a:t>
            </a:r>
            <a:r>
              <a:rPr lang="sr-Latn-CS" sz="2700" b="1" dirty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sr-Latn-CS" sz="2700" b="1" dirty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en-US" sz="2000" dirty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en-US" sz="2000" dirty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sr-Latn-CS" sz="2000" dirty="0">
                <a:solidFill>
                  <a:srgbClr val="FF0000"/>
                </a:solidFill>
                <a:latin typeface="Bookman Old Style" pitchFamily="18" charset="0"/>
              </a:rPr>
              <a:t>       </a:t>
            </a:r>
            <a:r>
              <a:rPr lang="sr-Latn-CS" sz="2700" b="1" dirty="0">
                <a:solidFill>
                  <a:srgbClr val="FF0000"/>
                </a:solidFill>
                <a:latin typeface="Cambria" pitchFamily="18" charset="0"/>
              </a:rPr>
              <a:t>dužina niti;</a:t>
            </a:r>
            <a:r>
              <a:rPr lang="sr-Latn-CS" sz="2000" dirty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sr-Latn-CS" sz="2000" dirty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sr-Latn-CS" sz="2000" dirty="0">
                <a:solidFill>
                  <a:srgbClr val="FF0000"/>
                </a:solidFill>
                <a:latin typeface="Bookman Old Style" pitchFamily="18" charset="0"/>
              </a:rPr>
              <a:t>      </a:t>
            </a:r>
            <a:r>
              <a:rPr lang="sr-Latn-CS" sz="2400" b="1" dirty="0">
                <a:latin typeface="Bookman Old Style" pitchFamily="18" charset="0"/>
              </a:rPr>
              <a:t/>
            </a:r>
            <a:br>
              <a:rPr lang="sr-Latn-CS" sz="2400" b="1" dirty="0">
                <a:latin typeface="Bookman Old Style" pitchFamily="18" charset="0"/>
              </a:rPr>
            </a:br>
            <a:r>
              <a:rPr lang="sr-Latn-CS" sz="2400" b="1" dirty="0">
                <a:latin typeface="Bookman Old Style" pitchFamily="18" charset="0"/>
              </a:rPr>
              <a:t>        </a:t>
            </a:r>
            <a:r>
              <a:rPr lang="en-US" sz="2700" dirty="0">
                <a:latin typeface="Bookman Old Style" pitchFamily="18" charset="0"/>
              </a:rPr>
              <a:t/>
            </a:r>
            <a:br>
              <a:rPr lang="en-US" sz="2700" dirty="0">
                <a:latin typeface="Bookman Old Style" pitchFamily="18" charset="0"/>
              </a:rPr>
            </a:br>
            <a:r>
              <a:rPr lang="sr-Latn-CS" sz="2700" b="1" dirty="0">
                <a:latin typeface="Bookman Old Style" pitchFamily="18" charset="0"/>
              </a:rPr>
              <a:t>        </a:t>
            </a:r>
            <a:br>
              <a:rPr lang="sr-Latn-CS" sz="2700" b="1" dirty="0">
                <a:latin typeface="Bookman Old Style" pitchFamily="18" charset="0"/>
              </a:rPr>
            </a:br>
            <a:r>
              <a:rPr lang="sr-Latn-CS" sz="2700" b="1" dirty="0">
                <a:latin typeface="Bookman Old Style" pitchFamily="18" charset="0"/>
              </a:rPr>
              <a:t>     </a:t>
            </a:r>
            <a:br>
              <a:rPr lang="sr-Latn-CS" sz="2700" b="1" dirty="0">
                <a:latin typeface="Bookman Old Style" pitchFamily="18" charset="0"/>
              </a:rPr>
            </a:br>
            <a:r>
              <a:rPr lang="sr-Latn-CS" sz="2700" b="1" dirty="0">
                <a:latin typeface="Bookman Old Style" pitchFamily="18" charset="0"/>
              </a:rPr>
              <a:t/>
            </a:r>
            <a:br>
              <a:rPr lang="sr-Latn-CS" sz="2700" b="1" dirty="0">
                <a:latin typeface="Bookman Old Style" pitchFamily="18" charset="0"/>
              </a:rPr>
            </a:br>
            <a:r>
              <a:rPr lang="sr-Latn-CS" sz="2700" b="1" dirty="0">
                <a:latin typeface="Bookman Old Style" pitchFamily="18" charset="0"/>
              </a:rPr>
              <a:t/>
            </a:r>
            <a:br>
              <a:rPr lang="sr-Latn-CS" sz="2700" b="1" dirty="0">
                <a:latin typeface="Bookman Old Style" pitchFamily="18" charset="0"/>
              </a:rPr>
            </a:br>
            <a:r>
              <a:rPr lang="sr-Latn-CS" sz="2700" b="1" dirty="0">
                <a:latin typeface="Bookman Old Style" pitchFamily="18" charset="0"/>
              </a:rPr>
              <a:t/>
            </a:r>
            <a:br>
              <a:rPr lang="sr-Latn-CS" sz="2700" b="1" dirty="0">
                <a:latin typeface="Bookman Old Style" pitchFamily="18" charset="0"/>
              </a:rPr>
            </a:br>
            <a:r>
              <a:rPr lang="sr-Latn-CS" sz="2700" b="1" dirty="0">
                <a:latin typeface="Bookman Old Style" pitchFamily="18" charset="0"/>
              </a:rPr>
              <a:t/>
            </a:r>
            <a:br>
              <a:rPr lang="sr-Latn-CS" sz="2700" b="1" dirty="0">
                <a:latin typeface="Bookman Old Style" pitchFamily="18" charset="0"/>
              </a:rPr>
            </a:br>
            <a:r>
              <a:rPr lang="sr-Latn-CS" sz="2700" b="1" dirty="0">
                <a:latin typeface="Bookman Old Style" pitchFamily="18" charset="0"/>
              </a:rPr>
              <a:t/>
            </a:r>
            <a:br>
              <a:rPr lang="sr-Latn-CS" sz="2700" b="1" dirty="0">
                <a:latin typeface="Bookman Old Style" pitchFamily="18" charset="0"/>
              </a:rPr>
            </a:br>
            <a:r>
              <a:rPr lang="sr-Latn-CS" sz="2700" b="1" dirty="0">
                <a:latin typeface="Bookman Old Style" pitchFamily="18" charset="0"/>
              </a:rPr>
              <a:t/>
            </a:r>
            <a:br>
              <a:rPr lang="sr-Latn-CS" sz="2700" b="1" dirty="0">
                <a:latin typeface="Bookman Old Style" pitchFamily="18" charset="0"/>
              </a:rPr>
            </a:br>
            <a:r>
              <a:rPr lang="sr-Latn-CS" sz="2700" b="1" dirty="0">
                <a:latin typeface="Bookman Old Style" pitchFamily="18" charset="0"/>
              </a:rPr>
              <a:t/>
            </a:r>
            <a:br>
              <a:rPr lang="sr-Latn-CS" sz="2700" b="1" dirty="0">
                <a:latin typeface="Bookman Old Style" pitchFamily="18" charset="0"/>
              </a:rPr>
            </a:br>
            <a:r>
              <a:rPr lang="sr-Latn-CS" sz="2700" b="1" dirty="0">
                <a:latin typeface="Bookman Old Style" pitchFamily="18" charset="0"/>
              </a:rPr>
              <a:t/>
            </a:r>
            <a:br>
              <a:rPr lang="sr-Latn-CS" sz="2700" b="1" dirty="0">
                <a:latin typeface="Bookman Old Style" pitchFamily="18" charset="0"/>
              </a:rPr>
            </a:br>
            <a:r>
              <a:rPr lang="sr-Latn-CS" sz="2700" b="1" dirty="0">
                <a:latin typeface="Bookman Old Style" pitchFamily="18" charset="0"/>
              </a:rPr>
              <a:t/>
            </a:r>
            <a:br>
              <a:rPr lang="sr-Latn-CS" sz="2700" b="1" dirty="0">
                <a:latin typeface="Bookman Old Style" pitchFamily="18" charset="0"/>
              </a:rPr>
            </a:br>
            <a:r>
              <a:rPr lang="en-US" sz="2800" dirty="0">
                <a:latin typeface="Century Schoolbook" pitchFamily="18" charset="0"/>
              </a:rPr>
              <a:t/>
            </a:r>
            <a:br>
              <a:rPr lang="en-US" sz="2800" dirty="0">
                <a:latin typeface="Century Schoolbook" pitchFamily="18" charset="0"/>
              </a:rPr>
            </a:br>
            <a:endParaRPr lang="en-US" sz="2800" dirty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572000" y="0"/>
          <a:ext cx="6858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9" name="Equation" r:id="rId3" imgW="279400" imgH="139700" progId="Equation.3">
                  <p:embed/>
                </p:oleObj>
              </mc:Choice>
              <mc:Fallback>
                <p:oleObj name="Equation" r:id="rId3" imgW="279400" imgH="1397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0"/>
                        <a:ext cx="685800" cy="457200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4572000" y="533400"/>
          <a:ext cx="4572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0" name="Equation" r:id="rId5" imgW="202936" imgH="177569" progId="Equation.3">
                  <p:embed/>
                </p:oleObj>
              </mc:Choice>
              <mc:Fallback>
                <p:oleObj name="Equation" r:id="rId5" imgW="202936" imgH="177569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533400"/>
                        <a:ext cx="457200" cy="533400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55" name="Object 7"/>
          <p:cNvGraphicFramePr>
            <a:graphicFrameLocks noChangeAspect="1"/>
          </p:cNvGraphicFramePr>
          <p:nvPr/>
        </p:nvGraphicFramePr>
        <p:xfrm>
          <a:off x="4572000" y="1295400"/>
          <a:ext cx="685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1" name="Equation" r:id="rId7" imgW="279279" imgH="215806" progId="Equation.3">
                  <p:embed/>
                </p:oleObj>
              </mc:Choice>
              <mc:Fallback>
                <p:oleObj name="Equation" r:id="rId7" imgW="279279" imgH="215806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295400"/>
                        <a:ext cx="685800" cy="609600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0" name="Object 12"/>
          <p:cNvGraphicFramePr>
            <a:graphicFrameLocks noChangeAspect="1"/>
          </p:cNvGraphicFramePr>
          <p:nvPr/>
        </p:nvGraphicFramePr>
        <p:xfrm>
          <a:off x="4572000" y="2057400"/>
          <a:ext cx="9906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2" name="Equation" r:id="rId9" imgW="507780" imgH="253890" progId="Equation.3">
                  <p:embed/>
                </p:oleObj>
              </mc:Choice>
              <mc:Fallback>
                <p:oleObj name="Equation" r:id="rId9" imgW="507780" imgH="25389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057400"/>
                        <a:ext cx="990600" cy="685800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8" name="Object 10"/>
          <p:cNvGraphicFramePr>
            <a:graphicFrameLocks noChangeAspect="1"/>
          </p:cNvGraphicFramePr>
          <p:nvPr/>
        </p:nvGraphicFramePr>
        <p:xfrm>
          <a:off x="4572000" y="3657600"/>
          <a:ext cx="6858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" name="Equation" r:id="rId11" imgW="253780" imgH="164957" progId="Equation.3">
                  <p:embed/>
                </p:oleObj>
              </mc:Choice>
              <mc:Fallback>
                <p:oleObj name="Equation" r:id="rId11" imgW="253780" imgH="164957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657600"/>
                        <a:ext cx="685800" cy="457200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7" name="Object 9"/>
          <p:cNvGraphicFramePr>
            <a:graphicFrameLocks noChangeAspect="1"/>
          </p:cNvGraphicFramePr>
          <p:nvPr/>
        </p:nvGraphicFramePr>
        <p:xfrm>
          <a:off x="4572000" y="4267200"/>
          <a:ext cx="5334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4" name="Equation" r:id="rId13" imgW="241195" imgH="139639" progId="Equation.3">
                  <p:embed/>
                </p:oleObj>
              </mc:Choice>
              <mc:Fallback>
                <p:oleObj name="Equation" r:id="rId13" imgW="241195" imgH="139639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267200"/>
                        <a:ext cx="533400" cy="381000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8"/>
          <p:cNvGraphicFramePr>
            <a:graphicFrameLocks noChangeAspect="1"/>
          </p:cNvGraphicFramePr>
          <p:nvPr/>
        </p:nvGraphicFramePr>
        <p:xfrm>
          <a:off x="4572000" y="4724400"/>
          <a:ext cx="5334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5" name="Equation" r:id="rId15" imgW="279279" imgH="203112" progId="Equation.3">
                  <p:embed/>
                </p:oleObj>
              </mc:Choice>
              <mc:Fallback>
                <p:oleObj name="Equation" r:id="rId15" imgW="279279" imgH="203112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724400"/>
                        <a:ext cx="533400" cy="495300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0" y="990600"/>
            <a:ext cx="184731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0" y="2164348"/>
            <a:ext cx="2359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16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sr-Latn-C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257800" y="1447800"/>
            <a:ext cx="1828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400" b="1" dirty="0">
                <a:solidFill>
                  <a:srgbClr val="FF0000"/>
                </a:solidFill>
                <a:latin typeface="Cambria" pitchFamily="18" charset="0"/>
              </a:rPr>
              <a:t>sila teže;</a:t>
            </a:r>
            <a:endParaRPr lang="en-US" sz="2400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5562600" y="1828800"/>
            <a:ext cx="3581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2400" b="1" i="0" u="none" strike="noStrike" cap="none" normalizeH="0" baseline="0" dirty="0">
              <a:ln>
                <a:noFill/>
              </a:ln>
              <a:effectLst/>
              <a:latin typeface="Century Schoolbook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komponente sile teže;</a:t>
            </a:r>
            <a:endParaRPr kumimoji="0" lang="sr-Latn-CS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Cambria" pitchFamily="18" charset="0"/>
            </a:endParaRPr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65" name="Object 17"/>
          <p:cNvGraphicFramePr>
            <a:graphicFrameLocks noChangeAspect="1"/>
          </p:cNvGraphicFramePr>
          <p:nvPr/>
        </p:nvGraphicFramePr>
        <p:xfrm>
          <a:off x="4572000" y="2895600"/>
          <a:ext cx="609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6" name="Equation" r:id="rId17" imgW="291847" imgH="215713" progId="Equation.3">
                  <p:embed/>
                </p:oleObj>
              </mc:Choice>
              <mc:Fallback>
                <p:oleObj name="Equation" r:id="rId17" imgW="291847" imgH="215713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895600"/>
                        <a:ext cx="609600" cy="609600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9"/>
          <p:cNvSpPr>
            <a:spLocks noChangeArrowheads="1"/>
          </p:cNvSpPr>
          <p:nvPr/>
        </p:nvSpPr>
        <p:spPr bwMode="auto">
          <a:xfrm>
            <a:off x="5105400" y="2971800"/>
            <a:ext cx="403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sila reakcije konca;</a:t>
            </a:r>
            <a:endParaRPr kumimoji="0" lang="sr-Latn-CS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Cambria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257800" y="3581400"/>
            <a:ext cx="388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400" b="1" dirty="0">
                <a:solidFill>
                  <a:srgbClr val="FF0000"/>
                </a:solidFill>
                <a:latin typeface="Cambria" pitchFamily="18" charset="0"/>
              </a:rPr>
              <a:t>ugao otklona od vertikale;</a:t>
            </a:r>
            <a:endParaRPr lang="en-US" sz="2400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105400" y="4191000"/>
            <a:ext cx="3581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400" b="1" dirty="0">
                <a:latin typeface="Century Schoolbook" pitchFamily="18" charset="0"/>
              </a:rPr>
              <a:t> </a:t>
            </a:r>
            <a:r>
              <a:rPr lang="sr-Latn-CS" sz="2400" b="1" dirty="0">
                <a:solidFill>
                  <a:srgbClr val="FF0000"/>
                </a:solidFill>
                <a:latin typeface="Cambria" pitchFamily="18" charset="0"/>
              </a:rPr>
              <a:t>elongacija.</a:t>
            </a:r>
            <a:endParaRPr lang="en-US" sz="2400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5105400" y="4800600"/>
            <a:ext cx="4038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pravac ove sile se poklapa sa pravcem tangente u tački putanje u kojoj se nalazi tijelo,smjer je uvijek ka ravnotežnom položaju.</a:t>
            </a:r>
            <a:endParaRPr kumimoji="0" lang="sr-Latn-CS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Cambria" pitchFamily="18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2057400" y="533400"/>
            <a:ext cx="2057400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1371600" y="2209800"/>
            <a:ext cx="33528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2819400" y="38862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 rot="7380000">
            <a:off x="456498" y="1938985"/>
            <a:ext cx="3352800" cy="1588"/>
          </a:xfrm>
          <a:prstGeom prst="line">
            <a:avLst/>
          </a:prstGeom>
          <a:ln w="28575"/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990600" y="31242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>
            <a:off x="1219200" y="3352800"/>
            <a:ext cx="18288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 flipH="1" flipV="1">
            <a:off x="992806" y="2286192"/>
            <a:ext cx="1295400" cy="838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5400000" flipH="1" flipV="1">
            <a:off x="152400" y="3581400"/>
            <a:ext cx="1295400" cy="838200"/>
          </a:xfrm>
          <a:prstGeom prst="straightConnector1">
            <a:avLst/>
          </a:prstGeom>
          <a:ln w="38100">
            <a:solidFill>
              <a:schemeClr val="accent6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5400000">
            <a:off x="228600" y="4267200"/>
            <a:ext cx="1905000" cy="7620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381000" y="4648200"/>
            <a:ext cx="762000" cy="60960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 flipH="1" flipV="1">
            <a:off x="952500" y="4229100"/>
            <a:ext cx="1219200" cy="83820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1219200" y="3352800"/>
            <a:ext cx="762000" cy="685800"/>
          </a:xfrm>
          <a:prstGeom prst="straightConnector1">
            <a:avLst/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3352800" y="3924420"/>
            <a:ext cx="38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dirty="0">
                <a:latin typeface="Cambria" pitchFamily="18" charset="0"/>
              </a:rPr>
              <a:t>A</a:t>
            </a:r>
            <a:endParaRPr lang="en-US" sz="2800" b="1" dirty="0">
              <a:latin typeface="Cambria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33400" y="3124200"/>
            <a:ext cx="38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dirty="0">
                <a:latin typeface="Cambria" pitchFamily="18" charset="0"/>
              </a:rPr>
              <a:t>B</a:t>
            </a:r>
            <a:endParaRPr lang="en-US" sz="2800" b="1" dirty="0">
              <a:latin typeface="Cambria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048000" y="3124200"/>
            <a:ext cx="457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dirty="0">
                <a:latin typeface="Cambria" pitchFamily="18" charset="0"/>
              </a:rPr>
              <a:t>C</a:t>
            </a:r>
            <a:endParaRPr lang="en-US" sz="2800" b="1" dirty="0">
              <a:latin typeface="Cambria" pitchFamily="18" charset="0"/>
            </a:endParaRPr>
          </a:p>
        </p:txBody>
      </p:sp>
      <p:graphicFrame>
        <p:nvGraphicFramePr>
          <p:cNvPr id="42" name="Object 1"/>
          <p:cNvGraphicFramePr>
            <a:graphicFrameLocks noChangeAspect="1"/>
          </p:cNvGraphicFramePr>
          <p:nvPr/>
        </p:nvGraphicFramePr>
        <p:xfrm>
          <a:off x="1905000" y="3886200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7" name="Equation" r:id="rId19" imgW="164957" imgH="203024" progId="Equation.3">
                  <p:embed/>
                </p:oleObj>
              </mc:Choice>
              <mc:Fallback>
                <p:oleObj name="Equation" r:id="rId19" imgW="164957" imgH="203024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886200"/>
                        <a:ext cx="5334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3"/>
          <p:cNvGraphicFramePr>
            <a:graphicFrameLocks noChangeAspect="1"/>
          </p:cNvGraphicFramePr>
          <p:nvPr/>
        </p:nvGraphicFramePr>
        <p:xfrm>
          <a:off x="228600" y="3581400"/>
          <a:ext cx="4572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8" name="Equation" r:id="rId21" imgW="203024" imgH="253780" progId="Equation.3">
                  <p:embed/>
                </p:oleObj>
              </mc:Choice>
              <mc:Fallback>
                <p:oleObj name="Equation" r:id="rId21" imgW="203024" imgH="25378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581400"/>
                        <a:ext cx="45720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Rectangle 43"/>
          <p:cNvSpPr/>
          <p:nvPr/>
        </p:nvSpPr>
        <p:spPr>
          <a:xfrm>
            <a:off x="1981200" y="2895600"/>
            <a:ext cx="38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400" b="1" dirty="0">
                <a:latin typeface="Cambria" pitchFamily="18" charset="0"/>
              </a:rPr>
              <a:t>x</a:t>
            </a:r>
            <a:endParaRPr lang="en-US" sz="2400" b="1" dirty="0">
              <a:latin typeface="Cambria" pitchFamily="18" charset="0"/>
            </a:endParaRPr>
          </a:p>
        </p:txBody>
      </p:sp>
      <p:graphicFrame>
        <p:nvGraphicFramePr>
          <p:cNvPr id="4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2250390"/>
              </p:ext>
            </p:extLst>
          </p:nvPr>
        </p:nvGraphicFramePr>
        <p:xfrm>
          <a:off x="2673013" y="989012"/>
          <a:ext cx="3048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9" name="Equation" r:id="rId23" imgW="139579" imgH="164957" progId="Equation.3">
                  <p:embed/>
                </p:oleObj>
              </mc:Choice>
              <mc:Fallback>
                <p:oleObj name="Equation" r:id="rId23" imgW="139579" imgH="164957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3013" y="989012"/>
                        <a:ext cx="304800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7"/>
          <p:cNvGraphicFramePr>
            <a:graphicFrameLocks noChangeAspect="1"/>
          </p:cNvGraphicFramePr>
          <p:nvPr/>
        </p:nvGraphicFramePr>
        <p:xfrm>
          <a:off x="838200" y="3733800"/>
          <a:ext cx="3048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0" name="Equation" r:id="rId25" imgW="139579" imgH="164957" progId="Equation.3">
                  <p:embed/>
                </p:oleObj>
              </mc:Choice>
              <mc:Fallback>
                <p:oleObj name="Equation" r:id="rId25" imgW="139579" imgH="164957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733800"/>
                        <a:ext cx="304800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6588190"/>
              </p:ext>
            </p:extLst>
          </p:nvPr>
        </p:nvGraphicFramePr>
        <p:xfrm>
          <a:off x="1180535" y="4541417"/>
          <a:ext cx="3048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1" name="Equation" r:id="rId27" imgW="139579" imgH="164957" progId="Equation.3">
                  <p:embed/>
                </p:oleObj>
              </mc:Choice>
              <mc:Fallback>
                <p:oleObj name="Equation" r:id="rId27" imgW="139579" imgH="164957" progId="Equation.3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0535" y="4541417"/>
                        <a:ext cx="304800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ct 9"/>
          <p:cNvGraphicFramePr>
            <a:graphicFrameLocks noChangeAspect="1"/>
          </p:cNvGraphicFramePr>
          <p:nvPr/>
        </p:nvGraphicFramePr>
        <p:xfrm>
          <a:off x="1219200" y="2133600"/>
          <a:ext cx="381000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" name="Equation" r:id="rId28" imgW="177569" imgH="215619" progId="Equation.3">
                  <p:embed/>
                </p:oleObj>
              </mc:Choice>
              <mc:Fallback>
                <p:oleObj name="Equation" r:id="rId28" imgW="177569" imgH="215619" progId="Equation.3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2133600"/>
                        <a:ext cx="381000" cy="600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ct 12"/>
          <p:cNvGraphicFramePr>
            <a:graphicFrameLocks noChangeAspect="1"/>
          </p:cNvGraphicFramePr>
          <p:nvPr/>
        </p:nvGraphicFramePr>
        <p:xfrm>
          <a:off x="1143000" y="5105400"/>
          <a:ext cx="381000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3" name="Equation" r:id="rId30" imgW="164885" imgH="215619" progId="Equation.3">
                  <p:embed/>
                </p:oleObj>
              </mc:Choice>
              <mc:Fallback>
                <p:oleObj name="Equation" r:id="rId30" imgW="164885" imgH="215619" progId="Equation.3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5105400"/>
                        <a:ext cx="381000" cy="600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" name="Object 14"/>
          <p:cNvGraphicFramePr>
            <a:graphicFrameLocks noChangeAspect="1"/>
          </p:cNvGraphicFramePr>
          <p:nvPr/>
        </p:nvGraphicFramePr>
        <p:xfrm>
          <a:off x="2895600" y="4419600"/>
          <a:ext cx="4572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4" name="Equation" r:id="rId32" imgW="164957" imgH="139579" progId="Equation.3">
                  <p:embed/>
                </p:oleObj>
              </mc:Choice>
              <mc:Fallback>
                <p:oleObj name="Equation" r:id="rId32" imgW="164957" imgH="139579" progId="Equation.3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419600"/>
                        <a:ext cx="457200" cy="447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16"/>
          <p:cNvGraphicFramePr>
            <a:graphicFrameLocks noChangeAspect="1"/>
          </p:cNvGraphicFramePr>
          <p:nvPr/>
        </p:nvGraphicFramePr>
        <p:xfrm>
          <a:off x="1905000" y="1219200"/>
          <a:ext cx="2286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5" name="Equation" r:id="rId34" imgW="88669" imgH="177338" progId="Equation.3">
                  <p:embed/>
                </p:oleObj>
              </mc:Choice>
              <mc:Fallback>
                <p:oleObj name="Equation" r:id="rId34" imgW="88669" imgH="177338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219200"/>
                        <a:ext cx="228600" cy="485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2" name="Straight Connector 51"/>
          <p:cNvCxnSpPr>
            <a:stCxn id="31" idx="4"/>
          </p:cNvCxnSpPr>
          <p:nvPr/>
        </p:nvCxnSpPr>
        <p:spPr>
          <a:xfrm>
            <a:off x="1219200" y="3581400"/>
            <a:ext cx="668805" cy="5251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1210001" y="3842316"/>
            <a:ext cx="590455" cy="4336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1210254" y="4088179"/>
            <a:ext cx="466146" cy="3314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1159368" y="4319650"/>
            <a:ext cx="432335" cy="2872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10800000" flipH="1" flipV="1">
            <a:off x="1159370" y="4513060"/>
            <a:ext cx="335027" cy="24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1180535" y="4931942"/>
            <a:ext cx="137286" cy="1003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1165423" y="4726009"/>
            <a:ext cx="2286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Arc 58"/>
          <p:cNvSpPr/>
          <p:nvPr/>
        </p:nvSpPr>
        <p:spPr>
          <a:xfrm rot="10967328">
            <a:off x="691710" y="703516"/>
            <a:ext cx="7079192" cy="3547576"/>
          </a:xfrm>
          <a:prstGeom prst="arc">
            <a:avLst>
              <a:gd name="adj1" fmla="val 18245351"/>
              <a:gd name="adj2" fmla="val 2049435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Arc 59"/>
          <p:cNvSpPr/>
          <p:nvPr/>
        </p:nvSpPr>
        <p:spPr>
          <a:xfrm rot="7990275">
            <a:off x="2063413" y="-152030"/>
            <a:ext cx="1524000" cy="1752600"/>
          </a:xfrm>
          <a:prstGeom prst="arc">
            <a:avLst>
              <a:gd name="adj1" fmla="val 18065651"/>
              <a:gd name="adj2" fmla="val 2070453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c 60"/>
          <p:cNvSpPr/>
          <p:nvPr/>
        </p:nvSpPr>
        <p:spPr>
          <a:xfrm rot="7990275">
            <a:off x="169843" y="2412583"/>
            <a:ext cx="1524000" cy="1752600"/>
          </a:xfrm>
          <a:prstGeom prst="arc">
            <a:avLst>
              <a:gd name="adj1" fmla="val 17880059"/>
              <a:gd name="adj2" fmla="val 19724594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c 61"/>
          <p:cNvSpPr/>
          <p:nvPr/>
        </p:nvSpPr>
        <p:spPr>
          <a:xfrm rot="19106833">
            <a:off x="770497" y="4399718"/>
            <a:ext cx="1524000" cy="1752600"/>
          </a:xfrm>
          <a:prstGeom prst="arc">
            <a:avLst>
              <a:gd name="adj1" fmla="val 17285722"/>
              <a:gd name="adj2" fmla="val 1937327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836842" y="24199"/>
            <a:ext cx="3138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Cambria" pitchFamily="18" charset="0"/>
              </a:rPr>
              <a:t>O</a:t>
            </a:r>
            <a:endParaRPr lang="en-US" sz="2800" b="1" dirty="0">
              <a:latin typeface="Cambria" pitchFamily="18" charset="0"/>
            </a:endParaRPr>
          </a:p>
        </p:txBody>
      </p:sp>
      <p:graphicFrame>
        <p:nvGraphicFramePr>
          <p:cNvPr id="63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4942576"/>
              </p:ext>
            </p:extLst>
          </p:nvPr>
        </p:nvGraphicFramePr>
        <p:xfrm>
          <a:off x="3147790" y="2165697"/>
          <a:ext cx="2286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6" name="Equation" r:id="rId36" imgW="88669" imgH="177338" progId="Equation.3">
                  <p:embed/>
                </p:oleObj>
              </mc:Choice>
              <mc:Fallback>
                <p:oleObj name="Equation" r:id="rId36" imgW="88669" imgH="17733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7790" y="2165697"/>
                        <a:ext cx="228600" cy="485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9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9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0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5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0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0" dur="800" decel="100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1" dur="800" decel="100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800" decel="100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800" decel="100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/>
      <p:bldP spid="2064" grpId="0"/>
      <p:bldP spid="5" grpId="0"/>
      <p:bldP spid="25" grpId="0"/>
      <p:bldP spid="26" grpId="0"/>
      <p:bldP spid="2068" grpId="0"/>
      <p:bldP spid="29" grpId="0" animBg="1"/>
      <p:bldP spid="31" grpId="0" animBg="1"/>
      <p:bldP spid="39" grpId="0"/>
      <p:bldP spid="40" grpId="0"/>
      <p:bldP spid="41" grpId="0"/>
      <p:bldP spid="59" grpId="0" animBg="1"/>
      <p:bldP spid="60" grpId="0" animBg="1"/>
      <p:bldP spid="61" grpId="0" animBg="1"/>
      <p:bldP spid="6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3047999"/>
          </a:xfrm>
        </p:spPr>
        <p:txBody>
          <a:bodyPr>
            <a:normAutofit/>
          </a:bodyPr>
          <a:lstStyle/>
          <a:p>
            <a:pPr algn="l"/>
            <a:r>
              <a:rPr lang="sr-Latn-CS" sz="2800" b="1" dirty="0">
                <a:solidFill>
                  <a:srgbClr val="0070C0"/>
                </a:solidFill>
                <a:latin typeface="Cambria" pitchFamily="18" charset="0"/>
              </a:rPr>
              <a:t>Pod uticajem ove sile kuglica će se iz tačke        vraćati prema tački       .</a:t>
            </a:r>
            <a:r>
              <a:rPr lang="en-US" sz="2400" dirty="0">
                <a:latin typeface="Bookman Old Style" pitchFamily="18" charset="0"/>
              </a:rPr>
              <a:t/>
            </a:r>
            <a:br>
              <a:rPr lang="en-US" sz="2400" dirty="0">
                <a:latin typeface="Bookman Old Style" pitchFamily="18" charset="0"/>
              </a:rPr>
            </a:br>
            <a:r>
              <a:rPr lang="sr-Latn-CS" sz="2800" dirty="0">
                <a:latin typeface="Cambria" pitchFamily="18" charset="0"/>
              </a:rPr>
              <a:t>        </a:t>
            </a:r>
            <a:r>
              <a:rPr lang="sr-Latn-CS" sz="2800" b="1" dirty="0">
                <a:solidFill>
                  <a:srgbClr val="FF0000"/>
                </a:solidFill>
                <a:latin typeface="Cambria" pitchFamily="18" charset="0"/>
              </a:rPr>
              <a:t>sila koja ima pravac konca i koja je uravnotežena silom reakcije konca       .</a:t>
            </a:r>
            <a:r>
              <a:rPr lang="en-US" sz="2400" dirty="0">
                <a:latin typeface="Bookman Old Style" pitchFamily="18" charset="0"/>
              </a:rPr>
              <a:t/>
            </a:r>
            <a:br>
              <a:rPr lang="en-US" sz="2400" dirty="0">
                <a:latin typeface="Bookman Old Style" pitchFamily="18" charset="0"/>
              </a:rPr>
            </a:br>
            <a:r>
              <a:rPr lang="sr-Latn-CS" sz="2400" b="1" dirty="0">
                <a:latin typeface="Bookman Old Style" pitchFamily="18" charset="0"/>
              </a:rPr>
              <a:t> </a:t>
            </a:r>
            <a:r>
              <a:rPr lang="en-US" sz="2400" dirty="0">
                <a:latin typeface="Bookman Old Style" pitchFamily="18" charset="0"/>
              </a:rPr>
              <a:t/>
            </a:r>
            <a:br>
              <a:rPr lang="en-US" sz="2400" dirty="0">
                <a:latin typeface="Bookman Old Style" pitchFamily="18" charset="0"/>
              </a:rPr>
            </a:br>
            <a:r>
              <a:rPr lang="sr-Latn-CS" sz="2800" b="1" dirty="0">
                <a:solidFill>
                  <a:srgbClr val="00B050"/>
                </a:solidFill>
                <a:latin typeface="Cambria" pitchFamily="18" charset="0"/>
              </a:rPr>
              <a:t>Iz sličnosti trouglova              i šrafiranog trougla slijedi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5715000"/>
            <a:ext cx="3810000" cy="533400"/>
          </a:xfrm>
        </p:spPr>
        <p:txBody>
          <a:bodyPr>
            <a:normAutofit/>
          </a:bodyPr>
          <a:lstStyle/>
          <a:p>
            <a:r>
              <a:rPr lang="sr-Latn-CS" sz="2400" b="1" dirty="0">
                <a:solidFill>
                  <a:schemeClr val="tx1"/>
                </a:solidFill>
                <a:latin typeface="Bookman Old Style" pitchFamily="18" charset="0"/>
              </a:rPr>
              <a:t>gravitaciono ubrzanje, </a:t>
            </a:r>
            <a:endParaRPr lang="en-US" sz="24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409" name="Object 1"/>
          <p:cNvGraphicFramePr>
            <a:graphicFrameLocks noChangeAspect="1"/>
          </p:cNvGraphicFramePr>
          <p:nvPr/>
        </p:nvGraphicFramePr>
        <p:xfrm>
          <a:off x="7086600" y="0"/>
          <a:ext cx="4000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7" name="Equation" r:id="rId3" imgW="152268" imgH="164957" progId="Equation.3">
                  <p:embed/>
                </p:oleObj>
              </mc:Choice>
              <mc:Fallback>
                <p:oleObj name="Equation" r:id="rId3" imgW="152268" imgH="164957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0"/>
                        <a:ext cx="400050" cy="4572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2133600" y="533400"/>
          <a:ext cx="40005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8" name="Equation" r:id="rId5" imgW="152268" imgH="164957" progId="Equation.3">
                  <p:embed/>
                </p:oleObj>
              </mc:Choice>
              <mc:Fallback>
                <p:oleObj name="Equation" r:id="rId5" imgW="152268" imgH="164957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533400"/>
                        <a:ext cx="400050" cy="4191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413" name="Object 5"/>
          <p:cNvGraphicFramePr>
            <a:graphicFrameLocks noChangeAspect="1"/>
          </p:cNvGraphicFramePr>
          <p:nvPr/>
        </p:nvGraphicFramePr>
        <p:xfrm>
          <a:off x="0" y="914400"/>
          <a:ext cx="6096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9" name="Equation" r:id="rId7" imgW="342751" imgH="253890" progId="Equation.3">
                  <p:embed/>
                </p:oleObj>
              </mc:Choice>
              <mc:Fallback>
                <p:oleObj name="Equation" r:id="rId7" imgW="342751" imgH="25389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914400"/>
                        <a:ext cx="609600" cy="5334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415" name="Object 7"/>
          <p:cNvGraphicFramePr>
            <a:graphicFrameLocks noChangeAspect="1"/>
          </p:cNvGraphicFramePr>
          <p:nvPr/>
        </p:nvGraphicFramePr>
        <p:xfrm>
          <a:off x="3581400" y="1295400"/>
          <a:ext cx="381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0" name="Equation" r:id="rId9" imgW="177569" imgH="215619" progId="Equation.3">
                  <p:embed/>
                </p:oleObj>
              </mc:Choice>
              <mc:Fallback>
                <p:oleObj name="Equation" r:id="rId9" imgW="177569" imgH="215619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295400"/>
                        <a:ext cx="381000" cy="5334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417" name="Object 9"/>
          <p:cNvGraphicFramePr>
            <a:graphicFrameLocks noChangeAspect="1"/>
          </p:cNvGraphicFramePr>
          <p:nvPr/>
        </p:nvGraphicFramePr>
        <p:xfrm>
          <a:off x="3581400" y="2057400"/>
          <a:ext cx="838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1" name="Equation" r:id="rId11" imgW="355138" imgH="177569" progId="Equation.3">
                  <p:embed/>
                </p:oleObj>
              </mc:Choice>
              <mc:Fallback>
                <p:oleObj name="Equation" r:id="rId11" imgW="355138" imgH="177569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057400"/>
                        <a:ext cx="838200" cy="4572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10"/>
          <p:cNvGraphicFramePr>
            <a:graphicFrameLocks noChangeAspect="1"/>
          </p:cNvGraphicFramePr>
          <p:nvPr/>
        </p:nvGraphicFramePr>
        <p:xfrm>
          <a:off x="1524000" y="2743200"/>
          <a:ext cx="16764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2" name="Equation" r:id="rId13" imgW="457002" imgH="393529" progId="Equation.3">
                  <p:embed/>
                </p:oleObj>
              </mc:Choice>
              <mc:Fallback>
                <p:oleObj name="Equation" r:id="rId13" imgW="457002" imgH="393529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2743200"/>
                        <a:ext cx="1676400" cy="129540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420" name="Object 12"/>
          <p:cNvGraphicFramePr>
            <a:graphicFrameLocks noChangeAspect="1"/>
          </p:cNvGraphicFramePr>
          <p:nvPr/>
        </p:nvGraphicFramePr>
        <p:xfrm>
          <a:off x="1524000" y="4267200"/>
          <a:ext cx="17526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3" name="Equation" r:id="rId15" imgW="622030" imgH="393529" progId="Equation.3">
                  <p:embed/>
                </p:oleObj>
              </mc:Choice>
              <mc:Fallback>
                <p:oleObj name="Equation" r:id="rId15" imgW="622030" imgH="393529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267200"/>
                        <a:ext cx="1752600" cy="1295400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3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422" name="Object 14"/>
          <p:cNvGraphicFramePr>
            <a:graphicFrameLocks noChangeAspect="1"/>
          </p:cNvGraphicFramePr>
          <p:nvPr/>
        </p:nvGraphicFramePr>
        <p:xfrm>
          <a:off x="4800600" y="4495800"/>
          <a:ext cx="21336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4" name="Equation" r:id="rId17" imgW="609336" imgH="203112" progId="Equation.3">
                  <p:embed/>
                </p:oleObj>
              </mc:Choice>
              <mc:Fallback>
                <p:oleObj name="Equation" r:id="rId17" imgW="609336" imgH="203112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495800"/>
                        <a:ext cx="2133600" cy="762000"/>
                      </a:xfrm>
                      <a:prstGeom prst="rect">
                        <a:avLst/>
                      </a:prstGeom>
                      <a:solidFill>
                        <a:srgbClr val="FFCC9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5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424" name="Object 16"/>
          <p:cNvGraphicFramePr>
            <a:graphicFrameLocks noChangeAspect="1"/>
          </p:cNvGraphicFramePr>
          <p:nvPr/>
        </p:nvGraphicFramePr>
        <p:xfrm>
          <a:off x="685800" y="5715000"/>
          <a:ext cx="533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5" name="Equation" r:id="rId19" imgW="253780" imgH="164957" progId="Equation.3">
                  <p:embed/>
                </p:oleObj>
              </mc:Choice>
              <mc:Fallback>
                <p:oleObj name="Equation" r:id="rId19" imgW="253780" imgH="164957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5715000"/>
                        <a:ext cx="533400" cy="4572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7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426" name="Object 18"/>
          <p:cNvGraphicFramePr>
            <a:graphicFrameLocks noChangeAspect="1"/>
          </p:cNvGraphicFramePr>
          <p:nvPr/>
        </p:nvGraphicFramePr>
        <p:xfrm>
          <a:off x="5105400" y="5410200"/>
          <a:ext cx="15240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6" name="Equation" r:id="rId21" imgW="736280" imgH="393529" progId="Equation.3">
                  <p:embed/>
                </p:oleObj>
              </mc:Choice>
              <mc:Fallback>
                <p:oleObj name="Equation" r:id="rId21" imgW="736280" imgH="393529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5410200"/>
                        <a:ext cx="1524000" cy="9906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438400"/>
            <a:ext cx="9144000" cy="1066800"/>
          </a:xfrm>
        </p:spPr>
        <p:txBody>
          <a:bodyPr>
            <a:normAutofit/>
          </a:bodyPr>
          <a:lstStyle/>
          <a:p>
            <a:pPr algn="l"/>
            <a:r>
              <a:rPr lang="sr-Latn-CS" sz="2800" b="1" dirty="0">
                <a:solidFill>
                  <a:srgbClr val="00B050"/>
                </a:solidFill>
                <a:latin typeface="Cambria" pitchFamily="18" charset="0"/>
              </a:rPr>
              <a:t>     u formili pokazuje da su sila         i        suprotnog smjera.</a:t>
            </a:r>
            <a:endParaRPr lang="en-US" sz="2800" dirty="0"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715000"/>
            <a:ext cx="9144000" cy="1143000"/>
          </a:xfrm>
        </p:spPr>
        <p:txBody>
          <a:bodyPr/>
          <a:lstStyle/>
          <a:p>
            <a:pPr algn="l"/>
            <a:r>
              <a:rPr lang="sr-Latn-CS" sz="2800" b="1" dirty="0">
                <a:solidFill>
                  <a:srgbClr val="FF0000"/>
                </a:solidFill>
                <a:latin typeface="Cambria" pitchFamily="18" charset="0"/>
              </a:rPr>
              <a:t>Intenzitet sile čije djelovanje uzrokuje oscilovanje matematičkog klatna je srazmjeran elongaciji.</a:t>
            </a:r>
            <a:endParaRPr lang="en-US" sz="2800" dirty="0">
              <a:solidFill>
                <a:srgbClr val="FF0000"/>
              </a:solidFill>
              <a:latin typeface="Cambria" pitchFamily="18" charset="0"/>
            </a:endParaRPr>
          </a:p>
          <a:p>
            <a:endParaRPr lang="en-US" dirty="0"/>
          </a:p>
        </p:txBody>
      </p:sp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1219200" y="457200"/>
          <a:ext cx="25146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7" name="Equation" r:id="rId3" imgW="774364" imgH="393529" progId="Equation.3">
                  <p:embed/>
                </p:oleObj>
              </mc:Choice>
              <mc:Fallback>
                <p:oleObj name="Equation" r:id="rId3" imgW="774364" imgH="393529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57200"/>
                        <a:ext cx="2514600" cy="13716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4724400" y="457200"/>
          <a:ext cx="25146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8" name="Equation" r:id="rId5" imgW="875920" imgH="393529" progId="Equation.3">
                  <p:embed/>
                </p:oleObj>
              </mc:Choice>
              <mc:Fallback>
                <p:oleObj name="Equation" r:id="rId5" imgW="875920" imgH="393529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457200"/>
                        <a:ext cx="2514600" cy="129540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0" y="2743200"/>
          <a:ext cx="381000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9" name="Equation" r:id="rId7" imgW="126670" imgH="76002" progId="Equation.3">
                  <p:embed/>
                </p:oleObj>
              </mc:Choice>
              <mc:Fallback>
                <p:oleObj name="Equation" r:id="rId7" imgW="126670" imgH="76002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743200"/>
                        <a:ext cx="381000" cy="2095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5181600" y="2438400"/>
          <a:ext cx="4572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0" name="Equation" r:id="rId9" imgW="164957" imgH="203024" progId="Equation.3">
                  <p:embed/>
                </p:oleObj>
              </mc:Choice>
              <mc:Fallback>
                <p:oleObj name="Equation" r:id="rId9" imgW="164957" imgH="203024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2438400"/>
                        <a:ext cx="457200" cy="4953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2" name="Object 6"/>
          <p:cNvGraphicFramePr>
            <a:graphicFrameLocks noChangeAspect="1"/>
          </p:cNvGraphicFramePr>
          <p:nvPr/>
        </p:nvGraphicFramePr>
        <p:xfrm>
          <a:off x="6019800" y="2590800"/>
          <a:ext cx="323850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1" name="Equation" r:id="rId11" imgW="126835" imgH="139518" progId="Equation.3">
                  <p:embed/>
                </p:oleObj>
              </mc:Choice>
              <mc:Fallback>
                <p:oleObj name="Equation" r:id="rId11" imgW="126835" imgH="139518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2590800"/>
                        <a:ext cx="323850" cy="35242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6073629"/>
              </p:ext>
            </p:extLst>
          </p:nvPr>
        </p:nvGraphicFramePr>
        <p:xfrm>
          <a:off x="3429000" y="3276600"/>
          <a:ext cx="18288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2" name="Equation" r:id="rId13" imgW="583947" imgH="393529" progId="Equation.3">
                  <p:embed/>
                </p:oleObj>
              </mc:Choice>
              <mc:Fallback>
                <p:oleObj name="Equation" r:id="rId13" imgW="583947" imgH="393529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3276600"/>
                        <a:ext cx="1828800" cy="1219200"/>
                      </a:xfrm>
                      <a:prstGeom prst="rect">
                        <a:avLst/>
                      </a:prstGeom>
                      <a:solidFill>
                        <a:srgbClr val="FFCC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4" name="Object 8"/>
          <p:cNvGraphicFramePr>
            <a:graphicFrameLocks noChangeAspect="1"/>
          </p:cNvGraphicFramePr>
          <p:nvPr/>
        </p:nvGraphicFramePr>
        <p:xfrm>
          <a:off x="3048000" y="4724400"/>
          <a:ext cx="25908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3" name="Equation" r:id="rId15" imgW="634449" imgH="177646" progId="Equation.3">
                  <p:embed/>
                </p:oleObj>
              </mc:Choice>
              <mc:Fallback>
                <p:oleObj name="Equation" r:id="rId15" imgW="634449" imgH="177646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724400"/>
                        <a:ext cx="2590800" cy="8382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895600"/>
          </a:xfrm>
        </p:spPr>
        <p:txBody>
          <a:bodyPr>
            <a:normAutofit/>
          </a:bodyPr>
          <a:lstStyle/>
          <a:p>
            <a:pPr algn="l"/>
            <a:r>
              <a:rPr lang="sr-Latn-CS" sz="2400" b="1" dirty="0">
                <a:latin typeface="Bookman Old Style" pitchFamily="18" charset="0"/>
              </a:rPr>
              <a:t>        </a:t>
            </a:r>
            <a:r>
              <a:rPr lang="sr-Latn-CS" sz="2800" b="1" dirty="0">
                <a:solidFill>
                  <a:srgbClr val="0070C0"/>
                </a:solidFill>
                <a:latin typeface="Cambria" pitchFamily="18" charset="0"/>
              </a:rPr>
              <a:t>kvazielastična sila.</a:t>
            </a:r>
            <a:r>
              <a:rPr lang="en-US" sz="2400" dirty="0">
                <a:latin typeface="Bookman Old Style" pitchFamily="18" charset="0"/>
              </a:rPr>
              <a:t/>
            </a:r>
            <a:br>
              <a:rPr lang="en-US" sz="2400" dirty="0">
                <a:latin typeface="Bookman Old Style" pitchFamily="18" charset="0"/>
              </a:rPr>
            </a:br>
            <a:r>
              <a:rPr lang="sr-Latn-CS" sz="2400" b="1" dirty="0">
                <a:latin typeface="Bookman Old Style" pitchFamily="18" charset="0"/>
              </a:rPr>
              <a:t> </a:t>
            </a:r>
            <a:r>
              <a:rPr lang="en-US" sz="2400" dirty="0">
                <a:latin typeface="Bookman Old Style" pitchFamily="18" charset="0"/>
              </a:rPr>
              <a:t/>
            </a:r>
            <a:br>
              <a:rPr lang="en-US" sz="2400" dirty="0">
                <a:latin typeface="Bookman Old Style" pitchFamily="18" charset="0"/>
              </a:rPr>
            </a:br>
            <a:r>
              <a:rPr lang="sr-Latn-CS" sz="2800" b="1" i="1" dirty="0">
                <a:solidFill>
                  <a:srgbClr val="C00000"/>
                </a:solidFill>
                <a:latin typeface="Cambria" pitchFamily="18" charset="0"/>
              </a:rPr>
              <a:t>Kvazielastične sile su sile koje se po svojoj prirodi razlikuju od sile elastičnosti, ali su njoj analogne po obliku zavisnosti od pomjeranja tijela.</a:t>
            </a:r>
            <a:endParaRPr lang="en-US" sz="2800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481" name="Object 1"/>
          <p:cNvGraphicFramePr>
            <a:graphicFrameLocks noChangeAspect="1"/>
          </p:cNvGraphicFramePr>
          <p:nvPr/>
        </p:nvGraphicFramePr>
        <p:xfrm>
          <a:off x="152400" y="381000"/>
          <a:ext cx="6096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1" name="Equation" r:id="rId3" imgW="279279" imgH="165028" progId="Equation.3">
                  <p:embed/>
                </p:oleObj>
              </mc:Choice>
              <mc:Fallback>
                <p:oleObj name="Equation" r:id="rId3" imgW="279279" imgH="165028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81000"/>
                        <a:ext cx="609600" cy="4191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3276600" y="2590800"/>
          <a:ext cx="2362200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2" name="Equation" r:id="rId5" imgW="812447" imgH="444307" progId="Equation.3">
                  <p:embed/>
                </p:oleObj>
              </mc:Choice>
              <mc:Fallback>
                <p:oleObj name="Equation" r:id="rId5" imgW="812447" imgH="444307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2590800"/>
                        <a:ext cx="2362200" cy="152400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485" name="Object 5"/>
          <p:cNvGraphicFramePr>
            <a:graphicFrameLocks noChangeAspect="1"/>
          </p:cNvGraphicFramePr>
          <p:nvPr/>
        </p:nvGraphicFramePr>
        <p:xfrm>
          <a:off x="1524000" y="4343400"/>
          <a:ext cx="6096000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3" name="Equation" r:id="rId7" imgW="1828800" imgH="635000" progId="Equation.3">
                  <p:embed/>
                </p:oleObj>
              </mc:Choice>
              <mc:Fallback>
                <p:oleObj name="Equation" r:id="rId7" imgW="1828800" imgH="6350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343400"/>
                        <a:ext cx="6096000" cy="2286000"/>
                      </a:xfrm>
                      <a:prstGeom prst="rect">
                        <a:avLst/>
                      </a:prstGeom>
                      <a:solidFill>
                        <a:srgbClr val="99CC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304801"/>
            <a:ext cx="3962400" cy="1447799"/>
          </a:xfrm>
        </p:spPr>
        <p:txBody>
          <a:bodyPr>
            <a:normAutofit/>
          </a:bodyPr>
          <a:lstStyle/>
          <a:p>
            <a:pPr algn="l"/>
            <a: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  <a:t>- formula za period</a:t>
            </a:r>
            <a:b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</a:br>
            <a: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  <a:t>   oscilovanja </a:t>
            </a:r>
            <a:b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</a:br>
            <a: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  <a:t>   matematičkog klatna.</a:t>
            </a:r>
            <a:endParaRPr lang="en-US" sz="2800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400" y="5181600"/>
            <a:ext cx="4419600" cy="1447800"/>
          </a:xfrm>
        </p:spPr>
        <p:txBody>
          <a:bodyPr>
            <a:normAutofit lnSpcReduction="10000"/>
          </a:bodyPr>
          <a:lstStyle/>
          <a:p>
            <a:pPr algn="l">
              <a:buFontTx/>
              <a:buChar char="-"/>
            </a:pPr>
            <a: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  <a:t>  formula za frekvenciju</a:t>
            </a:r>
          </a:p>
          <a:p>
            <a:pPr algn="l"/>
            <a: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  <a:t>   oscilovanja </a:t>
            </a:r>
          </a:p>
          <a:p>
            <a:pPr algn="l"/>
            <a: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  <a:t>   matematičkog klatna.</a:t>
            </a:r>
            <a:endParaRPr lang="en-US" sz="2800" dirty="0">
              <a:solidFill>
                <a:srgbClr val="C00000"/>
              </a:solidFill>
              <a:latin typeface="Cambria" pitchFamily="18" charset="0"/>
            </a:endParaRPr>
          </a:p>
          <a:p>
            <a:endParaRPr lang="en-US" dirty="0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1505" name="Object 1"/>
          <p:cNvGraphicFramePr>
            <a:graphicFrameLocks noChangeAspect="1"/>
          </p:cNvGraphicFramePr>
          <p:nvPr/>
        </p:nvGraphicFramePr>
        <p:xfrm>
          <a:off x="2667000" y="152400"/>
          <a:ext cx="1933575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2" name="Equation" r:id="rId3" imgW="787058" imgH="482391" progId="Equation.3">
                  <p:embed/>
                </p:oleObj>
              </mc:Choice>
              <mc:Fallback>
                <p:oleObj name="Equation" r:id="rId3" imgW="787058" imgH="482391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52400"/>
                        <a:ext cx="1933575" cy="1447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457200" y="2209800"/>
          <a:ext cx="16764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3" name="Equation" r:id="rId5" imgW="431613" imgH="393529" progId="Equation.3">
                  <p:embed/>
                </p:oleObj>
              </mc:Choice>
              <mc:Fallback>
                <p:oleObj name="Equation" r:id="rId5" imgW="431613" imgH="393529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209800"/>
                        <a:ext cx="1676400" cy="144780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1509" name="Object 5"/>
          <p:cNvGraphicFramePr>
            <a:graphicFrameLocks noChangeAspect="1"/>
          </p:cNvGraphicFramePr>
          <p:nvPr/>
        </p:nvGraphicFramePr>
        <p:xfrm>
          <a:off x="3124200" y="2209800"/>
          <a:ext cx="2590800" cy="220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4" name="Equation" r:id="rId7" imgW="825500" imgH="660400" progId="Equation.3">
                  <p:embed/>
                </p:oleObj>
              </mc:Choice>
              <mc:Fallback>
                <p:oleObj name="Equation" r:id="rId7" imgW="825500" imgH="6604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209800"/>
                        <a:ext cx="2590800" cy="2209800"/>
                      </a:xfrm>
                      <a:prstGeom prst="rect">
                        <a:avLst/>
                      </a:prstGeom>
                      <a:solidFill>
                        <a:srgbClr val="FFCC9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1511" name="Object 7"/>
          <p:cNvGraphicFramePr>
            <a:graphicFrameLocks noChangeAspect="1"/>
          </p:cNvGraphicFramePr>
          <p:nvPr/>
        </p:nvGraphicFramePr>
        <p:xfrm>
          <a:off x="2209800" y="4800600"/>
          <a:ext cx="245745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5" name="Equation" r:id="rId9" imgW="837836" imgH="444307" progId="Equation.3">
                  <p:embed/>
                </p:oleObj>
              </mc:Choice>
              <mc:Fallback>
                <p:oleObj name="Equation" r:id="rId9" imgW="837836" imgH="444307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4800600"/>
                        <a:ext cx="2457450" cy="16002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0" y="2971800"/>
            <a:ext cx="3733800" cy="3733800"/>
          </a:xfrm>
        </p:spPr>
        <p:txBody>
          <a:bodyPr>
            <a:noAutofit/>
          </a:bodyPr>
          <a:lstStyle/>
          <a:p>
            <a:pPr algn="l"/>
            <a: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  <a:t>- </a:t>
            </a:r>
            <a:r>
              <a:rPr lang="sr-Latn-CS" sz="2800" b="1" dirty="0" smtClean="0">
                <a:solidFill>
                  <a:srgbClr val="C00000"/>
                </a:solidFill>
                <a:latin typeface="Cambria" pitchFamily="18" charset="0"/>
              </a:rPr>
              <a:t>fo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r</a:t>
            </a:r>
            <a:r>
              <a:rPr lang="sr-Latn-CS" sz="2800" b="1" dirty="0" smtClean="0">
                <a:solidFill>
                  <a:srgbClr val="C00000"/>
                </a:solidFill>
                <a:latin typeface="Cambria" pitchFamily="18" charset="0"/>
              </a:rPr>
              <a:t>mula </a:t>
            </a:r>
            <a: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  <a:t>za kružna</a:t>
            </a:r>
            <a:b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</a:br>
            <a: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  <a:t>  frekvenciju </a:t>
            </a:r>
            <a:b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</a:br>
            <a: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  <a:t>  (ugaonu brzinu) </a:t>
            </a:r>
            <a:b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</a:br>
            <a: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  <a:t>  oscilovanja  </a:t>
            </a:r>
            <a:b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</a:br>
            <a: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  <a:t>  matematičkog </a:t>
            </a:r>
            <a:b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</a:br>
            <a: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  <a:t>  klatna.</a:t>
            </a:r>
            <a:endParaRPr lang="en-US" sz="2800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609600" y="762000"/>
          <a:ext cx="23622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9" name="Equation" r:id="rId3" imgW="736600" imgH="203200" progId="Equation.3">
                  <p:embed/>
                </p:oleObj>
              </mc:Choice>
              <mc:Fallback>
                <p:oleObj name="Equation" r:id="rId3" imgW="736600" imgH="2032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762000"/>
                        <a:ext cx="2362200" cy="76200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3733800" y="304800"/>
          <a:ext cx="358140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0" name="Equation" r:id="rId5" imgW="1155199" imgH="444307" progId="Equation.3">
                  <p:embed/>
                </p:oleObj>
              </mc:Choice>
              <mc:Fallback>
                <p:oleObj name="Equation" r:id="rId5" imgW="1155199" imgH="444307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04800"/>
                        <a:ext cx="3581400" cy="1676400"/>
                      </a:xfrm>
                      <a:prstGeom prst="rect">
                        <a:avLst/>
                      </a:prstGeom>
                      <a:solidFill>
                        <a:srgbClr val="FFCC9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3352800" y="2971800"/>
          <a:ext cx="190500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1" name="Equation" r:id="rId7" imgW="545863" imgH="444307" progId="Equation.3">
                  <p:embed/>
                </p:oleObj>
              </mc:Choice>
              <mc:Fallback>
                <p:oleObj name="Equation" r:id="rId7" imgW="545863" imgH="444307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2971800"/>
                        <a:ext cx="1905000" cy="16764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2600" y="5181600"/>
            <a:ext cx="31242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sr-Latn-CS" sz="3100" b="1" dirty="0">
                <a:solidFill>
                  <a:srgbClr val="C00000"/>
                </a:solidFill>
                <a:latin typeface="Cambria" pitchFamily="18" charset="0"/>
              </a:rPr>
              <a:t>- ubrzanje </a:t>
            </a:r>
            <a:br>
              <a:rPr lang="sr-Latn-CS" sz="3100" b="1" dirty="0">
                <a:solidFill>
                  <a:srgbClr val="C00000"/>
                </a:solidFill>
                <a:latin typeface="Cambria" pitchFamily="18" charset="0"/>
              </a:rPr>
            </a:br>
            <a:r>
              <a:rPr lang="sr-Latn-CS" sz="3100" b="1" dirty="0">
                <a:solidFill>
                  <a:srgbClr val="C00000"/>
                </a:solidFill>
                <a:latin typeface="Cambria" pitchFamily="18" charset="0"/>
              </a:rPr>
              <a:t>  Zemljine teže.</a:t>
            </a:r>
            <a:r>
              <a:rPr lang="en-US" sz="2400" dirty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en-US" sz="2400" dirty="0">
                <a:solidFill>
                  <a:srgbClr val="C00000"/>
                </a:solidFill>
                <a:latin typeface="Bookman Old Style" pitchFamily="18" charset="0"/>
              </a:rPr>
            </a:br>
            <a:endParaRPr lang="en-US" sz="24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553" name="Object 1"/>
          <p:cNvGraphicFramePr>
            <a:graphicFrameLocks noChangeAspect="1"/>
          </p:cNvGraphicFramePr>
          <p:nvPr/>
        </p:nvGraphicFramePr>
        <p:xfrm>
          <a:off x="2971800" y="2590800"/>
          <a:ext cx="26670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2" name="Equation" r:id="rId3" imgW="812447" imgH="431613" progId="Equation.3">
                  <p:embed/>
                </p:oleObj>
              </mc:Choice>
              <mc:Fallback>
                <p:oleObj name="Equation" r:id="rId3" imgW="812447" imgH="431613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590800"/>
                        <a:ext cx="2667000" cy="1447800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3048000" y="4724400"/>
          <a:ext cx="2514600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3" name="Equation" r:id="rId5" imgW="812447" imgH="393529" progId="Equation.3">
                  <p:embed/>
                </p:oleObj>
              </mc:Choice>
              <mc:Fallback>
                <p:oleObj name="Equation" r:id="rId5" imgW="812447" imgH="393529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724400"/>
                        <a:ext cx="2514600" cy="15240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3200400" y="533400"/>
          <a:ext cx="2286000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4" name="Equation" r:id="rId7" imgW="787058" imgH="482391" progId="Equation.3">
                  <p:embed/>
                </p:oleObj>
              </mc:Choice>
              <mc:Fallback>
                <p:oleObj name="Equation" r:id="rId7" imgW="787058" imgH="482391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533400"/>
                        <a:ext cx="2286000" cy="152400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1507</TotalTime>
  <Words>167</Words>
  <Application>Microsoft Office PowerPoint</Application>
  <PresentationFormat>On-screen Show (4:3)</PresentationFormat>
  <Paragraphs>28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Arial Black</vt:lpstr>
      <vt:lpstr>Bookman Old Style</vt:lpstr>
      <vt:lpstr>Calibri</vt:lpstr>
      <vt:lpstr>Cambria</vt:lpstr>
      <vt:lpstr>Century Schoolbook</vt:lpstr>
      <vt:lpstr>Times New Roman</vt:lpstr>
      <vt:lpstr>Wide Latin</vt:lpstr>
      <vt:lpstr>Office Theme</vt:lpstr>
      <vt:lpstr>Equation</vt:lpstr>
      <vt:lpstr>PowerPoint Presentation</vt:lpstr>
      <vt:lpstr>PowerPoint Presentation</vt:lpstr>
      <vt:lpstr>               masa kuglice;         dužina niti;                                          </vt:lpstr>
      <vt:lpstr>Pod uticajem ove sile kuglica će se iz tačke        vraćati prema tački       .         sila koja ima pravac konca i koja je uravnotežena silom reakcije konca       .   Iz sličnosti trouglova              i šrafiranog trougla slijedi </vt:lpstr>
      <vt:lpstr>     u formili pokazuje da su sila         i        suprotnog smjera.</vt:lpstr>
      <vt:lpstr>        kvazielastična sila.   Kvazielastične sile su sile koje se po svojoj prirodi razlikuju od sile elastičnosti, ali su njoj analogne po obliku zavisnosti od pomjeranja tijela.</vt:lpstr>
      <vt:lpstr>- formula za period    oscilovanja     matematičkog klatna.</vt:lpstr>
      <vt:lpstr>- formula za kružna   frekvenciju    (ugaonu brzinu)    oscilovanja     matematičkog    klatna.</vt:lpstr>
      <vt:lpstr>- ubrzanje    Zemljine teže. </vt:lpstr>
      <vt:lpstr>PowerPoint Presentation</vt:lpstr>
    </vt:vector>
  </TitlesOfParts>
  <Company>NONE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MATEMATIČKO KLATNO    Pod matematičkim klatnom se podrazumijeva tijelo obješeno o nit ( konac ) zanemarljive mase, čija je dužina toliko velika da se u odnosu na nju mogu zanemariti dimenzije tijela, tako da se ono može predstaviti materijalnom tačkom.</dc:title>
  <dc:creator>CHANGE_ME</dc:creator>
  <cp:lastModifiedBy>Microsoft account</cp:lastModifiedBy>
  <cp:revision>20</cp:revision>
  <dcterms:created xsi:type="dcterms:W3CDTF">2016-04-04T20:37:25Z</dcterms:created>
  <dcterms:modified xsi:type="dcterms:W3CDTF">2021-11-09T21:01:48Z</dcterms:modified>
</cp:coreProperties>
</file>