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2D1E2-C9C0-4EC4-963E-35E0595AC941}" type="datetimeFigureOut">
              <a:rPr lang="en-US" smtClean="0"/>
              <a:pPr/>
              <a:t>09-Nov-21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677EE-BEB2-4F54-A108-BF1A1403E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oleObject" Target="../embeddings/oleObject17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oleObject" Target="../embeddings/oleObject16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oleObject" Target="../embeddings/oleObject14.bin"/><Relationship Id="rId36" Type="http://schemas.openxmlformats.org/officeDocument/2006/relationships/oleObject" Target="../embeddings/oleObject18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image" Target="../media/image1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4000" b="1" i="1" u="sng" dirty="0">
                <a:solidFill>
                  <a:srgbClr val="00B050"/>
                </a:solidFill>
                <a:latin typeface="Wide Latin" pitchFamily="18" charset="0"/>
              </a:rPr>
              <a:t>MATEMATIČKO KLATNO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52400" y="2133600"/>
            <a:ext cx="8763000" cy="2590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i="1" dirty="0">
                <a:solidFill>
                  <a:schemeClr val="tx2"/>
                </a:solidFill>
                <a:latin typeface="Cambria" pitchFamily="18" charset="0"/>
              </a:rPr>
              <a:t>Pod matematičkim klatnom se podrazumijeva tijelo obješeno o nit ( konac ) zanemarljive mase, čija je dužina toliko velika da se u odnosu na nju mogu zanemariti dimenzije tijela, tako da se ono može predstaviti materijalnom tačkom</a:t>
            </a:r>
            <a:r>
              <a:rPr lang="sr-Latn-CS" b="1" i="1" dirty="0">
                <a:solidFill>
                  <a:schemeClr val="tx2"/>
                </a:solidFill>
                <a:latin typeface="Arial Black" pitchFamily="34" charset="0"/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2578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Na kuglicu djelujemo spoljašnjom silom i izvodimo je iz ravnotežnog položaja.</a:t>
            </a:r>
            <a:endParaRPr lang="en-US" sz="2800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Documents and Settings\0lja\Desktop\oscilacije\Ek u EP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Olja\Desktop\New Folder\06IV0722anim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228" y="-21104"/>
            <a:ext cx="4572000" cy="5791200"/>
          </a:xfrm>
        </p:spPr>
        <p:txBody>
          <a:bodyPr>
            <a:normAutofit fontScale="90000"/>
          </a:bodyPr>
          <a:lstStyle/>
          <a:p>
            <a:pPr algn="l"/>
            <a:r>
              <a:rPr lang="sr-Latn-CS" sz="2400" b="1" dirty="0">
                <a:latin typeface="Bookman Old Style" pitchFamily="18" charset="0"/>
              </a:rPr>
              <a:t>      </a:t>
            </a:r>
            <a:br>
              <a:rPr lang="sr-Latn-CS" sz="2400" b="1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/>
            </a:r>
            <a:br>
              <a:rPr lang="sr-Latn-CS" sz="2400" b="1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       </a:t>
            </a:r>
            <a:r>
              <a:rPr lang="sr-Latn-CS" sz="2700" b="1" dirty="0">
                <a:solidFill>
                  <a:srgbClr val="FF0000"/>
                </a:solidFill>
                <a:latin typeface="Cambria" pitchFamily="18" charset="0"/>
              </a:rPr>
              <a:t>masa kuglice;</a:t>
            </a:r>
            <a:r>
              <a:rPr lang="sr-Latn-CS" sz="2700" b="1" dirty="0">
                <a:solidFill>
                  <a:srgbClr val="FF0000"/>
                </a:solidFill>
                <a:latin typeface="Bookman Old Style" pitchFamily="18" charset="0"/>
              </a:rPr>
              <a:t/>
            </a:r>
            <a:br>
              <a:rPr lang="sr-Latn-CS" sz="2700" b="1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en-US" sz="2000" dirty="0">
                <a:solidFill>
                  <a:srgbClr val="FF0000"/>
                </a:solidFill>
                <a:latin typeface="Bookman Old Style" pitchFamily="18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sr-Latn-CS" sz="2000" dirty="0">
                <a:solidFill>
                  <a:srgbClr val="FF0000"/>
                </a:solidFill>
                <a:latin typeface="Bookman Old Style" pitchFamily="18" charset="0"/>
              </a:rPr>
              <a:t>       </a:t>
            </a:r>
            <a:r>
              <a:rPr lang="sr-Latn-CS" sz="2700" b="1" dirty="0">
                <a:solidFill>
                  <a:srgbClr val="FF0000"/>
                </a:solidFill>
                <a:latin typeface="Cambria" pitchFamily="18" charset="0"/>
              </a:rPr>
              <a:t>dužina niti;</a:t>
            </a:r>
            <a:r>
              <a:rPr lang="sr-Latn-CS" sz="2000" dirty="0">
                <a:solidFill>
                  <a:srgbClr val="FF0000"/>
                </a:solidFill>
                <a:latin typeface="Bookman Old Style" pitchFamily="18" charset="0"/>
              </a:rPr>
              <a:t/>
            </a:r>
            <a:br>
              <a:rPr lang="sr-Latn-CS" sz="20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sr-Latn-CS" sz="2000" dirty="0">
                <a:solidFill>
                  <a:srgbClr val="FF0000"/>
                </a:solidFill>
                <a:latin typeface="Bookman Old Style" pitchFamily="18" charset="0"/>
              </a:rPr>
              <a:t>      </a:t>
            </a:r>
            <a:r>
              <a:rPr lang="sr-Latn-CS" sz="2400" b="1" dirty="0">
                <a:latin typeface="Bookman Old Style" pitchFamily="18" charset="0"/>
              </a:rPr>
              <a:t/>
            </a:r>
            <a:br>
              <a:rPr lang="sr-Latn-CS" sz="2400" b="1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        </a:t>
            </a:r>
            <a:r>
              <a:rPr lang="en-US" sz="2700" dirty="0">
                <a:latin typeface="Bookman Old Style" pitchFamily="18" charset="0"/>
              </a:rPr>
              <a:t/>
            </a:r>
            <a:br>
              <a:rPr lang="en-US" sz="2700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>        </a:t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>     </a:t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/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/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/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/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/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/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/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/>
            </a:r>
            <a:br>
              <a:rPr lang="sr-Latn-CS" sz="2700" b="1" dirty="0">
                <a:latin typeface="Bookman Old Style" pitchFamily="18" charset="0"/>
              </a:rPr>
            </a:br>
            <a:r>
              <a:rPr lang="sr-Latn-CS" sz="2700" b="1" dirty="0">
                <a:latin typeface="Bookman Old Style" pitchFamily="18" charset="0"/>
              </a:rPr>
              <a:t/>
            </a:r>
            <a:br>
              <a:rPr lang="sr-Latn-CS" sz="2700" b="1" dirty="0">
                <a:latin typeface="Bookman Old Style" pitchFamily="18" charset="0"/>
              </a:rPr>
            </a:br>
            <a:r>
              <a:rPr lang="en-US" sz="2800" dirty="0">
                <a:latin typeface="Century Schoolbook" pitchFamily="18" charset="0"/>
              </a:rPr>
              <a:t/>
            </a:r>
            <a:br>
              <a:rPr lang="en-US" sz="2800" dirty="0">
                <a:latin typeface="Century Schoolbook" pitchFamily="18" charset="0"/>
              </a:rPr>
            </a:br>
            <a:endParaRPr lang="en-US" sz="28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72000" y="0"/>
          <a:ext cx="68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Equation" r:id="rId3" imgW="279400" imgH="139700" progId="Equation.3">
                  <p:embed/>
                </p:oleObj>
              </mc:Choice>
              <mc:Fallback>
                <p:oleObj name="Equation" r:id="rId3" imgW="279400" imgH="139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0"/>
                        <a:ext cx="685800" cy="4572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572000" y="5334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Equation" r:id="rId5" imgW="202936" imgH="177569" progId="Equation.3">
                  <p:embed/>
                </p:oleObj>
              </mc:Choice>
              <mc:Fallback>
                <p:oleObj name="Equation" r:id="rId5" imgW="202936" imgH="17756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33400"/>
                        <a:ext cx="457200" cy="5334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572000" y="1295400"/>
          <a:ext cx="685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Equation" r:id="rId7" imgW="279279" imgH="215806" progId="Equation.3">
                  <p:embed/>
                </p:oleObj>
              </mc:Choice>
              <mc:Fallback>
                <p:oleObj name="Equation" r:id="rId7" imgW="279279" imgH="215806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95400"/>
                        <a:ext cx="685800" cy="6096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4572000" y="2057400"/>
          <a:ext cx="990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Equation" r:id="rId9" imgW="507780" imgH="253890" progId="Equation.3">
                  <p:embed/>
                </p:oleObj>
              </mc:Choice>
              <mc:Fallback>
                <p:oleObj name="Equation" r:id="rId9" imgW="507780" imgH="25389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057400"/>
                        <a:ext cx="990600" cy="6858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4572000" y="3657600"/>
          <a:ext cx="68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Equation" r:id="rId11" imgW="253780" imgH="164957" progId="Equation.3">
                  <p:embed/>
                </p:oleObj>
              </mc:Choice>
              <mc:Fallback>
                <p:oleObj name="Equation" r:id="rId11" imgW="253780" imgH="164957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57600"/>
                        <a:ext cx="685800" cy="4572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572000" y="42672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Equation" r:id="rId13" imgW="241195" imgH="139639" progId="Equation.3">
                  <p:embed/>
                </p:oleObj>
              </mc:Choice>
              <mc:Fallback>
                <p:oleObj name="Equation" r:id="rId13" imgW="241195" imgH="13963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267200"/>
                        <a:ext cx="533400" cy="3810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4572000" y="4724400"/>
          <a:ext cx="533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Equation" r:id="rId15" imgW="279279" imgH="203112" progId="Equation.3">
                  <p:embed/>
                </p:oleObj>
              </mc:Choice>
              <mc:Fallback>
                <p:oleObj name="Equation" r:id="rId15" imgW="279279" imgH="203112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724400"/>
                        <a:ext cx="533400" cy="4953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990600"/>
            <a:ext cx="18473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2164348"/>
            <a:ext cx="2359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sr-Latn-C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257800" y="1447800"/>
            <a:ext cx="182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>
                <a:solidFill>
                  <a:srgbClr val="FF0000"/>
                </a:solidFill>
                <a:latin typeface="Cambria" pitchFamily="18" charset="0"/>
              </a:rPr>
              <a:t>sila teže;</a:t>
            </a:r>
            <a:endParaRPr lang="en-US" sz="24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5562600" y="1828800"/>
            <a:ext cx="358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1" i="0" u="none" strike="noStrike" cap="none" normalizeH="0" baseline="0" dirty="0">
              <a:ln>
                <a:noFill/>
              </a:ln>
              <a:effectLst/>
              <a:latin typeface="Century Schoolbook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komponente sile teže;</a:t>
            </a:r>
            <a:endParaRPr kumimoji="0" lang="sr-Latn-C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4572000" y="28956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Equation" r:id="rId17" imgW="291847" imgH="215713" progId="Equation.3">
                  <p:embed/>
                </p:oleObj>
              </mc:Choice>
              <mc:Fallback>
                <p:oleObj name="Equation" r:id="rId17" imgW="291847" imgH="215713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895600"/>
                        <a:ext cx="609600" cy="6096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5105400" y="2971800"/>
            <a:ext cx="403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sila reakcije konca;</a:t>
            </a:r>
            <a:endParaRPr kumimoji="0" lang="sr-Latn-C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57800" y="3581400"/>
            <a:ext cx="388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>
                <a:solidFill>
                  <a:srgbClr val="FF0000"/>
                </a:solidFill>
                <a:latin typeface="Cambria" pitchFamily="18" charset="0"/>
              </a:rPr>
              <a:t>ugao otklona od vertikale;</a:t>
            </a:r>
            <a:endParaRPr lang="en-US" sz="24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05400" y="4191000"/>
            <a:ext cx="358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>
                <a:latin typeface="Century Schoolbook" pitchFamily="18" charset="0"/>
              </a:rPr>
              <a:t> </a:t>
            </a:r>
            <a:r>
              <a:rPr lang="sr-Latn-CS" sz="2400" b="1" dirty="0">
                <a:solidFill>
                  <a:srgbClr val="FF0000"/>
                </a:solidFill>
                <a:latin typeface="Cambria" pitchFamily="18" charset="0"/>
              </a:rPr>
              <a:t>elongacija.</a:t>
            </a:r>
            <a:endParaRPr lang="en-US" sz="24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5105400" y="4800600"/>
            <a:ext cx="4038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pravac ove sile se poklapa sa pravcem tangente u tački putanje u kojoj se nalazi tijelo,smjer je uvijek ka ravnotežnom položaju.</a:t>
            </a:r>
            <a:endParaRPr kumimoji="0" lang="sr-Latn-C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057400" y="533400"/>
            <a:ext cx="20574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1371600" y="2209800"/>
            <a:ext cx="33528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819400" y="3886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7380000">
            <a:off x="456498" y="1938985"/>
            <a:ext cx="3352800" cy="1588"/>
          </a:xfrm>
          <a:prstGeom prst="line">
            <a:avLst/>
          </a:prstGeom>
          <a:ln w="28575"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990600" y="3124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1219200" y="3352800"/>
            <a:ext cx="18288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992806" y="2286192"/>
            <a:ext cx="12954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152400" y="3581400"/>
            <a:ext cx="1295400" cy="838200"/>
          </a:xfrm>
          <a:prstGeom prst="straightConnector1">
            <a:avLst/>
          </a:prstGeom>
          <a:ln w="38100">
            <a:solidFill>
              <a:schemeClr val="accent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228600" y="4267200"/>
            <a:ext cx="1905000" cy="762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1000" y="4648200"/>
            <a:ext cx="762000" cy="6096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952500" y="4229100"/>
            <a:ext cx="1219200" cy="8382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219200" y="3352800"/>
            <a:ext cx="762000" cy="685800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352800" y="392442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latin typeface="Cambria" pitchFamily="18" charset="0"/>
              </a:rPr>
              <a:t>A</a:t>
            </a:r>
            <a:endParaRPr lang="en-US" sz="2800" b="1" dirty="0">
              <a:latin typeface="Cambria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3400" y="3124200"/>
            <a:ext cx="38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latin typeface="Cambria" pitchFamily="18" charset="0"/>
              </a:rPr>
              <a:t>B</a:t>
            </a:r>
            <a:endParaRPr lang="en-US" sz="2800" b="1" dirty="0">
              <a:latin typeface="Cambria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48000" y="31242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latin typeface="Cambria" pitchFamily="18" charset="0"/>
              </a:rPr>
              <a:t>C</a:t>
            </a:r>
            <a:endParaRPr lang="en-US" sz="2800" b="1" dirty="0">
              <a:latin typeface="Cambria" pitchFamily="18" charset="0"/>
            </a:endParaRPr>
          </a:p>
        </p:txBody>
      </p:sp>
      <p:graphicFrame>
        <p:nvGraphicFramePr>
          <p:cNvPr id="42" name="Object 1"/>
          <p:cNvGraphicFramePr>
            <a:graphicFrameLocks noChangeAspect="1"/>
          </p:cNvGraphicFramePr>
          <p:nvPr/>
        </p:nvGraphicFramePr>
        <p:xfrm>
          <a:off x="1905000" y="3886200"/>
          <a:ext cx="533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Equation" r:id="rId19" imgW="164957" imgH="203024" progId="Equation.3">
                  <p:embed/>
                </p:oleObj>
              </mc:Choice>
              <mc:Fallback>
                <p:oleObj name="Equation" r:id="rId19" imgW="164957" imgH="203024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886200"/>
                        <a:ext cx="533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"/>
          <p:cNvGraphicFramePr>
            <a:graphicFrameLocks noChangeAspect="1"/>
          </p:cNvGraphicFramePr>
          <p:nvPr/>
        </p:nvGraphicFramePr>
        <p:xfrm>
          <a:off x="228600" y="3581400"/>
          <a:ext cx="457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Equation" r:id="rId21" imgW="203024" imgH="253780" progId="Equation.3">
                  <p:embed/>
                </p:oleObj>
              </mc:Choice>
              <mc:Fallback>
                <p:oleObj name="Equation" r:id="rId21" imgW="203024" imgH="2537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581400"/>
                        <a:ext cx="457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1981200" y="2895600"/>
            <a:ext cx="38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>
                <a:latin typeface="Cambria" pitchFamily="18" charset="0"/>
              </a:rPr>
              <a:t>x</a:t>
            </a:r>
            <a:endParaRPr lang="en-US" sz="2400" b="1" dirty="0">
              <a:latin typeface="Cambria" pitchFamily="18" charset="0"/>
            </a:endParaRPr>
          </a:p>
        </p:txBody>
      </p:sp>
      <p:graphicFrame>
        <p:nvGraphicFramePr>
          <p:cNvPr id="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250390"/>
              </p:ext>
            </p:extLst>
          </p:nvPr>
        </p:nvGraphicFramePr>
        <p:xfrm>
          <a:off x="2673013" y="989012"/>
          <a:ext cx="3048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9" name="Equation" r:id="rId23" imgW="139579" imgH="164957" progId="Equation.3">
                  <p:embed/>
                </p:oleObj>
              </mc:Choice>
              <mc:Fallback>
                <p:oleObj name="Equation" r:id="rId23" imgW="139579" imgH="164957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013" y="989012"/>
                        <a:ext cx="3048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7"/>
          <p:cNvGraphicFramePr>
            <a:graphicFrameLocks noChangeAspect="1"/>
          </p:cNvGraphicFramePr>
          <p:nvPr/>
        </p:nvGraphicFramePr>
        <p:xfrm>
          <a:off x="838200" y="3733800"/>
          <a:ext cx="3048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Equation" r:id="rId25" imgW="139579" imgH="164957" progId="Equation.3">
                  <p:embed/>
                </p:oleObj>
              </mc:Choice>
              <mc:Fallback>
                <p:oleObj name="Equation" r:id="rId25" imgW="139579" imgH="164957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733800"/>
                        <a:ext cx="3048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588190"/>
              </p:ext>
            </p:extLst>
          </p:nvPr>
        </p:nvGraphicFramePr>
        <p:xfrm>
          <a:off x="1180535" y="4541417"/>
          <a:ext cx="3048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Equation" r:id="rId27" imgW="139579" imgH="164957" progId="Equation.3">
                  <p:embed/>
                </p:oleObj>
              </mc:Choice>
              <mc:Fallback>
                <p:oleObj name="Equation" r:id="rId27" imgW="139579" imgH="164957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0535" y="4541417"/>
                        <a:ext cx="3048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9"/>
          <p:cNvGraphicFramePr>
            <a:graphicFrameLocks noChangeAspect="1"/>
          </p:cNvGraphicFramePr>
          <p:nvPr/>
        </p:nvGraphicFramePr>
        <p:xfrm>
          <a:off x="1219200" y="2133600"/>
          <a:ext cx="3810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Equation" r:id="rId28" imgW="177569" imgH="215619" progId="Equation.3">
                  <p:embed/>
                </p:oleObj>
              </mc:Choice>
              <mc:Fallback>
                <p:oleObj name="Equation" r:id="rId28" imgW="177569" imgH="215619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133600"/>
                        <a:ext cx="38100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2"/>
          <p:cNvGraphicFramePr>
            <a:graphicFrameLocks noChangeAspect="1"/>
          </p:cNvGraphicFramePr>
          <p:nvPr/>
        </p:nvGraphicFramePr>
        <p:xfrm>
          <a:off x="1143000" y="5105400"/>
          <a:ext cx="3810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Equation" r:id="rId30" imgW="164885" imgH="215619" progId="Equation.3">
                  <p:embed/>
                </p:oleObj>
              </mc:Choice>
              <mc:Fallback>
                <p:oleObj name="Equation" r:id="rId30" imgW="164885" imgH="215619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05400"/>
                        <a:ext cx="38100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4"/>
          <p:cNvGraphicFramePr>
            <a:graphicFrameLocks noChangeAspect="1"/>
          </p:cNvGraphicFramePr>
          <p:nvPr/>
        </p:nvGraphicFramePr>
        <p:xfrm>
          <a:off x="2895600" y="4419600"/>
          <a:ext cx="4572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Equation" r:id="rId32" imgW="164957" imgH="139579" progId="Equation.3">
                  <p:embed/>
                </p:oleObj>
              </mc:Choice>
              <mc:Fallback>
                <p:oleObj name="Equation" r:id="rId32" imgW="164957" imgH="139579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4572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6"/>
          <p:cNvGraphicFramePr>
            <a:graphicFrameLocks noChangeAspect="1"/>
          </p:cNvGraphicFramePr>
          <p:nvPr/>
        </p:nvGraphicFramePr>
        <p:xfrm>
          <a:off x="1905000" y="1219200"/>
          <a:ext cx="2286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Equation" r:id="rId34" imgW="88669" imgH="177338" progId="Equation.3">
                  <p:embed/>
                </p:oleObj>
              </mc:Choice>
              <mc:Fallback>
                <p:oleObj name="Equation" r:id="rId34" imgW="88669" imgH="177338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219200"/>
                        <a:ext cx="2286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Connector 51"/>
          <p:cNvCxnSpPr>
            <a:stCxn id="31" idx="4"/>
          </p:cNvCxnSpPr>
          <p:nvPr/>
        </p:nvCxnSpPr>
        <p:spPr>
          <a:xfrm>
            <a:off x="1219200" y="3581400"/>
            <a:ext cx="668805" cy="525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210001" y="3842316"/>
            <a:ext cx="590455" cy="433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210254" y="4088179"/>
            <a:ext cx="466146" cy="331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159368" y="4319650"/>
            <a:ext cx="432335" cy="287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 flipH="1" flipV="1">
            <a:off x="1159370" y="4513060"/>
            <a:ext cx="335027" cy="24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180535" y="4931942"/>
            <a:ext cx="137286" cy="100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165423" y="4726009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rc 58"/>
          <p:cNvSpPr/>
          <p:nvPr/>
        </p:nvSpPr>
        <p:spPr>
          <a:xfrm rot="10967328">
            <a:off x="691710" y="703516"/>
            <a:ext cx="7079192" cy="3547576"/>
          </a:xfrm>
          <a:prstGeom prst="arc">
            <a:avLst>
              <a:gd name="adj1" fmla="val 18245351"/>
              <a:gd name="adj2" fmla="val 2049435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c 59"/>
          <p:cNvSpPr/>
          <p:nvPr/>
        </p:nvSpPr>
        <p:spPr>
          <a:xfrm rot="7990275">
            <a:off x="2063413" y="-152030"/>
            <a:ext cx="1524000" cy="1752600"/>
          </a:xfrm>
          <a:prstGeom prst="arc">
            <a:avLst>
              <a:gd name="adj1" fmla="val 18065651"/>
              <a:gd name="adj2" fmla="val 2070453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c 60"/>
          <p:cNvSpPr/>
          <p:nvPr/>
        </p:nvSpPr>
        <p:spPr>
          <a:xfrm rot="7990275">
            <a:off x="169843" y="2412583"/>
            <a:ext cx="1524000" cy="1752600"/>
          </a:xfrm>
          <a:prstGeom prst="arc">
            <a:avLst>
              <a:gd name="adj1" fmla="val 17880059"/>
              <a:gd name="adj2" fmla="val 1972459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c 61"/>
          <p:cNvSpPr/>
          <p:nvPr/>
        </p:nvSpPr>
        <p:spPr>
          <a:xfrm rot="19106833">
            <a:off x="770497" y="4399718"/>
            <a:ext cx="1524000" cy="1752600"/>
          </a:xfrm>
          <a:prstGeom prst="arc">
            <a:avLst>
              <a:gd name="adj1" fmla="val 17285722"/>
              <a:gd name="adj2" fmla="val 1937327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836842" y="24199"/>
            <a:ext cx="313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mbria" pitchFamily="18" charset="0"/>
              </a:rPr>
              <a:t>O</a:t>
            </a:r>
            <a:endParaRPr lang="en-US" sz="2800" b="1" dirty="0">
              <a:latin typeface="Cambria" pitchFamily="18" charset="0"/>
            </a:endParaRPr>
          </a:p>
        </p:txBody>
      </p:sp>
      <p:graphicFrame>
        <p:nvGraphicFramePr>
          <p:cNvPr id="6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942576"/>
              </p:ext>
            </p:extLst>
          </p:nvPr>
        </p:nvGraphicFramePr>
        <p:xfrm>
          <a:off x="3147790" y="2165697"/>
          <a:ext cx="2286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Equation" r:id="rId36" imgW="88669" imgH="177338" progId="Equation.3">
                  <p:embed/>
                </p:oleObj>
              </mc:Choice>
              <mc:Fallback>
                <p:oleObj name="Equation" r:id="rId36" imgW="88669" imgH="17733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7790" y="2165697"/>
                        <a:ext cx="2286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5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0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800" decel="100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800" decel="100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800" decel="100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800" decel="100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064" grpId="0"/>
      <p:bldP spid="5" grpId="0"/>
      <p:bldP spid="25" grpId="0"/>
      <p:bldP spid="26" grpId="0"/>
      <p:bldP spid="2068" grpId="0"/>
      <p:bldP spid="29" grpId="0" animBg="1"/>
      <p:bldP spid="31" grpId="0" animBg="1"/>
      <p:bldP spid="39" grpId="0"/>
      <p:bldP spid="40" grpId="0"/>
      <p:bldP spid="41" grpId="0"/>
      <p:bldP spid="59" grpId="0" animBg="1"/>
      <p:bldP spid="60" grpId="0" animBg="1"/>
      <p:bldP spid="61" grpId="0" animBg="1"/>
      <p:bldP spid="62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047999"/>
          </a:xfrm>
        </p:spPr>
        <p:txBody>
          <a:bodyPr>
            <a:normAutofit/>
          </a:bodyPr>
          <a:lstStyle/>
          <a:p>
            <a:pPr algn="l"/>
            <a:r>
              <a:rPr lang="sr-Latn-CS" sz="2800" b="1" dirty="0">
                <a:solidFill>
                  <a:srgbClr val="0070C0"/>
                </a:solidFill>
                <a:latin typeface="Cambria" pitchFamily="18" charset="0"/>
              </a:rPr>
              <a:t>Pod uticajem ove sile kuglica će se iz tačke        vraćati prema tački       .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800" dirty="0">
                <a:latin typeface="Cambria" pitchFamily="18" charset="0"/>
              </a:rPr>
              <a:t>        </a:t>
            </a:r>
            <a:r>
              <a:rPr lang="sr-Latn-CS" sz="2800" b="1" dirty="0">
                <a:solidFill>
                  <a:srgbClr val="FF0000"/>
                </a:solidFill>
                <a:latin typeface="Cambria" pitchFamily="18" charset="0"/>
              </a:rPr>
              <a:t>sila koja ima pravac konca i koja je uravnotežena silom reakcije konca       .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 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800" b="1" dirty="0">
                <a:solidFill>
                  <a:srgbClr val="00B050"/>
                </a:solidFill>
                <a:latin typeface="Cambria" pitchFamily="18" charset="0"/>
              </a:rPr>
              <a:t>Iz sličnosti trouglova              i šrafiranog trougla slijedi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715000"/>
            <a:ext cx="3810000" cy="533400"/>
          </a:xfrm>
        </p:spPr>
        <p:txBody>
          <a:bodyPr>
            <a:normAutofit/>
          </a:bodyPr>
          <a:lstStyle/>
          <a:p>
            <a:r>
              <a:rPr lang="sr-Latn-CS" sz="2400" b="1" dirty="0">
                <a:solidFill>
                  <a:schemeClr val="tx1"/>
                </a:solidFill>
                <a:latin typeface="Bookman Old Style" pitchFamily="18" charset="0"/>
              </a:rPr>
              <a:t>gravitaciono ubrzanje, </a:t>
            </a:r>
            <a:endParaRPr lang="en-US" sz="2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7086600" y="0"/>
          <a:ext cx="4000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" name="Equation" r:id="rId3" imgW="152268" imgH="164957" progId="Equation.3">
                  <p:embed/>
                </p:oleObj>
              </mc:Choice>
              <mc:Fallback>
                <p:oleObj name="Equation" r:id="rId3" imgW="152268" imgH="164957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0"/>
                        <a:ext cx="400050" cy="457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133600" y="533400"/>
          <a:ext cx="4000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" name="Equation" r:id="rId5" imgW="152268" imgH="164957" progId="Equation.3">
                  <p:embed/>
                </p:oleObj>
              </mc:Choice>
              <mc:Fallback>
                <p:oleObj name="Equation" r:id="rId5" imgW="152268" imgH="16495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33400"/>
                        <a:ext cx="400050" cy="4191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0" y="914400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" name="Equation" r:id="rId7" imgW="342751" imgH="253890" progId="Equation.3">
                  <p:embed/>
                </p:oleObj>
              </mc:Choice>
              <mc:Fallback>
                <p:oleObj name="Equation" r:id="rId7" imgW="342751" imgH="25389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14400"/>
                        <a:ext cx="609600" cy="5334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3581400" y="1295400"/>
          <a:ext cx="381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0" name="Equation" r:id="rId9" imgW="177569" imgH="215619" progId="Equation.3">
                  <p:embed/>
                </p:oleObj>
              </mc:Choice>
              <mc:Fallback>
                <p:oleObj name="Equation" r:id="rId9" imgW="177569" imgH="21561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295400"/>
                        <a:ext cx="381000" cy="5334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3581400" y="2057400"/>
          <a:ext cx="83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Equation" r:id="rId11" imgW="355138" imgH="177569" progId="Equation.3">
                  <p:embed/>
                </p:oleObj>
              </mc:Choice>
              <mc:Fallback>
                <p:oleObj name="Equation" r:id="rId11" imgW="355138" imgH="17756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057400"/>
                        <a:ext cx="838200" cy="457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1524000" y="2743200"/>
          <a:ext cx="1676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2" name="Equation" r:id="rId13" imgW="457002" imgH="393529" progId="Equation.3">
                  <p:embed/>
                </p:oleObj>
              </mc:Choice>
              <mc:Fallback>
                <p:oleObj name="Equation" r:id="rId13" imgW="457002" imgH="393529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743200"/>
                        <a:ext cx="1676400" cy="12954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1524000" y="4267200"/>
          <a:ext cx="1752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3" name="Equation" r:id="rId15" imgW="622030" imgH="393529" progId="Equation.3">
                  <p:embed/>
                </p:oleObj>
              </mc:Choice>
              <mc:Fallback>
                <p:oleObj name="Equation" r:id="rId15" imgW="622030" imgH="393529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67200"/>
                        <a:ext cx="1752600" cy="12954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4800600" y="44958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4" name="Equation" r:id="rId17" imgW="609336" imgH="203112" progId="Equation.3">
                  <p:embed/>
                </p:oleObj>
              </mc:Choice>
              <mc:Fallback>
                <p:oleObj name="Equation" r:id="rId17" imgW="609336" imgH="203112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95800"/>
                        <a:ext cx="2133600" cy="76200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685800" y="5715000"/>
          <a:ext cx="533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5" name="Equation" r:id="rId19" imgW="253780" imgH="164957" progId="Equation.3">
                  <p:embed/>
                </p:oleObj>
              </mc:Choice>
              <mc:Fallback>
                <p:oleObj name="Equation" r:id="rId19" imgW="253780" imgH="164957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715000"/>
                        <a:ext cx="533400" cy="457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5105400" y="5410200"/>
          <a:ext cx="1524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6" name="Equation" r:id="rId21" imgW="736280" imgH="393529" progId="Equation.3">
                  <p:embed/>
                </p:oleObj>
              </mc:Choice>
              <mc:Fallback>
                <p:oleObj name="Equation" r:id="rId21" imgW="736280" imgH="393529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410200"/>
                        <a:ext cx="1524000" cy="990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38400"/>
            <a:ext cx="9144000" cy="1066800"/>
          </a:xfrm>
        </p:spPr>
        <p:txBody>
          <a:bodyPr>
            <a:normAutofit/>
          </a:bodyPr>
          <a:lstStyle/>
          <a:p>
            <a:pPr algn="l"/>
            <a:r>
              <a:rPr lang="sr-Latn-CS" sz="2800" b="1" dirty="0">
                <a:solidFill>
                  <a:srgbClr val="00B050"/>
                </a:solidFill>
                <a:latin typeface="Cambria" pitchFamily="18" charset="0"/>
              </a:rPr>
              <a:t>     u formili pokazuje da su sila         i        suprotnog smjera.</a:t>
            </a:r>
            <a:endParaRPr lang="en-US" sz="28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15000"/>
            <a:ext cx="9144000" cy="1143000"/>
          </a:xfrm>
        </p:spPr>
        <p:txBody>
          <a:bodyPr/>
          <a:lstStyle/>
          <a:p>
            <a:pPr algn="l"/>
            <a:r>
              <a:rPr lang="sr-Latn-CS" sz="2800" b="1" dirty="0">
                <a:solidFill>
                  <a:srgbClr val="FF0000"/>
                </a:solidFill>
                <a:latin typeface="Cambria" pitchFamily="18" charset="0"/>
              </a:rPr>
              <a:t>Intenzitet sile čije djelovanje uzrokuje oscilovanje matematičkog klatna je srazmjeran elongaciji.</a:t>
            </a:r>
            <a:endParaRPr lang="en-US" sz="2800" dirty="0">
              <a:solidFill>
                <a:srgbClr val="FF0000"/>
              </a:solidFill>
              <a:latin typeface="Cambria" pitchFamily="18" charset="0"/>
            </a:endParaRPr>
          </a:p>
          <a:p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219200" y="457200"/>
          <a:ext cx="2514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7" name="Equation" r:id="rId3" imgW="774364" imgH="393529" progId="Equation.3">
                  <p:embed/>
                </p:oleObj>
              </mc:Choice>
              <mc:Fallback>
                <p:oleObj name="Equation" r:id="rId3" imgW="774364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57200"/>
                        <a:ext cx="2514600" cy="1371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4724400" y="457200"/>
          <a:ext cx="2514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8" name="Equation" r:id="rId5" imgW="875920" imgH="393529" progId="Equation.3">
                  <p:embed/>
                </p:oleObj>
              </mc:Choice>
              <mc:Fallback>
                <p:oleObj name="Equation" r:id="rId5" imgW="875920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57200"/>
                        <a:ext cx="2514600" cy="12954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0" y="2743200"/>
          <a:ext cx="3810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9" name="Equation" r:id="rId7" imgW="126670" imgH="76002" progId="Equation.3">
                  <p:embed/>
                </p:oleObj>
              </mc:Choice>
              <mc:Fallback>
                <p:oleObj name="Equation" r:id="rId7" imgW="126670" imgH="76002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43200"/>
                        <a:ext cx="381000" cy="2095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5181600" y="2438400"/>
          <a:ext cx="457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0" name="Equation" r:id="rId9" imgW="164957" imgH="203024" progId="Equation.3">
                  <p:embed/>
                </p:oleObj>
              </mc:Choice>
              <mc:Fallback>
                <p:oleObj name="Equation" r:id="rId9" imgW="164957" imgH="203024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438400"/>
                        <a:ext cx="457200" cy="4953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6019800" y="2590800"/>
          <a:ext cx="3238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Equation" r:id="rId11" imgW="126835" imgH="139518" progId="Equation.3">
                  <p:embed/>
                </p:oleObj>
              </mc:Choice>
              <mc:Fallback>
                <p:oleObj name="Equation" r:id="rId11" imgW="126835" imgH="139518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90800"/>
                        <a:ext cx="323850" cy="3524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073629"/>
              </p:ext>
            </p:extLst>
          </p:nvPr>
        </p:nvGraphicFramePr>
        <p:xfrm>
          <a:off x="3429000" y="3276600"/>
          <a:ext cx="1828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2" name="Equation" r:id="rId13" imgW="583947" imgH="393529" progId="Equation.3">
                  <p:embed/>
                </p:oleObj>
              </mc:Choice>
              <mc:Fallback>
                <p:oleObj name="Equation" r:id="rId13" imgW="583947" imgH="39352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276600"/>
                        <a:ext cx="1828800" cy="121920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3048000" y="4724400"/>
          <a:ext cx="2590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Equation" r:id="rId15" imgW="634449" imgH="177646" progId="Equation.3">
                  <p:embed/>
                </p:oleObj>
              </mc:Choice>
              <mc:Fallback>
                <p:oleObj name="Equation" r:id="rId15" imgW="634449" imgH="177646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4400"/>
                        <a:ext cx="2590800" cy="838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895600"/>
          </a:xfrm>
        </p:spPr>
        <p:txBody>
          <a:bodyPr>
            <a:normAutofit/>
          </a:bodyPr>
          <a:lstStyle/>
          <a:p>
            <a:pPr algn="l"/>
            <a:r>
              <a:rPr lang="sr-Latn-CS" sz="2400" b="1" dirty="0">
                <a:latin typeface="Bookman Old Style" pitchFamily="18" charset="0"/>
              </a:rPr>
              <a:t>        </a:t>
            </a:r>
            <a:r>
              <a:rPr lang="sr-Latn-CS" sz="2800" b="1" dirty="0">
                <a:solidFill>
                  <a:srgbClr val="0070C0"/>
                </a:solidFill>
                <a:latin typeface="Cambria" pitchFamily="18" charset="0"/>
              </a:rPr>
              <a:t>kvazielastična sila.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400" b="1" dirty="0">
                <a:latin typeface="Bookman Old Style" pitchFamily="18" charset="0"/>
              </a:rPr>
              <a:t> </a:t>
            </a:r>
            <a:r>
              <a:rPr lang="en-US" sz="2400" dirty="0">
                <a:latin typeface="Bookman Old Style" pitchFamily="18" charset="0"/>
              </a:rPr>
              <a:t/>
            </a:r>
            <a:br>
              <a:rPr lang="en-US" sz="2400" dirty="0">
                <a:latin typeface="Bookman Old Style" pitchFamily="18" charset="0"/>
              </a:rPr>
            </a:br>
            <a:r>
              <a:rPr lang="sr-Latn-CS" sz="2800" b="1" i="1" dirty="0">
                <a:solidFill>
                  <a:srgbClr val="C00000"/>
                </a:solidFill>
                <a:latin typeface="Cambria" pitchFamily="18" charset="0"/>
              </a:rPr>
              <a:t>Kvazielastične sile su sile koje se po svojoj prirodi razlikuju od sile elastičnosti, ali su njoj analogne po obliku zavisnosti od pomjeranja tijela.</a:t>
            </a:r>
            <a:endParaRPr lang="en-US" sz="28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152400" y="381000"/>
          <a:ext cx="609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3" imgW="279279" imgH="165028" progId="Equation.3">
                  <p:embed/>
                </p:oleObj>
              </mc:Choice>
              <mc:Fallback>
                <p:oleObj name="Equation" r:id="rId3" imgW="279279" imgH="165028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1000"/>
                        <a:ext cx="609600" cy="4191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76600" y="2590800"/>
          <a:ext cx="23622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5" imgW="812447" imgH="444307" progId="Equation.3">
                  <p:embed/>
                </p:oleObj>
              </mc:Choice>
              <mc:Fallback>
                <p:oleObj name="Equation" r:id="rId5" imgW="812447" imgH="44430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90800"/>
                        <a:ext cx="2362200" cy="15240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524000" y="4343400"/>
          <a:ext cx="6096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7" imgW="1828800" imgH="635000" progId="Equation.3">
                  <p:embed/>
                </p:oleObj>
              </mc:Choice>
              <mc:Fallback>
                <p:oleObj name="Equation" r:id="rId7" imgW="1828800" imgH="635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343400"/>
                        <a:ext cx="6096000" cy="228600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304801"/>
            <a:ext cx="3962400" cy="1447799"/>
          </a:xfrm>
        </p:spPr>
        <p:txBody>
          <a:bodyPr>
            <a:normAutofit/>
          </a:bodyPr>
          <a:lstStyle/>
          <a:p>
            <a:pPr algn="l"/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- formula za period</a:t>
            </a:r>
            <a:b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 oscilovanja </a:t>
            </a:r>
            <a:b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 matematičkog klatna.</a:t>
            </a:r>
            <a:endParaRPr lang="en-US" sz="28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181600"/>
            <a:ext cx="4419600" cy="1447800"/>
          </a:xfrm>
        </p:spPr>
        <p:txBody>
          <a:bodyPr>
            <a:normAutofit lnSpcReduction="10000"/>
          </a:bodyPr>
          <a:lstStyle/>
          <a:p>
            <a:pPr algn="l">
              <a:buFontTx/>
              <a:buChar char="-"/>
            </a:pP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formula za frekvenciju</a:t>
            </a:r>
          </a:p>
          <a:p>
            <a:pPr algn="l"/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 oscilovanja </a:t>
            </a:r>
          </a:p>
          <a:p>
            <a:pPr algn="l"/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 matematičkog klatna.</a:t>
            </a:r>
            <a:endParaRPr lang="en-US" sz="2800" dirty="0">
              <a:solidFill>
                <a:srgbClr val="C00000"/>
              </a:solidFill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2667000" y="152400"/>
          <a:ext cx="1933575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2" name="Equation" r:id="rId3" imgW="787058" imgH="482391" progId="Equation.3">
                  <p:embed/>
                </p:oleObj>
              </mc:Choice>
              <mc:Fallback>
                <p:oleObj name="Equation" r:id="rId3" imgW="787058" imgH="482391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52400"/>
                        <a:ext cx="1933575" cy="144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57200" y="2209800"/>
          <a:ext cx="1676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Equation" r:id="rId5" imgW="431613" imgH="393529" progId="Equation.3">
                  <p:embed/>
                </p:oleObj>
              </mc:Choice>
              <mc:Fallback>
                <p:oleObj name="Equation" r:id="rId5" imgW="431613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1676400" cy="1447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3124200" y="2209800"/>
          <a:ext cx="2590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Equation" r:id="rId7" imgW="825500" imgH="660400" progId="Equation.3">
                  <p:embed/>
                </p:oleObj>
              </mc:Choice>
              <mc:Fallback>
                <p:oleObj name="Equation" r:id="rId7" imgW="825500" imgH="660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209800"/>
                        <a:ext cx="2590800" cy="220980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209800" y="4800600"/>
          <a:ext cx="245745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Equation" r:id="rId9" imgW="837836" imgH="444307" progId="Equation.3">
                  <p:embed/>
                </p:oleObj>
              </mc:Choice>
              <mc:Fallback>
                <p:oleObj name="Equation" r:id="rId9" imgW="837836" imgH="444307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800600"/>
                        <a:ext cx="2457450" cy="1600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0" y="2971800"/>
            <a:ext cx="3733800" cy="3733800"/>
          </a:xfrm>
        </p:spPr>
        <p:txBody>
          <a:bodyPr>
            <a:noAutofit/>
          </a:bodyPr>
          <a:lstStyle/>
          <a:p>
            <a:pPr algn="l"/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- </a:t>
            </a:r>
            <a:r>
              <a:rPr lang="sr-Latn-CS" sz="2800" b="1" dirty="0" smtClean="0">
                <a:solidFill>
                  <a:srgbClr val="C00000"/>
                </a:solidFill>
                <a:latin typeface="Cambria" pitchFamily="18" charset="0"/>
              </a:rPr>
              <a:t>fo</a:t>
            </a:r>
            <a:r>
              <a:rPr lang="en-US" sz="2800" b="1" dirty="0">
                <a:solidFill>
                  <a:srgbClr val="C00000"/>
                </a:solidFill>
                <a:latin typeface="Cambria" pitchFamily="18" charset="0"/>
              </a:rPr>
              <a:t>r</a:t>
            </a:r>
            <a:r>
              <a:rPr lang="sr-Latn-CS" sz="2800" b="1" dirty="0" smtClean="0">
                <a:solidFill>
                  <a:srgbClr val="C00000"/>
                </a:solidFill>
                <a:latin typeface="Cambria" pitchFamily="18" charset="0"/>
              </a:rPr>
              <a:t>mula </a:t>
            </a: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za kružna</a:t>
            </a:r>
            <a:b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frekvenciju </a:t>
            </a:r>
            <a:b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(ugaonu brzinu) </a:t>
            </a:r>
            <a:b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oscilovanja  </a:t>
            </a:r>
            <a:b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matematičkog </a:t>
            </a:r>
            <a:b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  klatna.</a:t>
            </a:r>
            <a:endParaRPr lang="en-US" sz="28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609600" y="762000"/>
          <a:ext cx="2362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3" imgW="736600" imgH="203200" progId="Equation.3">
                  <p:embed/>
                </p:oleObj>
              </mc:Choice>
              <mc:Fallback>
                <p:oleObj name="Equation" r:id="rId3" imgW="736600" imgH="203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762000"/>
                        <a:ext cx="2362200" cy="7620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733800" y="304800"/>
          <a:ext cx="3581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5" imgW="1155199" imgH="444307" progId="Equation.3">
                  <p:embed/>
                </p:oleObj>
              </mc:Choice>
              <mc:Fallback>
                <p:oleObj name="Equation" r:id="rId5" imgW="1155199" imgH="44430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04800"/>
                        <a:ext cx="3581400" cy="167640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352800" y="2971800"/>
          <a:ext cx="1905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7" imgW="545863" imgH="444307" progId="Equation.3">
                  <p:embed/>
                </p:oleObj>
              </mc:Choice>
              <mc:Fallback>
                <p:oleObj name="Equation" r:id="rId7" imgW="545863" imgH="444307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971800"/>
                        <a:ext cx="1905000" cy="1676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5181600"/>
            <a:ext cx="3124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r-Latn-CS" sz="3100" b="1" dirty="0">
                <a:solidFill>
                  <a:srgbClr val="C00000"/>
                </a:solidFill>
                <a:latin typeface="Cambria" pitchFamily="18" charset="0"/>
              </a:rPr>
              <a:t>- ubrzanje </a:t>
            </a:r>
            <a:br>
              <a:rPr lang="sr-Latn-CS" sz="3100" b="1" dirty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3100" b="1" dirty="0">
                <a:solidFill>
                  <a:srgbClr val="C00000"/>
                </a:solidFill>
                <a:latin typeface="Cambria" pitchFamily="18" charset="0"/>
              </a:rPr>
              <a:t>  Zemljine teže.</a:t>
            </a:r>
            <a:r>
              <a:rPr lang="en-US" sz="2400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dirty="0">
                <a:solidFill>
                  <a:srgbClr val="C00000"/>
                </a:solidFill>
                <a:latin typeface="Bookman Old Style" pitchFamily="18" charset="0"/>
              </a:rPr>
            </a:br>
            <a:endParaRPr lang="en-US" sz="24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2971800" y="2590800"/>
          <a:ext cx="26670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Equation" r:id="rId3" imgW="812447" imgH="431613" progId="Equation.3">
                  <p:embed/>
                </p:oleObj>
              </mc:Choice>
              <mc:Fallback>
                <p:oleObj name="Equation" r:id="rId3" imgW="812447" imgH="431613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90800"/>
                        <a:ext cx="2667000" cy="144780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048000" y="4724400"/>
          <a:ext cx="2514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name="Equation" r:id="rId5" imgW="812447" imgH="393529" progId="Equation.3">
                  <p:embed/>
                </p:oleObj>
              </mc:Choice>
              <mc:Fallback>
                <p:oleObj name="Equation" r:id="rId5" imgW="812447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4400"/>
                        <a:ext cx="2514600" cy="1524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3200400" y="533400"/>
          <a:ext cx="2286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Equation" r:id="rId7" imgW="787058" imgH="482391" progId="Equation.3">
                  <p:embed/>
                </p:oleObj>
              </mc:Choice>
              <mc:Fallback>
                <p:oleObj name="Equation" r:id="rId7" imgW="787058" imgH="482391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33400"/>
                        <a:ext cx="2286000" cy="15240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167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Bookman Old Style</vt:lpstr>
      <vt:lpstr>Calibri</vt:lpstr>
      <vt:lpstr>Cambria</vt:lpstr>
      <vt:lpstr>Century Schoolbook</vt:lpstr>
      <vt:lpstr>Times New Roman</vt:lpstr>
      <vt:lpstr>Wide Latin</vt:lpstr>
      <vt:lpstr>Office Theme</vt:lpstr>
      <vt:lpstr>Equation</vt:lpstr>
      <vt:lpstr>PowerPoint Presentation</vt:lpstr>
      <vt:lpstr>PowerPoint Presentation</vt:lpstr>
      <vt:lpstr>               masa kuglice;         dužina niti;                                          </vt:lpstr>
      <vt:lpstr>Pod uticajem ove sile kuglica će se iz tačke        vraćati prema tački       .         sila koja ima pravac konca i koja je uravnotežena silom reakcije konca       .   Iz sličnosti trouglova              i šrafiranog trougla slijedi </vt:lpstr>
      <vt:lpstr>     u formili pokazuje da su sila         i        suprotnog smjera.</vt:lpstr>
      <vt:lpstr>        kvazielastična sila.   Kvazielastične sile su sile koje se po svojoj prirodi razlikuju od sile elastičnosti, ali su njoj analogne po obliku zavisnosti od pomjeranja tijela.</vt:lpstr>
      <vt:lpstr>- formula za period    oscilovanja     matematičkog klatna.</vt:lpstr>
      <vt:lpstr>- formula za kružna   frekvenciju    (ugaonu brzinu)    oscilovanja     matematičkog    klatna.</vt:lpstr>
      <vt:lpstr>- ubrzanje    Zemljine teže. </vt:lpstr>
      <vt:lpstr>PowerPoint Presentation</vt:lpstr>
    </vt:vector>
  </TitlesOfParts>
  <Company>NONE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MATEMATIČKO KLATNO    Pod matematičkim klatnom se podrazumijeva tijelo obješeno o nit ( konac ) zanemarljive mase, čija je dužina toliko velika da se u odnosu na nju mogu zanemariti dimenzije tijela, tako da se ono može predstaviti materijalnom tačkom.</dc:title>
  <dc:creator>CHANGE_ME</dc:creator>
  <cp:lastModifiedBy>Microsoft account</cp:lastModifiedBy>
  <cp:revision>20</cp:revision>
  <dcterms:created xsi:type="dcterms:W3CDTF">2016-04-04T20:37:25Z</dcterms:created>
  <dcterms:modified xsi:type="dcterms:W3CDTF">2021-11-09T21:01:48Z</dcterms:modified>
</cp:coreProperties>
</file>