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3" name="Google Shape;53;p2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2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5" name="Google Shape;55;p2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2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2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2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2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2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2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2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2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2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2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2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2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2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2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2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2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2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2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2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2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2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2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1" name="Google Shape;111;p2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11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67" name="Google Shape;167;p11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8" name="Google Shape;168;p1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2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74" name="Google Shape;174;p12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5" name="Google Shape;175;p1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3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1" name="Google Shape;181;p13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2" name="Google Shape;182;p1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n-GB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86" name="Google Shape;186;p13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n-GB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4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0" name="Google Shape;190;p1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5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6" name="Google Shape;196;p15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7" name="Google Shape;197;p15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8" name="Google Shape;198;p15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9" name="Google Shape;199;p15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0" name="Google Shape;200;p15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1" name="Google Shape;201;p1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6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7" name="Google Shape;207;p16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08" name="Google Shape;208;p16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9" name="Google Shape;209;p16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0" name="Google Shape;210;p16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11" name="Google Shape;211;p16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2" name="Google Shape;212;p16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3" name="Google Shape;213;p16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14" name="Google Shape;214;p16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5" name="Google Shape;215;p1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1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1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7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1" name="Google Shape;221;p1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8"/>
          <p:cNvSpPr txBox="1"/>
          <p:nvPr>
            <p:ph idx="1" type="body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7" name="Google Shape;227;p1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1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1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17" name="Google Shape;117;p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3" name="Google Shape;123;p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6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7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0" name="Google Shape;140;p7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1" name="Google Shape;141;p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8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47" name="Google Shape;147;p8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8" name="Google Shape;148;p8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49" name="Google Shape;149;p8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0" name="Google Shape;150;p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0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0" name="Google Shape;160;p10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1" name="Google Shape;161;p1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1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1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1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1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1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" name="Google Shape;20;p1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1" name="Google Shape;21;p1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1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1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1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1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Google Shape;36;p1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1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1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1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1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" name="Google Shape;47;p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1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49" name="Google Shape;49;p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0" name="Google Shape;50;p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1" name="Google Shape;51;p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n-GB"/>
              <a:t>CONDITIONAL SENTENCES</a:t>
            </a:r>
            <a:endParaRPr/>
          </a:p>
        </p:txBody>
      </p:sp>
      <p:sp>
        <p:nvSpPr>
          <p:cNvPr id="235" name="Google Shape;235;p19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13"/>
              <a:buNone/>
            </a:pPr>
            <a:r>
              <a:rPr lang="en-GB" sz="1850"/>
              <a:t>TYPE 3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313"/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313"/>
              <a:buNone/>
            </a:pPr>
            <a:r>
              <a:rPr lang="en-GB" sz="1850" cap="none"/>
              <a:t>                                                                                                           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Twentieth Century"/>
              <a:buNone/>
            </a:pPr>
            <a:r>
              <a:rPr lang="en-GB" sz="3240"/>
              <a:t>CONDITIONAL SENTENCES TYPE III </a:t>
            </a:r>
            <a:r>
              <a:rPr lang="en-GB" sz="3240" cap="none"/>
              <a:t>refer to situations in the past. </a:t>
            </a:r>
            <a:br>
              <a:rPr lang="en-GB" sz="3240" cap="none"/>
            </a:br>
            <a:r>
              <a:rPr lang="en-GB" sz="3240" cap="none"/>
              <a:t>An action could have happened in the past if a certain condition had been fulfilled. </a:t>
            </a:r>
            <a:br>
              <a:rPr lang="en-GB" sz="3240" cap="none"/>
            </a:br>
            <a:r>
              <a:rPr lang="en-GB" sz="3240" cap="none"/>
              <a:t>Things were different then, however. </a:t>
            </a:r>
            <a:br>
              <a:rPr lang="en-GB" sz="3240" cap="none"/>
            </a:br>
            <a:r>
              <a:rPr lang="en-GB" sz="3240" cap="none"/>
              <a:t>We just imagine, what would have happened if the situation had been fulfilled.</a:t>
            </a:r>
            <a:endParaRPr sz="3240"/>
          </a:p>
        </p:txBody>
      </p:sp>
      <p:sp>
        <p:nvSpPr>
          <p:cNvPr id="241" name="Google Shape;241;p20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400"/>
              </a:buClr>
              <a:buSzPts val="2250"/>
              <a:buNone/>
            </a:pPr>
            <a:r>
              <a:rPr b="0" i="0" lang="en-GB">
                <a:solidFill>
                  <a:srgbClr val="006400"/>
                </a:solidFill>
                <a:latin typeface="Arial"/>
                <a:ea typeface="Arial"/>
                <a:cs typeface="Arial"/>
                <a:sym typeface="Arial"/>
              </a:rPr>
              <a:t>Example: If I had found her address, I would have sent her an invitation.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250"/>
              <a:buNone/>
            </a:pPr>
            <a:r>
              <a:rPr b="0" i="0" lang="en-GB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Sometime in the past, I wanted to send an invitation to a friend. I didn't find her address, however. So in the end I didn't send her an invitation.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</a:pPr>
            <a:r>
              <a:rPr lang="en-GB" sz="3200" cap="none"/>
              <a:t>We</a:t>
            </a:r>
            <a:r>
              <a:rPr lang="en-GB" cap="none"/>
              <a:t> form those sentences:</a:t>
            </a:r>
            <a:endParaRPr/>
          </a:p>
        </p:txBody>
      </p:sp>
      <p:pic>
        <p:nvPicPr>
          <p:cNvPr id="247" name="Google Shape;247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3289" y="1716908"/>
            <a:ext cx="6689549" cy="380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GB"/>
              <a:t>EXAMPLES:</a:t>
            </a:r>
            <a:endParaRPr/>
          </a:p>
        </p:txBody>
      </p:sp>
      <p:pic>
        <p:nvPicPr>
          <p:cNvPr id="253" name="Google Shape;25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1263" y="372533"/>
            <a:ext cx="6756148" cy="64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Twentieth Century"/>
              <a:buNone/>
            </a:pPr>
            <a:r>
              <a:rPr lang="en-GB" sz="3240"/>
              <a:t>EXERCISES:</a:t>
            </a:r>
            <a:br>
              <a:rPr lang="en-GB" sz="3240"/>
            </a:br>
            <a:r>
              <a:rPr lang="en-GB" sz="3240" cap="none"/>
              <a:t>Complete the conditional sentences (type III) by putting the verbs into the correct form:</a:t>
            </a:r>
            <a:endParaRPr sz="3240"/>
          </a:p>
        </p:txBody>
      </p:sp>
      <p:sp>
        <p:nvSpPr>
          <p:cNvPr id="259" name="Google Shape;259;p23"/>
          <p:cNvSpPr txBox="1"/>
          <p:nvPr/>
        </p:nvSpPr>
        <p:spPr>
          <a:xfrm>
            <a:off x="1141413" y="2494843"/>
            <a:ext cx="7999764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wentieth Century"/>
              <a:buAutoNum type="arabicPeriod"/>
            </a:pP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If you_____ </a:t>
            </a:r>
            <a:r>
              <a:rPr b="0" i="0" lang="en-GB" sz="1800" u="none" cap="none" strike="noStrike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(study)</a:t>
            </a: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 for the test, you______ </a:t>
            </a:r>
            <a:r>
              <a:rPr b="0" i="0" lang="en-GB" sz="1800" u="none" cap="none" strike="noStrike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(pass)</a:t>
            </a: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 it.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wentieth Century"/>
              <a:buAutoNum type="arabicPeriod"/>
            </a:pP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If you______ </a:t>
            </a:r>
            <a:r>
              <a:rPr b="0" i="0" lang="en-GB" sz="1800" u="none" cap="none" strike="noStrike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(ask)</a:t>
            </a: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 me, I______ </a:t>
            </a:r>
            <a:r>
              <a:rPr b="0" i="0" lang="en-GB" sz="1800" u="none" cap="none" strike="noStrike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(help)</a:t>
            </a: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 you.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wentieth Century"/>
              <a:buAutoNum type="arabicPeriod"/>
            </a:pP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If we_______ </a:t>
            </a:r>
            <a:r>
              <a:rPr b="0" i="0" lang="en-GB" sz="1800" u="none" cap="none" strike="noStrike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(go)</a:t>
            </a: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 to the cinema, ______we </a:t>
            </a:r>
            <a:r>
              <a:rPr b="0" i="0" lang="en-GB" sz="1800" u="none" cap="none" strike="noStrike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(see)</a:t>
            </a: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 my friend Jacob.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wentieth Century"/>
              <a:buAutoNum type="arabicPeriod"/>
            </a:pP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If you_______ </a:t>
            </a:r>
            <a:r>
              <a:rPr b="0" i="0" lang="en-GB" sz="1800" u="none" cap="none" strike="noStrike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(speak)</a:t>
            </a: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 English,________ she </a:t>
            </a:r>
            <a:r>
              <a:rPr b="0" i="0" lang="en-GB" sz="1800" u="none" cap="none" strike="noStrike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(understand)</a:t>
            </a: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wentieth Century"/>
              <a:buAutoNum type="arabicPeriod"/>
            </a:pP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If they ________</a:t>
            </a:r>
            <a:r>
              <a:rPr b="0" i="0" lang="en-GB" sz="1800" u="none" cap="none" strike="noStrike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(listen)</a:t>
            </a: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 to me, we________ </a:t>
            </a:r>
            <a:r>
              <a:rPr b="0" i="0" lang="en-GB" sz="1800" u="none" cap="none" strike="noStrike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(be)</a:t>
            </a: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 home earlier.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wentieth Century"/>
              <a:buAutoNum type="arabicPeriod"/>
            </a:pP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I________ </a:t>
            </a:r>
            <a:r>
              <a:rPr b="0" i="0" lang="en-GB" sz="1800" u="none" cap="none" strike="noStrike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(write)</a:t>
            </a: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 you a postcard if I ________</a:t>
            </a:r>
            <a:r>
              <a:rPr b="0" i="0" lang="en-GB" sz="1800" u="none" cap="none" strike="noStrike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(have)</a:t>
            </a: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 your address.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wentieth Century"/>
              <a:buAutoNum type="arabicPeriod"/>
            </a:pP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If _________I </a:t>
            </a:r>
            <a:r>
              <a:rPr b="0" i="0" lang="en-GB" sz="1800" u="none" cap="none" strike="noStrike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(not / break)</a:t>
            </a: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 my leg, I ________</a:t>
            </a:r>
            <a:r>
              <a:rPr b="0" i="0" lang="en-GB" sz="1800" u="none" cap="none" strike="noStrike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(take part)</a:t>
            </a: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 in the contest.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wentieth Century"/>
              <a:buAutoNum type="arabicPeriod"/>
            </a:pP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If it_______ </a:t>
            </a:r>
            <a:r>
              <a:rPr b="0" i="0" lang="en-GB" sz="1800" u="none" cap="none" strike="noStrike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(not/ start)</a:t>
            </a: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 to rain, we _______</a:t>
            </a:r>
            <a:r>
              <a:rPr b="0" i="0" lang="en-GB" sz="1800" u="none" cap="none" strike="noStrike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(walk)</a:t>
            </a: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 to the museum.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wentieth Century"/>
              <a:buAutoNum type="arabicPeriod"/>
            </a:pP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We_______ </a:t>
            </a:r>
            <a:r>
              <a:rPr b="0" i="0" lang="en-GB" sz="1800" u="none" cap="none" strike="noStrike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(swim)</a:t>
            </a: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 in the sea if there _______</a:t>
            </a:r>
            <a:r>
              <a:rPr b="0" i="0" lang="en-GB" sz="1800" u="none" cap="none" strike="noStrike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(not / be)</a:t>
            </a: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 so many sharks there.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wentieth Century"/>
              <a:buAutoNum type="arabicPeriod"/>
            </a:pP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If she _______</a:t>
            </a:r>
            <a:r>
              <a:rPr b="0" i="0" lang="en-GB" sz="1800" u="none" cap="none" strike="noStrike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(take)</a:t>
            </a: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 the bus, she _________</a:t>
            </a:r>
            <a:r>
              <a:rPr b="0" i="0" lang="en-GB" sz="1800" u="none" cap="none" strike="noStrike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(not / arrive)</a:t>
            </a:r>
            <a:r>
              <a:rPr b="0" i="0" lang="en-GB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 on time.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 txBox="1"/>
          <p:nvPr>
            <p:ph type="title"/>
          </p:nvPr>
        </p:nvSpPr>
        <p:spPr>
          <a:xfrm>
            <a:off x="1141456" y="903110"/>
            <a:ext cx="9905955" cy="2427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GB" cap="none"/>
              <a:t>For your homework do the quiz:</a:t>
            </a:r>
            <a:br>
              <a:rPr lang="en-GB" cap="none"/>
            </a:br>
            <a:r>
              <a:rPr lang="en-GB" cap="none"/>
              <a:t>https://eflnet.com/grammar/conditionals.php</a:t>
            </a:r>
            <a:endParaRPr/>
          </a:p>
        </p:txBody>
      </p:sp>
      <p:sp>
        <p:nvSpPr>
          <p:cNvPr id="265" name="Google Shape;265;p24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</a:pPr>
            <a:r>
              <a:rPr lang="en-GB"/>
              <a:t>If you are not still confident about using conditional sentences, watch the video…..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</a:pPr>
            <a:r>
              <a:rPr lang="en-GB"/>
              <a:t>https://www.youtube.com/watch?v=GHc3runur3M</a:t>
            </a:r>
            <a:endParaRPr/>
          </a:p>
        </p:txBody>
      </p:sp>
      <p:pic>
        <p:nvPicPr>
          <p:cNvPr id="266" name="Google Shape;2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2088" y="2374195"/>
            <a:ext cx="3001431" cy="3001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