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253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760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3806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72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13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12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2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4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2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6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9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1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0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8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0ADB1-B7E9-4A44-92F3-4D2CA487C8BB}" type="datetimeFigureOut">
              <a:rPr lang="en-US" smtClean="0"/>
              <a:t>19-Nov-2017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5B35C04-557F-4FA6-8620-22EA257544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2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ZARUBLJENA PIRAMIDA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POVRŠINA I ZAPREMINA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5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60561" y="259307"/>
                <a:ext cx="9807493" cy="672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4. Kolika je površina omotača pravilne šestostrane zarubljene piramide čije su osnovne</a:t>
                </a:r>
              </a:p>
              <a:p>
                <a:r>
                  <a:rPr lang="sr-Latn-ME" dirty="0"/>
                  <a:t>i</a:t>
                </a:r>
                <a:r>
                  <a:rPr lang="sr-Latn-ME" dirty="0" smtClean="0"/>
                  <a:t>vice 12 cm i 2 cm, a zapremina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430</m:t>
                    </m:r>
                    <m:rad>
                      <m:radPr>
                        <m:degHide m:val="on"/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r-Latn-ME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0561" y="259307"/>
                <a:ext cx="9807493" cy="672428"/>
              </a:xfrm>
              <a:prstGeom prst="rect">
                <a:avLst/>
              </a:prstGeom>
              <a:blipFill rotWithShape="0">
                <a:blip r:embed="rId2"/>
                <a:stretch>
                  <a:fillRect l="-559" t="-5455"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4492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910687" y="382137"/>
                <a:ext cx="9626353" cy="6660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5. Stranice osnova pravilne trostrane zarubljene piramide su 6 cm i 2 cm. Bočna ivica</a:t>
                </a:r>
              </a:p>
              <a:p>
                <a:r>
                  <a:rPr lang="sr-Latn-ME" dirty="0" smtClean="0"/>
                  <a:t>je nagnuta prema ravni osnove  pod uglom od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sr-Latn-ME" dirty="0" smtClean="0"/>
                  <a:t>. Naći visinu piramide.</a:t>
                </a:r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87" y="382137"/>
                <a:ext cx="9626353" cy="666080"/>
              </a:xfrm>
              <a:prstGeom prst="rect">
                <a:avLst/>
              </a:prstGeom>
              <a:blipFill rotWithShape="0">
                <a:blip r:embed="rId2"/>
                <a:stretch>
                  <a:fillRect l="-506" t="-5505" b="-11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6462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95332" y="1018687"/>
            <a:ext cx="66864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piramida</a:t>
            </a:r>
            <a:r>
              <a:rPr lang="en-US" dirty="0" smtClean="0"/>
              <a:t> </a:t>
            </a:r>
            <a:r>
              <a:rPr lang="en-US" dirty="0" err="1" smtClean="0"/>
              <a:t>presije</a:t>
            </a:r>
            <a:r>
              <a:rPr lang="sr-Latn-ME" dirty="0" smtClean="0"/>
              <a:t>če  sa ravni paralelnoj ravni </a:t>
            </a:r>
          </a:p>
          <a:p>
            <a:r>
              <a:rPr lang="sr-Latn-ME" dirty="0" smtClean="0"/>
              <a:t>osnove, i ukloni dio kojem pripada vrh piramide, dobijamo</a:t>
            </a:r>
          </a:p>
          <a:p>
            <a:r>
              <a:rPr lang="sr-Latn-ME" b="1" i="1" dirty="0"/>
              <a:t>z</a:t>
            </a:r>
            <a:r>
              <a:rPr lang="sr-Latn-ME" b="1" i="1" dirty="0" smtClean="0"/>
              <a:t>arubljenu piramidu</a:t>
            </a:r>
            <a:r>
              <a:rPr lang="sr-Latn-ME" dirty="0" smtClean="0"/>
              <a:t>.</a:t>
            </a:r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9391" t="8973" r="25802" b="22237"/>
          <a:stretch/>
        </p:blipFill>
        <p:spPr bwMode="auto">
          <a:xfrm>
            <a:off x="1764968" y="1388019"/>
            <a:ext cx="3257550" cy="46005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Rectangle 3"/>
          <p:cNvSpPr/>
          <p:nvPr/>
        </p:nvSpPr>
        <p:spPr>
          <a:xfrm>
            <a:off x="5295332" y="194201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/>
              <a:t>Strane piramide koje leže u paralelnim ravnima </a:t>
            </a:r>
            <a:r>
              <a:rPr lang="sr-Latn-ME" dirty="0" smtClean="0"/>
              <a:t>nazivaju se </a:t>
            </a:r>
            <a:r>
              <a:rPr lang="sr-Latn-ME" b="1" i="1" dirty="0"/>
              <a:t>osnove</a:t>
            </a:r>
            <a:r>
              <a:rPr lang="sr-Latn-ME" dirty="0"/>
              <a:t> zarubljene piramide, a preostale </a:t>
            </a:r>
            <a:r>
              <a:rPr lang="sr-Latn-ME" b="1" i="1" dirty="0"/>
              <a:t>bočne strane</a:t>
            </a:r>
            <a:r>
              <a:rPr lang="sr-Latn-ME" dirty="0" smtClean="0"/>
              <a:t>.</a:t>
            </a:r>
            <a:endParaRPr lang="sr-Latn-ME" dirty="0"/>
          </a:p>
        </p:txBody>
      </p:sp>
      <p:sp>
        <p:nvSpPr>
          <p:cNvPr id="5" name="Rectangle 4"/>
          <p:cNvSpPr/>
          <p:nvPr/>
        </p:nvSpPr>
        <p:spPr>
          <a:xfrm>
            <a:off x="5295332" y="304146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/>
              <a:t>Osnove zarubljene piramide su slični mnogouglovi</a:t>
            </a:r>
            <a:r>
              <a:rPr lang="sr-Latn-ME" dirty="0" smtClean="0"/>
              <a:t>.</a:t>
            </a:r>
            <a:endParaRPr lang="sr-Latn-ME" dirty="0"/>
          </a:p>
        </p:txBody>
      </p:sp>
      <p:sp>
        <p:nvSpPr>
          <p:cNvPr id="6" name="Rectangle 5"/>
          <p:cNvSpPr/>
          <p:nvPr/>
        </p:nvSpPr>
        <p:spPr>
          <a:xfrm>
            <a:off x="5295332" y="3503640"/>
            <a:ext cx="3127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dirty="0"/>
              <a:t>Bočne strane su </a:t>
            </a:r>
            <a:r>
              <a:rPr lang="sr-Latn-ME" b="1" i="1" dirty="0"/>
              <a:t>trapezi</a:t>
            </a:r>
            <a:r>
              <a:rPr lang="sr-Latn-ME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95332" y="4121623"/>
                <a:ext cx="609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ME" b="0" dirty="0" smtClean="0"/>
                  <a:t>Površina:	 </a:t>
                </a:r>
                <a14:m>
                  <m:oMath xmlns:m="http://schemas.openxmlformats.org/officeDocument/2006/math">
                    <m:r>
                      <a:rPr lang="sr-Latn-ME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ME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sr-Latn-ME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sr-Latn-ME" b="1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sr-Latn-ME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ME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sr-Latn-ME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sr-Latn-ME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1" i="1" smtClean="0">
                        <a:latin typeface="Cambria Math" panose="02040503050406030204" pitchFamily="18" charset="0"/>
                      </a:rPr>
                      <m:t>𝑴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332" y="4121623"/>
                <a:ext cx="6096000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70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295332" y="4739606"/>
                <a:ext cx="4692567" cy="4911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ME" dirty="0" smtClean="0"/>
                  <a:t>Zapremina:	</a:t>
                </a:r>
                <a14:m>
                  <m:oMath xmlns:m="http://schemas.openxmlformats.org/officeDocument/2006/math">
                    <m:r>
                      <a:rPr lang="sr-Latn-ME" b="1" i="1" smtClean="0">
                        <a:latin typeface="Cambria Math" panose="02040503050406030204" pitchFamily="18" charset="0"/>
                      </a:rPr>
                      <m:t>𝑽</m:t>
                    </m:r>
                    <m:r>
                      <a:rPr lang="sr-Latn-ME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1" i="1" smtClean="0">
                            <a:latin typeface="Cambria Math" panose="02040503050406030204" pitchFamily="18" charset="0"/>
                          </a:rPr>
                          <m:t>𝑯</m:t>
                        </m:r>
                      </m:num>
                      <m:den>
                        <m:r>
                          <a:rPr lang="sr-Latn-ME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d>
                      <m:dPr>
                        <m:ctrlPr>
                          <a:rPr lang="sr-Latn-ME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sr-Latn-ME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b="1" i="1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b>
                            <m:r>
                              <a:rPr lang="sr-Latn-ME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sr-Latn-ME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sr-Latn-ME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e>
                              <m:sub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e>
                              <m:sub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rad>
                        <m:r>
                          <a:rPr lang="sr-Latn-ME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sr-Latn-ME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ME" b="1" i="1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b>
                            <m:r>
                              <a:rPr lang="sr-Latn-ME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332" y="4739606"/>
                <a:ext cx="4692567" cy="491160"/>
              </a:xfrm>
              <a:prstGeom prst="rect">
                <a:avLst/>
              </a:prstGeom>
              <a:blipFill rotWithShape="0">
                <a:blip r:embed="rId4"/>
                <a:stretch>
                  <a:fillRect l="-910"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715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0304" y="559558"/>
            <a:ext cx="4421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Pravilna</a:t>
            </a:r>
            <a:r>
              <a:rPr lang="en-US" b="1" dirty="0" smtClean="0"/>
              <a:t> </a:t>
            </a:r>
            <a:r>
              <a:rPr lang="en-US" b="1" dirty="0" err="1" smtClean="0"/>
              <a:t>trostrana</a:t>
            </a:r>
            <a:r>
              <a:rPr lang="en-US" b="1" dirty="0"/>
              <a:t> </a:t>
            </a:r>
            <a:r>
              <a:rPr lang="en-US" b="1" dirty="0" err="1" smtClean="0"/>
              <a:t>zarubljena</a:t>
            </a:r>
            <a:r>
              <a:rPr lang="en-US" b="1" dirty="0" smtClean="0"/>
              <a:t> </a:t>
            </a:r>
            <a:r>
              <a:rPr lang="en-US" b="1" dirty="0" err="1" smtClean="0"/>
              <a:t>piramida</a:t>
            </a:r>
            <a:endParaRPr lang="en-US" b="1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8912" t="35848" r="45833" b="29258"/>
          <a:stretch/>
        </p:blipFill>
        <p:spPr bwMode="auto">
          <a:xfrm>
            <a:off x="5553323" y="1066166"/>
            <a:ext cx="3003457" cy="322200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/>
          <p:cNvPicPr/>
          <p:nvPr/>
        </p:nvPicPr>
        <p:blipFill rotWithShape="1">
          <a:blip r:embed="rId3"/>
          <a:srcRect l="16025" t="16460" r="50642" b="37961"/>
          <a:stretch/>
        </p:blipFill>
        <p:spPr bwMode="auto">
          <a:xfrm>
            <a:off x="529435" y="1820351"/>
            <a:ext cx="5007591" cy="334370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/>
          <p:nvPr/>
        </p:nvPicPr>
        <p:blipFill rotWithShape="1">
          <a:blip r:embed="rId4"/>
          <a:srcRect l="45513" t="10579" r="16507" b="16912"/>
          <a:stretch/>
        </p:blipFill>
        <p:spPr bwMode="auto">
          <a:xfrm>
            <a:off x="8638535" y="2189683"/>
            <a:ext cx="3553465" cy="436806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547080" y="1820351"/>
            <a:ext cx="1654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i="1" dirty="0" smtClean="0"/>
              <a:t>Bočna strana</a:t>
            </a:r>
            <a:endParaRPr lang="en-US" b="1" i="1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994105" y="1445391"/>
            <a:ext cx="3284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dirty="0" smtClean="0"/>
              <a:t>Presjek zarubljene piramide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6881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4457" y="333829"/>
            <a:ext cx="5000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/>
              <a:t>Pravilna četvorostrana zarubljena piramida</a:t>
            </a:r>
            <a:endParaRPr lang="en-US" b="1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2884" t="35581" r="37820" b="28018"/>
          <a:stretch/>
        </p:blipFill>
        <p:spPr bwMode="auto">
          <a:xfrm>
            <a:off x="714945" y="1234127"/>
            <a:ext cx="4498500" cy="335152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/>
          <p:cNvPicPr/>
          <p:nvPr/>
        </p:nvPicPr>
        <p:blipFill rotWithShape="1">
          <a:blip r:embed="rId3"/>
          <a:srcRect l="44551" t="10358" r="14263" b="9859"/>
          <a:stretch/>
        </p:blipFill>
        <p:spPr bwMode="auto">
          <a:xfrm>
            <a:off x="8611311" y="2203118"/>
            <a:ext cx="3303185" cy="43068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/>
          <p:nvPr/>
        </p:nvPicPr>
        <p:blipFill rotWithShape="1">
          <a:blip r:embed="rId4"/>
          <a:srcRect l="34455" t="10165" r="35257" b="6486"/>
          <a:stretch/>
        </p:blipFill>
        <p:spPr bwMode="auto">
          <a:xfrm>
            <a:off x="5247697" y="2693069"/>
            <a:ext cx="2756847" cy="38169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086940" y="1705969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Dijagonalni</a:t>
            </a:r>
            <a:r>
              <a:rPr lang="en-US" dirty="0" smtClean="0"/>
              <a:t> </a:t>
            </a:r>
            <a:r>
              <a:rPr lang="en-US" dirty="0" err="1" smtClean="0"/>
              <a:t>presjek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6402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4457" y="333829"/>
            <a:ext cx="4703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/>
              <a:t>Pravilna šestostrana zarubljena piramida</a:t>
            </a:r>
            <a:endParaRPr lang="en-US" b="1" dirty="0"/>
          </a:p>
        </p:txBody>
      </p:sp>
      <p:pic>
        <p:nvPicPr>
          <p:cNvPr id="6" name="Picture 5"/>
          <p:cNvPicPr/>
          <p:nvPr/>
        </p:nvPicPr>
        <p:blipFill rotWithShape="1">
          <a:blip r:embed="rId2"/>
          <a:srcRect l="39103" t="12312" r="19711" b="13552"/>
          <a:stretch/>
        </p:blipFill>
        <p:spPr bwMode="auto">
          <a:xfrm>
            <a:off x="7244275" y="1529829"/>
            <a:ext cx="3139199" cy="330965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/>
          <p:nvPr/>
        </p:nvPicPr>
        <p:blipFill rotWithShape="1">
          <a:blip r:embed="rId3"/>
          <a:srcRect l="7852" t="29838" r="26924" b="25407"/>
          <a:stretch/>
        </p:blipFill>
        <p:spPr bwMode="auto">
          <a:xfrm>
            <a:off x="1755657" y="1529829"/>
            <a:ext cx="4740678" cy="40384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33344" y="1160497"/>
            <a:ext cx="2361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Dijagonalni</a:t>
            </a:r>
            <a:r>
              <a:rPr lang="en-US" dirty="0" smtClean="0"/>
              <a:t> </a:t>
            </a:r>
            <a:r>
              <a:rPr lang="en-US" dirty="0" err="1" smtClean="0"/>
              <a:t>presjek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33344" y="5183598"/>
                <a:ext cx="3004220" cy="852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𝒗𝒂</m:t>
                                      </m:r>
                                    </m:sub>
                                  </m:s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𝒗𝒃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344" y="5183598"/>
                <a:ext cx="3004220" cy="8525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235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04457" y="333829"/>
            <a:ext cx="4703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/>
              <a:t>Pravilna šestostrana zarubljena piramida</a:t>
            </a:r>
            <a:endParaRPr lang="en-US" b="1" dirty="0"/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8173" t="30109" r="26763" b="25135"/>
          <a:stretch/>
        </p:blipFill>
        <p:spPr bwMode="auto">
          <a:xfrm>
            <a:off x="1187211" y="1502533"/>
            <a:ext cx="4667677" cy="42022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/>
          <p:nvPr/>
        </p:nvPicPr>
        <p:blipFill rotWithShape="1">
          <a:blip r:embed="rId3"/>
          <a:srcRect l="20352" t="5378" r="56410" b="40511"/>
          <a:stretch/>
        </p:blipFill>
        <p:spPr bwMode="auto">
          <a:xfrm>
            <a:off x="6224304" y="1338760"/>
            <a:ext cx="4188938" cy="39978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892119" y="5336630"/>
                <a:ext cx="3159711" cy="852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𝒎𝒂</m:t>
                                      </m:r>
                                    </m:sub>
                                  </m:s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𝒎𝒃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2119" y="5336630"/>
                <a:ext cx="3159711" cy="8525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395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4902" y="409433"/>
            <a:ext cx="94949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Zadaci</a:t>
            </a:r>
            <a:r>
              <a:rPr lang="en-US" dirty="0" smtClean="0"/>
              <a:t>:</a:t>
            </a:r>
          </a:p>
          <a:p>
            <a:r>
              <a:rPr lang="sr-Latn-ME" dirty="0" smtClean="0"/>
              <a:t>1. Odredi površinu i zapreminu pravilne zarubljene četvorostrane piramide čije su osnovne ivice 13 cm i 1 cm, a bočna ivica 10 cm.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798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46913" y="382137"/>
                <a:ext cx="1005506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2. Površina dijagonalnog presjeka pravilne četvorostrane zarubljene piramide je 132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 smtClean="0"/>
                  <a:t>.</a:t>
                </a:r>
              </a:p>
              <a:p>
                <a:r>
                  <a:rPr lang="sr-Latn-ME" dirty="0" smtClean="0"/>
                  <a:t>Izračunati zapreminu zarubljene piramide ako je njena bočna ivica 13 cm, i visina 12 cm.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6913" y="382137"/>
                <a:ext cx="10055060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546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4653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569493" y="272955"/>
                <a:ext cx="9865201" cy="672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3. Odredi zapreminu pravilne trostrane zarubljene piramide čije su osnovne ivice 8 cm, </a:t>
                </a:r>
              </a:p>
              <a:p>
                <a:r>
                  <a:rPr lang="sr-Latn-ME" dirty="0" smtClean="0"/>
                  <a:t>i 2 cm, a površina je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47</m:t>
                    </m:r>
                    <m:rad>
                      <m:radPr>
                        <m:degHide m:val="on"/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493" y="272955"/>
                <a:ext cx="9865201" cy="672428"/>
              </a:xfrm>
              <a:prstGeom prst="rect">
                <a:avLst/>
              </a:prstGeom>
              <a:blipFill rotWithShape="0">
                <a:blip r:embed="rId2"/>
                <a:stretch>
                  <a:fillRect l="-494" t="-5455"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16266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389</TotalTime>
  <Words>199</Words>
  <Application>Microsoft Office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Century Gothic</vt:lpstr>
      <vt:lpstr>Wingdings 3</vt:lpstr>
      <vt:lpstr>Wisp</vt:lpstr>
      <vt:lpstr>ZARUBLJENA PIRAMIDA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ZARUBLJENA PIRAMIDA</dc:title>
  <dc:creator>Korisnik</dc:creator>
  <cp:lastModifiedBy>Korisnik</cp:lastModifiedBy>
  <cp:revision>21</cp:revision>
  <dcterms:created xsi:type="dcterms:W3CDTF">2017-11-18T00:05:05Z</dcterms:created>
  <dcterms:modified xsi:type="dcterms:W3CDTF">2017-11-19T19:52:05Z</dcterms:modified>
</cp:coreProperties>
</file>