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372" r:id="rId3"/>
    <p:sldId id="416" r:id="rId4"/>
    <p:sldId id="417" r:id="rId5"/>
    <p:sldId id="383" r:id="rId6"/>
    <p:sldId id="382" r:id="rId7"/>
    <p:sldId id="381" r:id="rId8"/>
    <p:sldId id="418" r:id="rId9"/>
    <p:sldId id="421" r:id="rId10"/>
    <p:sldId id="373" r:id="rId11"/>
    <p:sldId id="374" r:id="rId12"/>
    <p:sldId id="375" r:id="rId13"/>
    <p:sldId id="439" r:id="rId14"/>
    <p:sldId id="440" r:id="rId15"/>
    <p:sldId id="441" r:id="rId16"/>
    <p:sldId id="442" r:id="rId17"/>
    <p:sldId id="436" r:id="rId18"/>
    <p:sldId id="400" r:id="rId19"/>
    <p:sldId id="443" r:id="rId20"/>
    <p:sldId id="330" r:id="rId21"/>
    <p:sldId id="444" r:id="rId22"/>
    <p:sldId id="445" r:id="rId23"/>
    <p:sldId id="369" r:id="rId24"/>
    <p:sldId id="414" r:id="rId25"/>
    <p:sldId id="342" r:id="rId26"/>
    <p:sldId id="346" r:id="rId27"/>
    <p:sldId id="424" r:id="rId28"/>
    <p:sldId id="425" r:id="rId29"/>
    <p:sldId id="434" r:id="rId30"/>
    <p:sldId id="428" r:id="rId31"/>
    <p:sldId id="435" r:id="rId32"/>
    <p:sldId id="431" r:id="rId33"/>
    <p:sldId id="432" r:id="rId34"/>
    <p:sldId id="350" r:id="rId35"/>
    <p:sldId id="376" r:id="rId36"/>
    <p:sldId id="404" r:id="rId37"/>
    <p:sldId id="403" r:id="rId38"/>
    <p:sldId id="401" r:id="rId39"/>
    <p:sldId id="406" r:id="rId40"/>
    <p:sldId id="402" r:id="rId41"/>
    <p:sldId id="407" r:id="rId42"/>
    <p:sldId id="405" r:id="rId43"/>
    <p:sldId id="408" r:id="rId44"/>
    <p:sldId id="384" r:id="rId45"/>
    <p:sldId id="411" r:id="rId46"/>
    <p:sldId id="409" r:id="rId47"/>
    <p:sldId id="44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FED30-1E60-40D3-8B57-B906411FA5FE}" type="doc">
      <dgm:prSet loTypeId="urn:microsoft.com/office/officeart/2005/8/layout/cycle6" loCatId="cycle" qsTypeId="urn:microsoft.com/office/officeart/2005/8/quickstyle/simple5" qsCatId="simple" csTypeId="urn:microsoft.com/office/officeart/2005/8/colors/colorful2" csCatId="colorful"/>
      <dgm:spPr/>
      <dgm:t>
        <a:bodyPr/>
        <a:lstStyle/>
        <a:p>
          <a:endParaRPr lang="en-US"/>
        </a:p>
      </dgm:t>
    </dgm:pt>
    <dgm:pt modelId="{14DE1E45-7187-4143-A70D-33A75AAF9FED}">
      <dgm:prSet/>
      <dgm:spPr/>
      <dgm:t>
        <a:bodyPr/>
        <a:lstStyle/>
        <a:p>
          <a:r>
            <a:rPr lang="sr-Latn-CS"/>
            <a:t>U tradicionalnoj tipografiji tekst se stvara tako da bude čitljiv, koherentan i vizuelno zadovoljavajuća cjelina koja funkcioniše „nevidljivo“ bez svesti čitalaca. </a:t>
          </a:r>
          <a:endParaRPr lang="en-US"/>
        </a:p>
      </dgm:t>
    </dgm:pt>
    <dgm:pt modelId="{05A3BC8A-B6B5-43F3-BEF1-5771477C22CC}" type="parTrans" cxnId="{270BC4DE-5803-49E9-B859-A4F723451A51}">
      <dgm:prSet/>
      <dgm:spPr/>
      <dgm:t>
        <a:bodyPr/>
        <a:lstStyle/>
        <a:p>
          <a:endParaRPr lang="en-US"/>
        </a:p>
      </dgm:t>
    </dgm:pt>
    <dgm:pt modelId="{334C0613-1887-4C67-B4A0-07A0D486190E}" type="sibTrans" cxnId="{270BC4DE-5803-49E9-B859-A4F723451A51}">
      <dgm:prSet/>
      <dgm:spPr/>
      <dgm:t>
        <a:bodyPr/>
        <a:lstStyle/>
        <a:p>
          <a:endParaRPr lang="en-US"/>
        </a:p>
      </dgm:t>
    </dgm:pt>
    <dgm:pt modelId="{4F0D9023-14B8-4DD2-BC71-0C0EE517CAA7}">
      <dgm:prSet/>
      <dgm:spPr/>
      <dgm:t>
        <a:bodyPr/>
        <a:lstStyle/>
        <a:p>
          <a:r>
            <a:rPr lang="sr-Latn-CS"/>
            <a:t>Izbor fonta je možda primarni aspekt tipografskog teksta</a:t>
          </a:r>
          <a:endParaRPr lang="en-US"/>
        </a:p>
      </dgm:t>
    </dgm:pt>
    <dgm:pt modelId="{82C4C332-A858-4F5B-887F-96D599FB8A69}" type="parTrans" cxnId="{0EF5F3CF-9D6F-4BD4-9051-1A9A2041B40C}">
      <dgm:prSet/>
      <dgm:spPr/>
      <dgm:t>
        <a:bodyPr/>
        <a:lstStyle/>
        <a:p>
          <a:endParaRPr lang="en-US"/>
        </a:p>
      </dgm:t>
    </dgm:pt>
    <dgm:pt modelId="{65F35693-347B-42F8-9038-06E3E4E6641B}" type="sibTrans" cxnId="{0EF5F3CF-9D6F-4BD4-9051-1A9A2041B40C}">
      <dgm:prSet/>
      <dgm:spPr/>
      <dgm:t>
        <a:bodyPr/>
        <a:lstStyle/>
        <a:p>
          <a:endParaRPr lang="en-US"/>
        </a:p>
      </dgm:t>
    </dgm:pt>
    <dgm:pt modelId="{98904754-0ADB-4FB0-A1AD-86E3F947EDD5}" type="pres">
      <dgm:prSet presAssocID="{092FED30-1E60-40D3-8B57-B906411FA5FE}" presName="cycle" presStyleCnt="0">
        <dgm:presLayoutVars>
          <dgm:dir/>
          <dgm:resizeHandles val="exact"/>
        </dgm:presLayoutVars>
      </dgm:prSet>
      <dgm:spPr/>
      <dgm:t>
        <a:bodyPr/>
        <a:lstStyle/>
        <a:p>
          <a:endParaRPr lang="en-US"/>
        </a:p>
      </dgm:t>
    </dgm:pt>
    <dgm:pt modelId="{82FBEC25-A49D-40AA-8CC8-3769266E753D}" type="pres">
      <dgm:prSet presAssocID="{14DE1E45-7187-4143-A70D-33A75AAF9FED}" presName="node" presStyleLbl="node1" presStyleIdx="0" presStyleCnt="2">
        <dgm:presLayoutVars>
          <dgm:bulletEnabled val="1"/>
        </dgm:presLayoutVars>
      </dgm:prSet>
      <dgm:spPr/>
      <dgm:t>
        <a:bodyPr/>
        <a:lstStyle/>
        <a:p>
          <a:endParaRPr lang="en-US"/>
        </a:p>
      </dgm:t>
    </dgm:pt>
    <dgm:pt modelId="{72B34250-857F-44BD-AC8A-BED0A392E50C}" type="pres">
      <dgm:prSet presAssocID="{14DE1E45-7187-4143-A70D-33A75AAF9FED}" presName="spNode" presStyleCnt="0"/>
      <dgm:spPr/>
    </dgm:pt>
    <dgm:pt modelId="{34962288-A6F3-4E96-908F-69B84AF55A33}" type="pres">
      <dgm:prSet presAssocID="{334C0613-1887-4C67-B4A0-07A0D486190E}" presName="sibTrans" presStyleLbl="sibTrans1D1" presStyleIdx="0" presStyleCnt="2"/>
      <dgm:spPr/>
      <dgm:t>
        <a:bodyPr/>
        <a:lstStyle/>
        <a:p>
          <a:endParaRPr lang="en-US"/>
        </a:p>
      </dgm:t>
    </dgm:pt>
    <dgm:pt modelId="{72ADAF91-651C-4A7D-9C24-94C2FD51F62D}" type="pres">
      <dgm:prSet presAssocID="{4F0D9023-14B8-4DD2-BC71-0C0EE517CAA7}" presName="node" presStyleLbl="node1" presStyleIdx="1" presStyleCnt="2">
        <dgm:presLayoutVars>
          <dgm:bulletEnabled val="1"/>
        </dgm:presLayoutVars>
      </dgm:prSet>
      <dgm:spPr/>
      <dgm:t>
        <a:bodyPr/>
        <a:lstStyle/>
        <a:p>
          <a:endParaRPr lang="en-US"/>
        </a:p>
      </dgm:t>
    </dgm:pt>
    <dgm:pt modelId="{B5BB59BE-6EE5-49C8-B48A-6B846F599D98}" type="pres">
      <dgm:prSet presAssocID="{4F0D9023-14B8-4DD2-BC71-0C0EE517CAA7}" presName="spNode" presStyleCnt="0"/>
      <dgm:spPr/>
    </dgm:pt>
    <dgm:pt modelId="{4F57112A-857A-4F37-AC20-6C9D7E2DADFD}" type="pres">
      <dgm:prSet presAssocID="{65F35693-347B-42F8-9038-06E3E4E6641B}" presName="sibTrans" presStyleLbl="sibTrans1D1" presStyleIdx="1" presStyleCnt="2"/>
      <dgm:spPr/>
      <dgm:t>
        <a:bodyPr/>
        <a:lstStyle/>
        <a:p>
          <a:endParaRPr lang="en-US"/>
        </a:p>
      </dgm:t>
    </dgm:pt>
  </dgm:ptLst>
  <dgm:cxnLst>
    <dgm:cxn modelId="{2DFFEB4F-E666-49FD-BC85-48BE9B47F263}" type="presOf" srcId="{14DE1E45-7187-4143-A70D-33A75AAF9FED}" destId="{82FBEC25-A49D-40AA-8CC8-3769266E753D}" srcOrd="0" destOrd="0" presId="urn:microsoft.com/office/officeart/2005/8/layout/cycle6"/>
    <dgm:cxn modelId="{0EF5F3CF-9D6F-4BD4-9051-1A9A2041B40C}" srcId="{092FED30-1E60-40D3-8B57-B906411FA5FE}" destId="{4F0D9023-14B8-4DD2-BC71-0C0EE517CAA7}" srcOrd="1" destOrd="0" parTransId="{82C4C332-A858-4F5B-887F-96D599FB8A69}" sibTransId="{65F35693-347B-42F8-9038-06E3E4E6641B}"/>
    <dgm:cxn modelId="{270BC4DE-5803-49E9-B859-A4F723451A51}" srcId="{092FED30-1E60-40D3-8B57-B906411FA5FE}" destId="{14DE1E45-7187-4143-A70D-33A75AAF9FED}" srcOrd="0" destOrd="0" parTransId="{05A3BC8A-B6B5-43F3-BEF1-5771477C22CC}" sibTransId="{334C0613-1887-4C67-B4A0-07A0D486190E}"/>
    <dgm:cxn modelId="{5C5C7704-6E26-45C9-9DFE-1AFD45157273}" type="presOf" srcId="{092FED30-1E60-40D3-8B57-B906411FA5FE}" destId="{98904754-0ADB-4FB0-A1AD-86E3F947EDD5}" srcOrd="0" destOrd="0" presId="urn:microsoft.com/office/officeart/2005/8/layout/cycle6"/>
    <dgm:cxn modelId="{9E0B9D74-44F7-4D43-82B1-8AE7672F8BD5}" type="presOf" srcId="{65F35693-347B-42F8-9038-06E3E4E6641B}" destId="{4F57112A-857A-4F37-AC20-6C9D7E2DADFD}" srcOrd="0" destOrd="0" presId="urn:microsoft.com/office/officeart/2005/8/layout/cycle6"/>
    <dgm:cxn modelId="{3B5625F4-13DE-442A-B2E7-49A3DAA6E8F6}" type="presOf" srcId="{4F0D9023-14B8-4DD2-BC71-0C0EE517CAA7}" destId="{72ADAF91-651C-4A7D-9C24-94C2FD51F62D}" srcOrd="0" destOrd="0" presId="urn:microsoft.com/office/officeart/2005/8/layout/cycle6"/>
    <dgm:cxn modelId="{65F01F32-8212-424F-A65E-4DF3B8B537AB}" type="presOf" srcId="{334C0613-1887-4C67-B4A0-07A0D486190E}" destId="{34962288-A6F3-4E96-908F-69B84AF55A33}" srcOrd="0" destOrd="0" presId="urn:microsoft.com/office/officeart/2005/8/layout/cycle6"/>
    <dgm:cxn modelId="{DF218197-3534-4BBE-8953-D9230D27CC85}" type="presParOf" srcId="{98904754-0ADB-4FB0-A1AD-86E3F947EDD5}" destId="{82FBEC25-A49D-40AA-8CC8-3769266E753D}" srcOrd="0" destOrd="0" presId="urn:microsoft.com/office/officeart/2005/8/layout/cycle6"/>
    <dgm:cxn modelId="{58A10CB8-B7AD-411C-BBD0-A1AD22EB3A06}" type="presParOf" srcId="{98904754-0ADB-4FB0-A1AD-86E3F947EDD5}" destId="{72B34250-857F-44BD-AC8A-BED0A392E50C}" srcOrd="1" destOrd="0" presId="urn:microsoft.com/office/officeart/2005/8/layout/cycle6"/>
    <dgm:cxn modelId="{78B1D07A-4E68-4B8D-9D95-931AD931496B}" type="presParOf" srcId="{98904754-0ADB-4FB0-A1AD-86E3F947EDD5}" destId="{34962288-A6F3-4E96-908F-69B84AF55A33}" srcOrd="2" destOrd="0" presId="urn:microsoft.com/office/officeart/2005/8/layout/cycle6"/>
    <dgm:cxn modelId="{42A3CA15-B8A0-4333-B037-FD94ECF79B2E}" type="presParOf" srcId="{98904754-0ADB-4FB0-A1AD-86E3F947EDD5}" destId="{72ADAF91-651C-4A7D-9C24-94C2FD51F62D}" srcOrd="3" destOrd="0" presId="urn:microsoft.com/office/officeart/2005/8/layout/cycle6"/>
    <dgm:cxn modelId="{F34BF060-812C-4DA7-A6AC-5691F5D33787}" type="presParOf" srcId="{98904754-0ADB-4FB0-A1AD-86E3F947EDD5}" destId="{B5BB59BE-6EE5-49C8-B48A-6B846F599D98}" srcOrd="4" destOrd="0" presId="urn:microsoft.com/office/officeart/2005/8/layout/cycle6"/>
    <dgm:cxn modelId="{E3CCC650-B7EE-4FA8-A812-141157C408A4}" type="presParOf" srcId="{98904754-0ADB-4FB0-A1AD-86E3F947EDD5}" destId="{4F57112A-857A-4F37-AC20-6C9D7E2DADFD}"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DF377-FA44-4E37-88FF-81AE9E561310}"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D47C1773-40CF-4AEB-8A83-3A56BAAB49D3}">
      <dgm:prSet/>
      <dgm:spPr/>
      <dgm:t>
        <a:bodyPr/>
        <a:lstStyle/>
        <a:p>
          <a:r>
            <a:rPr lang="sr-Latn-ME"/>
            <a:t>Veličina fonta izražava se u tačkama – pt (points), pri čemu 1pt = 1/72 inch.</a:t>
          </a:r>
          <a:endParaRPr lang="en-US"/>
        </a:p>
      </dgm:t>
    </dgm:pt>
    <dgm:pt modelId="{024B88AB-46AE-4272-AB79-589A21BDCD86}" type="parTrans" cxnId="{D3C4235F-F7BB-47BA-9CA2-791D5D017EE6}">
      <dgm:prSet/>
      <dgm:spPr/>
      <dgm:t>
        <a:bodyPr/>
        <a:lstStyle/>
        <a:p>
          <a:endParaRPr lang="en-US"/>
        </a:p>
      </dgm:t>
    </dgm:pt>
    <dgm:pt modelId="{C8FDDEEF-6570-45DC-91F1-5CEA5B7432ED}" type="sibTrans" cxnId="{D3C4235F-F7BB-47BA-9CA2-791D5D017EE6}">
      <dgm:prSet/>
      <dgm:spPr/>
      <dgm:t>
        <a:bodyPr/>
        <a:lstStyle/>
        <a:p>
          <a:endParaRPr lang="en-US"/>
        </a:p>
      </dgm:t>
    </dgm:pt>
    <dgm:pt modelId="{35318305-F4DC-456B-92F4-B56909597917}">
      <dgm:prSet/>
      <dgm:spPr/>
      <dgm:t>
        <a:bodyPr/>
        <a:lstStyle/>
        <a:p>
          <a:r>
            <a:rPr lang="sr-Latn-ME"/>
            <a:t>Razmak između slova (engl. kerning) je važna osobina koja u velikoj mjeri utiče na čitljivost teksta.</a:t>
          </a:r>
          <a:endParaRPr lang="en-US"/>
        </a:p>
      </dgm:t>
    </dgm:pt>
    <dgm:pt modelId="{FF07FB65-80A6-45D7-BBF5-20128DE4B6AB}" type="parTrans" cxnId="{63873BC7-9C9D-44E2-A132-50CBF9201ECF}">
      <dgm:prSet/>
      <dgm:spPr/>
      <dgm:t>
        <a:bodyPr/>
        <a:lstStyle/>
        <a:p>
          <a:endParaRPr lang="en-US"/>
        </a:p>
      </dgm:t>
    </dgm:pt>
    <dgm:pt modelId="{52799C25-EC1C-4A33-9EC0-290864599904}" type="sibTrans" cxnId="{63873BC7-9C9D-44E2-A132-50CBF9201ECF}">
      <dgm:prSet/>
      <dgm:spPr/>
      <dgm:t>
        <a:bodyPr/>
        <a:lstStyle/>
        <a:p>
          <a:endParaRPr lang="en-US"/>
        </a:p>
      </dgm:t>
    </dgm:pt>
    <dgm:pt modelId="{909ABA87-C403-47D1-9278-DEEABAB707F4}" type="pres">
      <dgm:prSet presAssocID="{C7FDF377-FA44-4E37-88FF-81AE9E561310}" presName="vert0" presStyleCnt="0">
        <dgm:presLayoutVars>
          <dgm:dir/>
          <dgm:animOne val="branch"/>
          <dgm:animLvl val="lvl"/>
        </dgm:presLayoutVars>
      </dgm:prSet>
      <dgm:spPr/>
      <dgm:t>
        <a:bodyPr/>
        <a:lstStyle/>
        <a:p>
          <a:endParaRPr lang="en-US"/>
        </a:p>
      </dgm:t>
    </dgm:pt>
    <dgm:pt modelId="{FC03A982-F686-4C37-B7E1-02161D9AD65D}" type="pres">
      <dgm:prSet presAssocID="{D47C1773-40CF-4AEB-8A83-3A56BAAB49D3}" presName="thickLine" presStyleLbl="alignNode1" presStyleIdx="0" presStyleCnt="2"/>
      <dgm:spPr/>
    </dgm:pt>
    <dgm:pt modelId="{A4D62C20-C92B-414B-B874-F958F965F4C0}" type="pres">
      <dgm:prSet presAssocID="{D47C1773-40CF-4AEB-8A83-3A56BAAB49D3}" presName="horz1" presStyleCnt="0"/>
      <dgm:spPr/>
    </dgm:pt>
    <dgm:pt modelId="{033ADCA3-0114-4E71-9121-C2C60071179F}" type="pres">
      <dgm:prSet presAssocID="{D47C1773-40CF-4AEB-8A83-3A56BAAB49D3}" presName="tx1" presStyleLbl="revTx" presStyleIdx="0" presStyleCnt="2"/>
      <dgm:spPr/>
      <dgm:t>
        <a:bodyPr/>
        <a:lstStyle/>
        <a:p>
          <a:endParaRPr lang="en-US"/>
        </a:p>
      </dgm:t>
    </dgm:pt>
    <dgm:pt modelId="{334BC387-AE3E-4D1C-8106-3BE0DCD89502}" type="pres">
      <dgm:prSet presAssocID="{D47C1773-40CF-4AEB-8A83-3A56BAAB49D3}" presName="vert1" presStyleCnt="0"/>
      <dgm:spPr/>
    </dgm:pt>
    <dgm:pt modelId="{ED3629CA-8DC8-4B0C-977D-DBEB4F80002D}" type="pres">
      <dgm:prSet presAssocID="{35318305-F4DC-456B-92F4-B56909597917}" presName="thickLine" presStyleLbl="alignNode1" presStyleIdx="1" presStyleCnt="2"/>
      <dgm:spPr/>
    </dgm:pt>
    <dgm:pt modelId="{B76387B8-1C0F-464E-BABC-179ED47C6AC4}" type="pres">
      <dgm:prSet presAssocID="{35318305-F4DC-456B-92F4-B56909597917}" presName="horz1" presStyleCnt="0"/>
      <dgm:spPr/>
    </dgm:pt>
    <dgm:pt modelId="{AA9E46A5-E99A-4E02-A6B1-6CF8D81C2686}" type="pres">
      <dgm:prSet presAssocID="{35318305-F4DC-456B-92F4-B56909597917}" presName="tx1" presStyleLbl="revTx" presStyleIdx="1" presStyleCnt="2"/>
      <dgm:spPr/>
      <dgm:t>
        <a:bodyPr/>
        <a:lstStyle/>
        <a:p>
          <a:endParaRPr lang="en-US"/>
        </a:p>
      </dgm:t>
    </dgm:pt>
    <dgm:pt modelId="{30101C1B-AC1E-47D8-81AE-9E4C6072087F}" type="pres">
      <dgm:prSet presAssocID="{35318305-F4DC-456B-92F4-B56909597917}" presName="vert1" presStyleCnt="0"/>
      <dgm:spPr/>
    </dgm:pt>
  </dgm:ptLst>
  <dgm:cxnLst>
    <dgm:cxn modelId="{3931ECD3-FCB2-4E1F-B904-8122D9BE9CC7}" type="presOf" srcId="{C7FDF377-FA44-4E37-88FF-81AE9E561310}" destId="{909ABA87-C403-47D1-9278-DEEABAB707F4}" srcOrd="0" destOrd="0" presId="urn:microsoft.com/office/officeart/2008/layout/LinedList"/>
    <dgm:cxn modelId="{63873BC7-9C9D-44E2-A132-50CBF9201ECF}" srcId="{C7FDF377-FA44-4E37-88FF-81AE9E561310}" destId="{35318305-F4DC-456B-92F4-B56909597917}" srcOrd="1" destOrd="0" parTransId="{FF07FB65-80A6-45D7-BBF5-20128DE4B6AB}" sibTransId="{52799C25-EC1C-4A33-9EC0-290864599904}"/>
    <dgm:cxn modelId="{D1A5C05C-FCBC-4DE2-9F6E-FE44CA847A37}" type="presOf" srcId="{D47C1773-40CF-4AEB-8A83-3A56BAAB49D3}" destId="{033ADCA3-0114-4E71-9121-C2C60071179F}" srcOrd="0" destOrd="0" presId="urn:microsoft.com/office/officeart/2008/layout/LinedList"/>
    <dgm:cxn modelId="{D3C4235F-F7BB-47BA-9CA2-791D5D017EE6}" srcId="{C7FDF377-FA44-4E37-88FF-81AE9E561310}" destId="{D47C1773-40CF-4AEB-8A83-3A56BAAB49D3}" srcOrd="0" destOrd="0" parTransId="{024B88AB-46AE-4272-AB79-589A21BDCD86}" sibTransId="{C8FDDEEF-6570-45DC-91F1-5CEA5B7432ED}"/>
    <dgm:cxn modelId="{B8276344-D05C-4BD6-B3C9-7A486141E397}" type="presOf" srcId="{35318305-F4DC-456B-92F4-B56909597917}" destId="{AA9E46A5-E99A-4E02-A6B1-6CF8D81C2686}" srcOrd="0" destOrd="0" presId="urn:microsoft.com/office/officeart/2008/layout/LinedList"/>
    <dgm:cxn modelId="{06A311D4-9719-4C4D-9240-B4ABDBA7A7A2}" type="presParOf" srcId="{909ABA87-C403-47D1-9278-DEEABAB707F4}" destId="{FC03A982-F686-4C37-B7E1-02161D9AD65D}" srcOrd="0" destOrd="0" presId="urn:microsoft.com/office/officeart/2008/layout/LinedList"/>
    <dgm:cxn modelId="{FC81851B-4ADF-41ED-9E92-7D949AC76083}" type="presParOf" srcId="{909ABA87-C403-47D1-9278-DEEABAB707F4}" destId="{A4D62C20-C92B-414B-B874-F958F965F4C0}" srcOrd="1" destOrd="0" presId="urn:microsoft.com/office/officeart/2008/layout/LinedList"/>
    <dgm:cxn modelId="{592C8340-32D5-4D20-94FD-65AD6E2EEF9F}" type="presParOf" srcId="{A4D62C20-C92B-414B-B874-F958F965F4C0}" destId="{033ADCA3-0114-4E71-9121-C2C60071179F}" srcOrd="0" destOrd="0" presId="urn:microsoft.com/office/officeart/2008/layout/LinedList"/>
    <dgm:cxn modelId="{E0DC394B-6942-402F-B2B4-7332F8C199BB}" type="presParOf" srcId="{A4D62C20-C92B-414B-B874-F958F965F4C0}" destId="{334BC387-AE3E-4D1C-8106-3BE0DCD89502}" srcOrd="1" destOrd="0" presId="urn:microsoft.com/office/officeart/2008/layout/LinedList"/>
    <dgm:cxn modelId="{5DC3E7C3-4FE1-4E3F-A158-9352E2ED34C3}" type="presParOf" srcId="{909ABA87-C403-47D1-9278-DEEABAB707F4}" destId="{ED3629CA-8DC8-4B0C-977D-DBEB4F80002D}" srcOrd="2" destOrd="0" presId="urn:microsoft.com/office/officeart/2008/layout/LinedList"/>
    <dgm:cxn modelId="{6EBF221F-9C73-4091-B1BC-DD1075F8D4EB}" type="presParOf" srcId="{909ABA87-C403-47D1-9278-DEEABAB707F4}" destId="{B76387B8-1C0F-464E-BABC-179ED47C6AC4}" srcOrd="3" destOrd="0" presId="urn:microsoft.com/office/officeart/2008/layout/LinedList"/>
    <dgm:cxn modelId="{AE8C4612-370A-43C9-A941-C55F67DE7389}" type="presParOf" srcId="{B76387B8-1C0F-464E-BABC-179ED47C6AC4}" destId="{AA9E46A5-E99A-4E02-A6B1-6CF8D81C2686}" srcOrd="0" destOrd="0" presId="urn:microsoft.com/office/officeart/2008/layout/LinedList"/>
    <dgm:cxn modelId="{CE485ED0-67FE-43F7-B08B-768B5AA87849}" type="presParOf" srcId="{B76387B8-1C0F-464E-BABC-179ED47C6AC4}" destId="{30101C1B-AC1E-47D8-81AE-9E4C607208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BEC25-A49D-40AA-8CC8-3769266E753D}">
      <dsp:nvSpPr>
        <dsp:cNvPr id="0" name=""/>
        <dsp:cNvSpPr/>
      </dsp:nvSpPr>
      <dsp:spPr>
        <a:xfrm>
          <a:off x="871" y="1576365"/>
          <a:ext cx="3249303" cy="211204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CS" sz="1800" kern="1200"/>
            <a:t>U tradicionalnoj tipografiji tekst se stvara tako da bude čitljiv, koherentan i vizuelno zadovoljavajuća cjelina koja funkcioniše „nevidljivo“ bez svesti čitalaca. </a:t>
          </a:r>
          <a:endParaRPr lang="en-US" sz="1800" kern="1200"/>
        </a:p>
      </dsp:txBody>
      <dsp:txXfrm>
        <a:off x="103973" y="1679467"/>
        <a:ext cx="3043099" cy="1905843"/>
      </dsp:txXfrm>
    </dsp:sp>
    <dsp:sp modelId="{34962288-A6F3-4E96-908F-69B84AF55A33}">
      <dsp:nvSpPr>
        <dsp:cNvPr id="0" name=""/>
        <dsp:cNvSpPr/>
      </dsp:nvSpPr>
      <dsp:spPr>
        <a:xfrm>
          <a:off x="1625523" y="841806"/>
          <a:ext cx="3581165" cy="3581165"/>
        </a:xfrm>
        <a:custGeom>
          <a:avLst/>
          <a:gdLst/>
          <a:ahLst/>
          <a:cxnLst/>
          <a:rect l="0" t="0" r="0" b="0"/>
          <a:pathLst>
            <a:path>
              <a:moveTo>
                <a:pt x="361797" y="711342"/>
              </a:moveTo>
              <a:arcTo wR="1790582" hR="1790582" stAng="13023947" swAng="6352107"/>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ADAF91-651C-4A7D-9C24-94C2FD51F62D}">
      <dsp:nvSpPr>
        <dsp:cNvPr id="0" name=""/>
        <dsp:cNvSpPr/>
      </dsp:nvSpPr>
      <dsp:spPr>
        <a:xfrm>
          <a:off x="3582036" y="1576365"/>
          <a:ext cx="3249303" cy="2112047"/>
        </a:xfrm>
        <a:prstGeom prst="roundRect">
          <a:avLst/>
        </a:prstGeom>
        <a:gradFill rotWithShape="0">
          <a:gsLst>
            <a:gs pos="0">
              <a:schemeClr val="accent2">
                <a:hueOff val="-7650481"/>
                <a:satOff val="-11280"/>
                <a:lumOff val="-785"/>
                <a:alphaOff val="0"/>
                <a:tint val="96000"/>
                <a:lumMod val="104000"/>
              </a:schemeClr>
            </a:gs>
            <a:gs pos="100000">
              <a:schemeClr val="accent2">
                <a:hueOff val="-7650481"/>
                <a:satOff val="-11280"/>
                <a:lumOff val="-78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CS" sz="1800" kern="1200"/>
            <a:t>Izbor fonta je možda primarni aspekt tipografskog teksta</a:t>
          </a:r>
          <a:endParaRPr lang="en-US" sz="1800" kern="1200"/>
        </a:p>
      </dsp:txBody>
      <dsp:txXfrm>
        <a:off x="3685138" y="1679467"/>
        <a:ext cx="3043099" cy="1905843"/>
      </dsp:txXfrm>
    </dsp:sp>
    <dsp:sp modelId="{4F57112A-857A-4F37-AC20-6C9D7E2DADFD}">
      <dsp:nvSpPr>
        <dsp:cNvPr id="0" name=""/>
        <dsp:cNvSpPr/>
      </dsp:nvSpPr>
      <dsp:spPr>
        <a:xfrm>
          <a:off x="1625523" y="841806"/>
          <a:ext cx="3581165" cy="3581165"/>
        </a:xfrm>
        <a:custGeom>
          <a:avLst/>
          <a:gdLst/>
          <a:ahLst/>
          <a:cxnLst/>
          <a:rect l="0" t="0" r="0" b="0"/>
          <a:pathLst>
            <a:path>
              <a:moveTo>
                <a:pt x="3219367" y="2869823"/>
              </a:moveTo>
              <a:arcTo wR="1790582" hR="1790582" stAng="2223947" swAng="6352107"/>
            </a:path>
          </a:pathLst>
        </a:custGeom>
        <a:noFill/>
        <a:ln w="9525" cap="rnd" cmpd="sng" algn="ctr">
          <a:solidFill>
            <a:schemeClr val="accent2">
              <a:hueOff val="-7650481"/>
              <a:satOff val="-11280"/>
              <a:lumOff val="-78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3A982-F686-4C37-B7E1-02161D9AD65D}">
      <dsp:nvSpPr>
        <dsp:cNvPr id="0" name=""/>
        <dsp:cNvSpPr/>
      </dsp:nvSpPr>
      <dsp:spPr>
        <a:xfrm>
          <a:off x="0" y="0"/>
          <a:ext cx="683221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33ADCA3-0114-4E71-9121-C2C60071179F}">
      <dsp:nvSpPr>
        <dsp:cNvPr id="0" name=""/>
        <dsp:cNvSpPr/>
      </dsp:nvSpPr>
      <dsp:spPr>
        <a:xfrm>
          <a:off x="0" y="0"/>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sr-Latn-ME" sz="4000" kern="1200"/>
            <a:t>Veličina fonta izražava se u tačkama – pt (points), pri čemu 1pt = 1/72 inch.</a:t>
          </a:r>
          <a:endParaRPr lang="en-US" sz="4000" kern="1200"/>
        </a:p>
      </dsp:txBody>
      <dsp:txXfrm>
        <a:off x="0" y="0"/>
        <a:ext cx="6832212" cy="2632389"/>
      </dsp:txXfrm>
    </dsp:sp>
    <dsp:sp modelId="{ED3629CA-8DC8-4B0C-977D-DBEB4F80002D}">
      <dsp:nvSpPr>
        <dsp:cNvPr id="0" name=""/>
        <dsp:cNvSpPr/>
      </dsp:nvSpPr>
      <dsp:spPr>
        <a:xfrm>
          <a:off x="0" y="2632389"/>
          <a:ext cx="6832212" cy="0"/>
        </a:xfrm>
        <a:prstGeom prst="line">
          <a:avLst/>
        </a:prstGeom>
        <a:solidFill>
          <a:schemeClr val="accent5">
            <a:hueOff val="4039281"/>
            <a:satOff val="12053"/>
            <a:lumOff val="1568"/>
            <a:alphaOff val="0"/>
          </a:schemeClr>
        </a:solidFill>
        <a:ln w="15875" cap="rnd" cmpd="sng" algn="ctr">
          <a:solidFill>
            <a:schemeClr val="accent5">
              <a:hueOff val="4039281"/>
              <a:satOff val="12053"/>
              <a:lumOff val="156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9E46A5-E99A-4E02-A6B1-6CF8D81C2686}">
      <dsp:nvSpPr>
        <dsp:cNvPr id="0" name=""/>
        <dsp:cNvSpPr/>
      </dsp:nvSpPr>
      <dsp:spPr>
        <a:xfrm>
          <a:off x="0" y="2632389"/>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sr-Latn-ME" sz="4000" kern="1200"/>
            <a:t>Razmak između slova (engl. kerning) je važna osobina koja u velikoj mjeri utiče na čitljivost teksta.</a:t>
          </a:r>
          <a:endParaRPr lang="en-US" sz="4000" kern="1200"/>
        </a:p>
      </dsp:txBody>
      <dsp:txXfrm>
        <a:off x="0" y="2632389"/>
        <a:ext cx="6832212" cy="263238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8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64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956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27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224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68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986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360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603250"/>
          </a:xfrm>
        </p:spPr>
        <p:txBody>
          <a:bodyPr/>
          <a:lstStyle/>
          <a:p>
            <a:r>
              <a:rPr lang="en-US"/>
              <a:t>Click to edit Master title style</a:t>
            </a:r>
          </a:p>
        </p:txBody>
      </p:sp>
      <p:sp>
        <p:nvSpPr>
          <p:cNvPr id="3" name="Text Placeholder 2"/>
          <p:cNvSpPr>
            <a:spLocks noGrp="1"/>
          </p:cNvSpPr>
          <p:nvPr>
            <p:ph type="body" sz="half" idx="1"/>
          </p:nvPr>
        </p:nvSpPr>
        <p:spPr>
          <a:xfrm>
            <a:off x="755651" y="1341438"/>
            <a:ext cx="5232400"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341439"/>
            <a:ext cx="5232400" cy="226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1" y="3756026"/>
            <a:ext cx="52324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4D3584CA-1440-4EB0-B776-9D551C5F84A5}"/>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9CF2202D-5C65-4F20-B5AF-6F143C2C57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18B29C09-796D-4B35-A9A9-4F6DDD187B9D}"/>
              </a:ext>
            </a:extLst>
          </p:cNvPr>
          <p:cNvSpPr>
            <a:spLocks noGrp="1" noChangeArrowheads="1"/>
          </p:cNvSpPr>
          <p:nvPr>
            <p:ph type="sldNum" sz="quarter" idx="12"/>
          </p:nvPr>
        </p:nvSpPr>
        <p:spPr>
          <a:ln/>
        </p:spPr>
        <p:txBody>
          <a:bodyPr/>
          <a:lstStyle>
            <a:lvl1pPr>
              <a:defRPr/>
            </a:lvl1pPr>
          </a:lstStyle>
          <a:p>
            <a:fld id="{9DB51EE4-214F-4C2E-81D3-1DE06A555659}" type="slidenum">
              <a:rPr lang="en-GB" altLang="en-US"/>
              <a:pPr/>
              <a:t>‹#›</a:t>
            </a:fld>
            <a:endParaRPr lang="en-GB" altLang="en-US"/>
          </a:p>
        </p:txBody>
      </p:sp>
    </p:spTree>
    <p:extLst>
      <p:ext uri="{BB962C8B-B14F-4D97-AF65-F5344CB8AC3E}">
        <p14:creationId xmlns:p14="http://schemas.microsoft.com/office/powerpoint/2010/main" val="108856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603250"/>
          </a:xfrm>
        </p:spPr>
        <p:txBody>
          <a:bodyPr/>
          <a:lstStyle/>
          <a:p>
            <a:r>
              <a:rPr lang="en-US"/>
              <a:t>Click to edit Master title style</a:t>
            </a:r>
          </a:p>
        </p:txBody>
      </p:sp>
      <p:sp>
        <p:nvSpPr>
          <p:cNvPr id="3" name="Text Placeholder 2"/>
          <p:cNvSpPr>
            <a:spLocks noGrp="1"/>
          </p:cNvSpPr>
          <p:nvPr>
            <p:ph type="body" sz="half" idx="1"/>
          </p:nvPr>
        </p:nvSpPr>
        <p:spPr>
          <a:xfrm>
            <a:off x="755651" y="1341438"/>
            <a:ext cx="5232400"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341438"/>
            <a:ext cx="5232400"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30CF930-9A59-466B-8183-61D8DAB6244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B9B8E13A-E9FD-4D17-BDB2-B8DEECD296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AE076E27-1CF2-4A37-81F0-B11F5344EEB9}"/>
              </a:ext>
            </a:extLst>
          </p:cNvPr>
          <p:cNvSpPr>
            <a:spLocks noGrp="1" noChangeArrowheads="1"/>
          </p:cNvSpPr>
          <p:nvPr>
            <p:ph type="sldNum" sz="quarter" idx="12"/>
          </p:nvPr>
        </p:nvSpPr>
        <p:spPr>
          <a:ln/>
        </p:spPr>
        <p:txBody>
          <a:bodyPr/>
          <a:lstStyle>
            <a:lvl1pPr>
              <a:defRPr/>
            </a:lvl1pPr>
          </a:lstStyle>
          <a:p>
            <a:fld id="{462AC2D9-2C9B-4A56-9ECF-6377B2387F2D}" type="slidenum">
              <a:rPr lang="en-GB" altLang="en-US"/>
              <a:pPr/>
              <a:t>‹#›</a:t>
            </a:fld>
            <a:endParaRPr lang="en-GB" altLang="en-US"/>
          </a:p>
        </p:txBody>
      </p:sp>
    </p:spTree>
    <p:extLst>
      <p:ext uri="{BB962C8B-B14F-4D97-AF65-F5344CB8AC3E}">
        <p14:creationId xmlns:p14="http://schemas.microsoft.com/office/powerpoint/2010/main" val="408600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72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9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41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85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28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1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35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0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324112"/>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Johannes_Gutenbe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r.wikipedia.org/sr-el/%D0%A4%D0%BE%D0%BD" TargetMode="External"/><Relationship Id="rId2" Type="http://schemas.openxmlformats.org/officeDocument/2006/relationships/hyperlink" Target="http://sr.wikipedia.org/w/index.php?title=USAToday&amp;action=edit&amp;redlink=1" TargetMode="External"/><Relationship Id="rId1" Type="http://schemas.openxmlformats.org/officeDocument/2006/relationships/slideLayout" Target="../slideLayouts/slideLayout2.xml"/><Relationship Id="rId6" Type="http://schemas.openxmlformats.org/officeDocument/2006/relationships/hyperlink" Target="http://sr.wikipedia.org/w/index.php?title=The_Economist&amp;action=edit&amp;redlink=1" TargetMode="External"/><Relationship Id="rId5" Type="http://schemas.openxmlformats.org/officeDocument/2006/relationships/hyperlink" Target="http://sr.wikipedia.org/w/index.php?title=The_Gardian&amp;action=edit&amp;redlink=1" TargetMode="External"/><Relationship Id="rId4" Type="http://schemas.openxmlformats.org/officeDocument/2006/relationships/hyperlink" Target="http://sr.wikipedia.org/w/index.php?title=New_York_Times&amp;action=edit&amp;redlink=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wikipedia.org/wiki/%D0%A4%D0%B5%D0%BD%D0%B8%D0%BA%D0%B8%D1%98%D0%B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FF9CEF5-A50D-4B8B-9852-D76F70378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 shot of a computer&#10;&#10;Description generated with high confidence">
            <a:extLst>
              <a:ext uri="{FF2B5EF4-FFF2-40B4-BE49-F238E27FC236}">
                <a16:creationId xmlns:a16="http://schemas.microsoft.com/office/drawing/2014/main" id="{8955F584-C60C-439E-A9FB-4670B9166074}"/>
              </a:ext>
            </a:extLst>
          </p:cNvPr>
          <p:cNvPicPr>
            <a:picLocks noChangeAspect="1"/>
          </p:cNvPicPr>
          <p:nvPr/>
        </p:nvPicPr>
        <p:blipFill rotWithShape="1">
          <a:blip r:embed="rId2">
            <a:alphaModFix amt="40000"/>
            <a:extLst/>
          </a:blip>
          <a:srcRect r="44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0684D86-C9D1-40C3-A9B6-EC935C7312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Rounded Corners 7">
            <a:extLst>
              <a:ext uri="{FF2B5EF4-FFF2-40B4-BE49-F238E27FC236}">
                <a16:creationId xmlns:a16="http://schemas.microsoft.com/office/drawing/2014/main" id="{D66ABABD-7938-4D64-80D6-C4E04B1B954B}"/>
              </a:ext>
            </a:extLst>
          </p:cNvPr>
          <p:cNvSpPr/>
          <p:nvPr/>
        </p:nvSpPr>
        <p:spPr>
          <a:xfrm>
            <a:off x="2770914" y="5102399"/>
            <a:ext cx="6594764" cy="1520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9AED16BB-6C58-4947-AA29-2829832594D4}"/>
              </a:ext>
            </a:extLst>
          </p:cNvPr>
          <p:cNvSpPr>
            <a:spLocks noGrp="1"/>
          </p:cNvSpPr>
          <p:nvPr>
            <p:ph type="ctrTitle"/>
          </p:nvPr>
        </p:nvSpPr>
        <p:spPr>
          <a:xfrm>
            <a:off x="1776848" y="3806371"/>
            <a:ext cx="8915399" cy="2262781"/>
          </a:xfrm>
        </p:spPr>
        <p:txBody>
          <a:bodyPr>
            <a:normAutofit/>
          </a:bodyPr>
          <a:lstStyle/>
          <a:p>
            <a:pPr algn="ctr"/>
            <a:r>
              <a:rPr lang="sr-Latn-ME" sz="6600" dirty="0"/>
              <a:t>Tipografija</a:t>
            </a:r>
            <a:endParaRPr lang="en-US" dirty="0"/>
          </a:p>
        </p:txBody>
      </p:sp>
      <p:sp>
        <p:nvSpPr>
          <p:cNvPr id="3" name="Subtitle 2">
            <a:extLst>
              <a:ext uri="{FF2B5EF4-FFF2-40B4-BE49-F238E27FC236}">
                <a16:creationId xmlns:a16="http://schemas.microsoft.com/office/drawing/2014/main" id="{A5454BE0-4999-4029-9825-EDC508EE1C19}"/>
              </a:ext>
            </a:extLst>
          </p:cNvPr>
          <p:cNvSpPr>
            <a:spLocks noGrp="1"/>
          </p:cNvSpPr>
          <p:nvPr>
            <p:ph type="subTitle" idx="1"/>
          </p:nvPr>
        </p:nvSpPr>
        <p:spPr>
          <a:xfrm>
            <a:off x="1776848" y="6069150"/>
            <a:ext cx="8915399" cy="1126283"/>
          </a:xfrm>
        </p:spPr>
        <p:txBody>
          <a:bodyPr>
            <a:normAutofit/>
          </a:bodyPr>
          <a:lstStyle/>
          <a:p>
            <a:pPr algn="ctr"/>
            <a:r>
              <a:rPr lang="sr-Latn-ME" sz="2400" dirty="0"/>
              <a:t>Osnove grafičkog dizajna</a:t>
            </a:r>
            <a:endParaRPr lang="en-US" sz="2400" dirty="0"/>
          </a:p>
        </p:txBody>
      </p:sp>
    </p:spTree>
    <p:extLst>
      <p:ext uri="{BB962C8B-B14F-4D97-AF65-F5344CB8AC3E}">
        <p14:creationId xmlns:p14="http://schemas.microsoft.com/office/powerpoint/2010/main" val="2146780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CDD30EF-F05F-4B03-8572-DDF60A0A1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812AD624-716B-4F61-843D-AD5C0842F0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C2BD82D-D1F4-4F5A-880E-3FEC87E4F9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E66B2C29-1641-46D2-9865-C7F8C0932C80}"/>
              </a:ext>
            </a:extLst>
          </p:cNvPr>
          <p:cNvSpPr>
            <a:spLocks noGrp="1" noChangeArrowheads="1"/>
          </p:cNvSpPr>
          <p:nvPr>
            <p:ph type="title"/>
          </p:nvPr>
        </p:nvSpPr>
        <p:spPr>
          <a:xfrm>
            <a:off x="9392813" y="3101093"/>
            <a:ext cx="2454052" cy="3029344"/>
          </a:xfrm>
        </p:spPr>
        <p:txBody>
          <a:bodyPr>
            <a:normAutofit/>
          </a:bodyPr>
          <a:lstStyle/>
          <a:p>
            <a:pPr eaLnBrk="1" hangingPunct="1"/>
            <a:r>
              <a:rPr lang="sr-Latn-CS" altLang="en-US" sz="3200">
                <a:solidFill>
                  <a:schemeClr val="bg1"/>
                </a:solidFill>
              </a:rPr>
              <a:t>Tekstualna tipografija</a:t>
            </a:r>
          </a:p>
        </p:txBody>
      </p:sp>
      <p:sp>
        <p:nvSpPr>
          <p:cNvPr id="80" name="Freeform: Shape 79">
            <a:extLst>
              <a:ext uri="{FF2B5EF4-FFF2-40B4-BE49-F238E27FC236}">
                <a16:creationId xmlns:a16="http://schemas.microsoft.com/office/drawing/2014/main" id="{7D4B6ACA-FECB-4C58-ADB5-CCD4C5B23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4341" name="Rectangle 3">
            <a:extLst>
              <a:ext uri="{FF2B5EF4-FFF2-40B4-BE49-F238E27FC236}">
                <a16:creationId xmlns:a16="http://schemas.microsoft.com/office/drawing/2014/main" id="{26708D61-CC46-4047-B1A7-17FA334C59C7}"/>
              </a:ext>
            </a:extLst>
          </p:cNvPr>
          <p:cNvGraphicFramePr>
            <a:graphicFrameLocks noGrp="1"/>
          </p:cNvGraphicFramePr>
          <p:nvPr>
            <p:ph idx="1"/>
            <p:extLst>
              <p:ext uri="{D42A27DB-BD31-4B8C-83A1-F6EECF244321}">
                <p14:modId xmlns:p14="http://schemas.microsoft.com/office/powerpoint/2010/main" val="3711076682"/>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8F72614-F1AF-4931-87E2-7EC5906382CD}"/>
              </a:ext>
            </a:extLst>
          </p:cNvPr>
          <p:cNvSpPr>
            <a:spLocks noGrp="1" noChangeArrowheads="1"/>
          </p:cNvSpPr>
          <p:nvPr>
            <p:ph type="title"/>
          </p:nvPr>
        </p:nvSpPr>
        <p:spPr/>
        <p:txBody>
          <a:bodyPr/>
          <a:lstStyle/>
          <a:p>
            <a:pPr eaLnBrk="1" hangingPunct="1"/>
            <a:r>
              <a:rPr lang="sr-Latn-CS" altLang="en-US" sz="3600"/>
              <a:t>Tipografija – čitljivost i čitkost</a:t>
            </a:r>
          </a:p>
        </p:txBody>
      </p:sp>
      <p:sp>
        <p:nvSpPr>
          <p:cNvPr id="182275" name="Rectangle 3">
            <a:extLst>
              <a:ext uri="{FF2B5EF4-FFF2-40B4-BE49-F238E27FC236}">
                <a16:creationId xmlns:a16="http://schemas.microsoft.com/office/drawing/2014/main" id="{51A69865-38B7-4E29-B91E-AE4562922F46}"/>
              </a:ext>
            </a:extLst>
          </p:cNvPr>
          <p:cNvSpPr>
            <a:spLocks noGrp="1" noChangeArrowheads="1"/>
          </p:cNvSpPr>
          <p:nvPr>
            <p:ph idx="1"/>
          </p:nvPr>
        </p:nvSpPr>
        <p:spPr/>
        <p:txBody>
          <a:bodyPr>
            <a:normAutofit/>
          </a:bodyPr>
          <a:lstStyle/>
          <a:p>
            <a:pPr eaLnBrk="1" hangingPunct="1">
              <a:lnSpc>
                <a:spcPct val="90000"/>
              </a:lnSpc>
            </a:pPr>
            <a:r>
              <a:rPr lang="sr-Latn-CS" altLang="en-US" sz="2400" dirty="0"/>
              <a:t>Termin </a:t>
            </a:r>
            <a:r>
              <a:rPr lang="sr-Latn-CS" altLang="en-US" sz="2400" dirty="0">
                <a:solidFill>
                  <a:schemeClr val="accent2"/>
                </a:solidFill>
              </a:rPr>
              <a:t>čitljivost</a:t>
            </a:r>
            <a:r>
              <a:rPr lang="sr-Latn-CS" altLang="en-US" sz="2400" dirty="0"/>
              <a:t> se najčešće i najpravilnije koristi da opiše lakoću sa kojom je pisan jezik čitan i razumljiv. Faktori koji utiču na čitljivost uključuju rečeničnu dužinu, dužinu riječi kao i učestalost neuobičajenih riječi.</a:t>
            </a:r>
            <a:endParaRPr lang="en-US" altLang="en-US" sz="2400" dirty="0"/>
          </a:p>
          <a:p>
            <a:pPr eaLnBrk="1" hangingPunct="1">
              <a:lnSpc>
                <a:spcPct val="90000"/>
              </a:lnSpc>
              <a:buFont typeface="Wingdings" pitchFamily="2" charset="2"/>
              <a:buChar char="o"/>
            </a:pPr>
            <a:endParaRPr lang="sr-Latn-CS" altLang="en-US" sz="2400" dirty="0"/>
          </a:p>
          <a:p>
            <a:pPr eaLnBrk="1" hangingPunct="1">
              <a:lnSpc>
                <a:spcPct val="90000"/>
              </a:lnSpc>
              <a:buFont typeface="Wingdings" pitchFamily="2" charset="2"/>
              <a:buChar char="o"/>
            </a:pPr>
            <a:r>
              <a:rPr lang="en-US" altLang="en-US" sz="2400" dirty="0">
                <a:solidFill>
                  <a:schemeClr val="accent2"/>
                </a:solidFill>
              </a:rPr>
              <a:t> </a:t>
            </a:r>
            <a:r>
              <a:rPr lang="sr-Latn-CS" altLang="en-US" sz="2400" dirty="0">
                <a:solidFill>
                  <a:schemeClr val="accent2"/>
                </a:solidFill>
              </a:rPr>
              <a:t>Čitkost</a:t>
            </a:r>
            <a:r>
              <a:rPr lang="sr-Latn-CS" altLang="en-US" sz="2400" dirty="0"/>
              <a:t> opisuje kako lako i ugodno kucan tekst može biti čitan. To nije povezano sa sadržajem ili jezikom, već je povezano sa veličinom i izgledom pisanog i prikazanog teksta.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2000"/>
                                        <p:tgtEl>
                                          <p:spTgt spid="182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2275">
                                            <p:txEl>
                                              <p:pRg st="2" end="2"/>
                                            </p:txEl>
                                          </p:spTgt>
                                        </p:tgtEl>
                                        <p:attrNameLst>
                                          <p:attrName>style.visibility</p:attrName>
                                        </p:attrNameLst>
                                      </p:cBhvr>
                                      <p:to>
                                        <p:strVal val="visible"/>
                                      </p:to>
                                    </p:set>
                                    <p:animEffect transition="in" filter="fade">
                                      <p:cBhvr>
                                        <p:cTn id="12" dur="2000"/>
                                        <p:tgtEl>
                                          <p:spTgt spid="182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090CA01-2F45-42E6-850E-11DD3AB3748E}"/>
              </a:ext>
            </a:extLst>
          </p:cNvPr>
          <p:cNvSpPr>
            <a:spLocks noGrp="1" noChangeArrowheads="1"/>
          </p:cNvSpPr>
          <p:nvPr>
            <p:ph type="title"/>
          </p:nvPr>
        </p:nvSpPr>
        <p:spPr/>
        <p:txBody>
          <a:bodyPr>
            <a:normAutofit/>
          </a:bodyPr>
          <a:lstStyle/>
          <a:p>
            <a:pPr eaLnBrk="1" hangingPunct="1"/>
            <a:r>
              <a:rPr lang="sr-Latn-CS" altLang="en-US"/>
              <a:t>Ispoljavanje tipografije</a:t>
            </a:r>
          </a:p>
        </p:txBody>
      </p:sp>
      <p:sp>
        <p:nvSpPr>
          <p:cNvPr id="17411" name="Rectangle 3">
            <a:extLst>
              <a:ext uri="{FF2B5EF4-FFF2-40B4-BE49-F238E27FC236}">
                <a16:creationId xmlns:a16="http://schemas.microsoft.com/office/drawing/2014/main" id="{E942D027-C8F8-4B2A-AA72-842361E0B1C5}"/>
              </a:ext>
            </a:extLst>
          </p:cNvPr>
          <p:cNvSpPr>
            <a:spLocks noGrp="1" noChangeArrowheads="1"/>
          </p:cNvSpPr>
          <p:nvPr>
            <p:ph idx="1"/>
          </p:nvPr>
        </p:nvSpPr>
        <p:spPr>
          <a:xfrm>
            <a:off x="2589212" y="2133599"/>
            <a:ext cx="8915400" cy="4542971"/>
          </a:xfrm>
        </p:spPr>
        <p:txBody>
          <a:bodyPr>
            <a:normAutofit/>
          </a:bodyPr>
          <a:lstStyle/>
          <a:p>
            <a:pPr>
              <a:lnSpc>
                <a:spcPct val="90000"/>
              </a:lnSpc>
              <a:spcAft>
                <a:spcPts val="600"/>
              </a:spcAft>
              <a:buFont typeface="Wingdings" pitchFamily="2" charset="2"/>
              <a:buChar char="o"/>
            </a:pPr>
            <a:r>
              <a:rPr lang="en-US" altLang="en-US" sz="2000" dirty="0"/>
              <a:t> </a:t>
            </a:r>
            <a:r>
              <a:rPr lang="sr-Latn-CS" altLang="en-US" sz="2000" dirty="0"/>
              <a:t>Tipografija je snažan element u grafičkom dizajnu, gdje je manja briga oko čitljiv</a:t>
            </a:r>
            <a:r>
              <a:rPr lang="en-US" altLang="en-US" sz="2000" dirty="0"/>
              <a:t>o</a:t>
            </a:r>
            <a:r>
              <a:rPr lang="sr-Latn-CS" altLang="en-US" sz="2000" dirty="0"/>
              <a:t>sti već je potencijal usmeren na korišćenje slova u umjetničke svrhe. </a:t>
            </a:r>
            <a:endParaRPr lang="en-US" altLang="en-US" sz="2000" dirty="0"/>
          </a:p>
          <a:p>
            <a:pPr>
              <a:lnSpc>
                <a:spcPct val="90000"/>
              </a:lnSpc>
              <a:spcAft>
                <a:spcPts val="600"/>
              </a:spcAft>
              <a:buFont typeface="Wingdings" pitchFamily="2" charset="2"/>
              <a:buChar char="o"/>
            </a:pPr>
            <a:r>
              <a:rPr lang="en-US" altLang="en-US" sz="2000" dirty="0"/>
              <a:t> </a:t>
            </a:r>
            <a:r>
              <a:rPr lang="sr-Latn-CS" altLang="en-US" sz="2000" dirty="0"/>
              <a:t>Slova su kombinovana sa grafičkim elementima i slikama formirajući odnos dijaloga između reči i slika. </a:t>
            </a:r>
            <a:endParaRPr lang="en-US" altLang="en-US" sz="2000" dirty="0"/>
          </a:p>
          <a:p>
            <a:pPr eaLnBrk="1" hangingPunct="1">
              <a:lnSpc>
                <a:spcPct val="90000"/>
              </a:lnSpc>
              <a:buFont typeface="Wingdings" pitchFamily="2" charset="2"/>
              <a:buChar char="o"/>
            </a:pPr>
            <a:r>
              <a:rPr lang="en-US" altLang="en-US" sz="2000" dirty="0"/>
              <a:t> T</a:t>
            </a:r>
            <a:r>
              <a:rPr lang="sr-Latn-CS" altLang="en-US" sz="2000" dirty="0"/>
              <a:t>ipografija je svuda oko nas: </a:t>
            </a:r>
            <a:endParaRPr lang="en-US" altLang="en-US" sz="2000" dirty="0"/>
          </a:p>
          <a:p>
            <a:pPr lvl="1" eaLnBrk="1" hangingPunct="1">
              <a:lnSpc>
                <a:spcPct val="90000"/>
              </a:lnSpc>
              <a:buFont typeface="Wingdings" panose="05000000000000000000" pitchFamily="2" charset="2"/>
              <a:buChar char="ü"/>
            </a:pPr>
            <a:r>
              <a:rPr lang="sr-Latn-CS" altLang="en-US" sz="1800" dirty="0"/>
              <a:t>na posterima, </a:t>
            </a:r>
            <a:endParaRPr lang="en-US" altLang="en-US" sz="1800" dirty="0"/>
          </a:p>
          <a:p>
            <a:pPr lvl="1" eaLnBrk="1" hangingPunct="1">
              <a:lnSpc>
                <a:spcPct val="90000"/>
              </a:lnSpc>
              <a:buFont typeface="Wingdings" panose="05000000000000000000" pitchFamily="2" charset="2"/>
              <a:buChar char="ü"/>
            </a:pPr>
            <a:r>
              <a:rPr lang="sr-Latn-CS" altLang="en-US" sz="1800" dirty="0"/>
              <a:t>omotima knjiga, </a:t>
            </a:r>
            <a:endParaRPr lang="en-US" altLang="en-US" sz="1800" dirty="0"/>
          </a:p>
          <a:p>
            <a:pPr lvl="1" eaLnBrk="1" hangingPunct="1">
              <a:lnSpc>
                <a:spcPct val="90000"/>
              </a:lnSpc>
              <a:buFont typeface="Wingdings" panose="05000000000000000000" pitchFamily="2" charset="2"/>
              <a:buChar char="ü"/>
            </a:pPr>
            <a:r>
              <a:rPr lang="sr-Latn-CS" altLang="en-US" sz="1800" dirty="0"/>
              <a:t>bilbordima, </a:t>
            </a:r>
            <a:endParaRPr lang="en-US" altLang="en-US" sz="1800" dirty="0"/>
          </a:p>
          <a:p>
            <a:pPr lvl="1" eaLnBrk="1" hangingPunct="1">
              <a:lnSpc>
                <a:spcPct val="90000"/>
              </a:lnSpc>
              <a:buFont typeface="Wingdings" panose="05000000000000000000" pitchFamily="2" charset="2"/>
              <a:buChar char="ü"/>
            </a:pPr>
            <a:r>
              <a:rPr lang="sr-Latn-CS" altLang="en-US" sz="1800" dirty="0"/>
              <a:t>kutijama proizvoda, </a:t>
            </a:r>
            <a:endParaRPr lang="en-US" altLang="en-US" sz="1800" dirty="0"/>
          </a:p>
          <a:p>
            <a:pPr lvl="1" eaLnBrk="1" hangingPunct="1">
              <a:lnSpc>
                <a:spcPct val="90000"/>
              </a:lnSpc>
              <a:buFont typeface="Wingdings" panose="05000000000000000000" pitchFamily="2" charset="2"/>
              <a:buChar char="ü"/>
            </a:pPr>
            <a:r>
              <a:rPr lang="sr-Latn-CS" altLang="en-US" sz="1800" dirty="0"/>
              <a:t>grafiti na zidovima, </a:t>
            </a:r>
            <a:endParaRPr lang="en-US" altLang="en-US" sz="1800" dirty="0"/>
          </a:p>
          <a:p>
            <a:pPr lvl="1" eaLnBrk="1" hangingPunct="1">
              <a:lnSpc>
                <a:spcPct val="90000"/>
              </a:lnSpc>
              <a:buFont typeface="Wingdings" panose="05000000000000000000" pitchFamily="2" charset="2"/>
              <a:buChar char="ü"/>
            </a:pPr>
            <a:r>
              <a:rPr lang="sr-Latn-CS" altLang="en-US" sz="1800" dirty="0"/>
              <a:t>na monitorima kompjutera, mobilnih telefona... </a:t>
            </a: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F059-1D43-4476-BB69-56954304EF3E}"/>
              </a:ext>
            </a:extLst>
          </p:cNvPr>
          <p:cNvSpPr>
            <a:spLocks noGrp="1"/>
          </p:cNvSpPr>
          <p:nvPr>
            <p:ph type="title"/>
          </p:nvPr>
        </p:nvSpPr>
        <p:spPr/>
        <p:txBody>
          <a:bodyPr/>
          <a:lstStyle/>
          <a:p>
            <a:r>
              <a:rPr lang="sr-Latn-ME" dirty="0"/>
              <a:t>Osnovni pojmovi tipografije</a:t>
            </a:r>
            <a:endParaRPr lang="en-US" dirty="0"/>
          </a:p>
        </p:txBody>
      </p:sp>
      <p:sp>
        <p:nvSpPr>
          <p:cNvPr id="3" name="Content Placeholder 2">
            <a:extLst>
              <a:ext uri="{FF2B5EF4-FFF2-40B4-BE49-F238E27FC236}">
                <a16:creationId xmlns:a16="http://schemas.microsoft.com/office/drawing/2014/main" id="{A166FDFD-65CD-4D7B-8DE1-E7D03E6E3453}"/>
              </a:ext>
            </a:extLst>
          </p:cNvPr>
          <p:cNvSpPr>
            <a:spLocks noGrp="1"/>
          </p:cNvSpPr>
          <p:nvPr>
            <p:ph idx="1"/>
          </p:nvPr>
        </p:nvSpPr>
        <p:spPr/>
        <p:txBody>
          <a:bodyPr/>
          <a:lstStyle/>
          <a:p>
            <a:r>
              <a:rPr lang="it-IT" sz="2800" dirty="0"/>
              <a:t>Pismo</a:t>
            </a:r>
            <a:endParaRPr lang="sr-Latn-ME" sz="2800" dirty="0"/>
          </a:p>
          <a:p>
            <a:r>
              <a:rPr lang="it-IT" sz="2800" dirty="0"/>
              <a:t>Font</a:t>
            </a:r>
            <a:endParaRPr lang="sr-Latn-ME" sz="2800" dirty="0"/>
          </a:p>
          <a:p>
            <a:r>
              <a:rPr lang="it-IT" sz="2800" dirty="0"/>
              <a:t>Rez</a:t>
            </a:r>
            <a:endParaRPr lang="sr-Latn-ME" sz="2800" dirty="0"/>
          </a:p>
          <a:p>
            <a:r>
              <a:rPr lang="it-IT" sz="2800" dirty="0"/>
              <a:t>Porodi</a:t>
            </a:r>
            <a:r>
              <a:rPr lang="sr-Latn-ME" sz="2800" dirty="0"/>
              <a:t>ca</a:t>
            </a:r>
          </a:p>
          <a:p>
            <a:r>
              <a:rPr lang="it-IT" sz="2800" dirty="0"/>
              <a:t>Slovo</a:t>
            </a:r>
            <a:r>
              <a:rPr lang="it-IT" dirty="0"/>
              <a:t/>
            </a:r>
            <a:br>
              <a:rPr lang="it-IT" dirty="0"/>
            </a:br>
            <a:endParaRPr lang="en-US" dirty="0"/>
          </a:p>
        </p:txBody>
      </p:sp>
      <p:pic>
        <p:nvPicPr>
          <p:cNvPr id="1033" name="Picture 9">
            <a:extLst>
              <a:ext uri="{FF2B5EF4-FFF2-40B4-BE49-F238E27FC236}">
                <a16:creationId xmlns:a16="http://schemas.microsoft.com/office/drawing/2014/main" id="{017619FF-7FD3-4C5B-AAC0-CCB389652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262" y="1719263"/>
            <a:ext cx="3500755" cy="473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4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704D8A-9BFC-439A-A95B-B06327771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56F059-1D43-4476-BB69-56954304EF3E}"/>
              </a:ext>
            </a:extLst>
          </p:cNvPr>
          <p:cNvSpPr>
            <a:spLocks noGrp="1"/>
          </p:cNvSpPr>
          <p:nvPr>
            <p:ph type="title"/>
          </p:nvPr>
        </p:nvSpPr>
        <p:spPr>
          <a:xfrm>
            <a:off x="649224" y="645106"/>
            <a:ext cx="6574536" cy="1259894"/>
          </a:xfrm>
        </p:spPr>
        <p:txBody>
          <a:bodyPr>
            <a:normAutofit/>
          </a:bodyPr>
          <a:lstStyle/>
          <a:p>
            <a:r>
              <a:rPr lang="sr-Latn-ME"/>
              <a:t>Osnovni pojmovi tipografije</a:t>
            </a:r>
            <a:endParaRPr lang="en-US" dirty="0"/>
          </a:p>
        </p:txBody>
      </p:sp>
      <p:sp>
        <p:nvSpPr>
          <p:cNvPr id="11" name="Rectangle 10">
            <a:extLst>
              <a:ext uri="{FF2B5EF4-FFF2-40B4-BE49-F238E27FC236}">
                <a16:creationId xmlns:a16="http://schemas.microsoft.com/office/drawing/2014/main" id="{A61FE79C-AE92-465F-B254-E0D3FFE127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166FDFD-65CD-4D7B-8DE1-E7D03E6E3453}"/>
              </a:ext>
            </a:extLst>
          </p:cNvPr>
          <p:cNvSpPr>
            <a:spLocks noGrp="1"/>
          </p:cNvSpPr>
          <p:nvPr>
            <p:ph idx="1"/>
          </p:nvPr>
        </p:nvSpPr>
        <p:spPr>
          <a:xfrm>
            <a:off x="649224" y="2133600"/>
            <a:ext cx="6574535" cy="3759253"/>
          </a:xfrm>
        </p:spPr>
        <p:txBody>
          <a:bodyPr>
            <a:normAutofit/>
          </a:bodyPr>
          <a:lstStyle/>
          <a:p>
            <a:r>
              <a:rPr lang="en-US" sz="2400" dirty="0"/>
              <a:t>Pismo - </a:t>
            </a:r>
            <a:r>
              <a:rPr lang="en-US" sz="2400" dirty="0" err="1"/>
              <a:t>sačinjavaju</a:t>
            </a:r>
            <a:r>
              <a:rPr lang="en-US" sz="2400" dirty="0"/>
              <a:t> </a:t>
            </a:r>
            <a:r>
              <a:rPr lang="en-US" sz="2400" dirty="0" err="1"/>
              <a:t>ga</a:t>
            </a:r>
            <a:r>
              <a:rPr lang="en-US" sz="2400" dirty="0"/>
              <a:t> </a:t>
            </a:r>
            <a:r>
              <a:rPr lang="en-US" sz="2400" dirty="0" err="1"/>
              <a:t>svi</a:t>
            </a:r>
            <a:r>
              <a:rPr lang="en-US" sz="2400" dirty="0"/>
              <a:t> </a:t>
            </a:r>
            <a:r>
              <a:rPr lang="en-US" sz="2400" dirty="0" err="1"/>
              <a:t>slovni</a:t>
            </a:r>
            <a:r>
              <a:rPr lang="en-US" sz="2400" dirty="0"/>
              <a:t> </a:t>
            </a:r>
            <a:r>
              <a:rPr lang="en-US" sz="2400" dirty="0" err="1"/>
              <a:t>i</a:t>
            </a:r>
            <a:r>
              <a:rPr lang="en-US" sz="2400" dirty="0"/>
              <a:t> </a:t>
            </a:r>
            <a:r>
              <a:rPr lang="en-US" sz="2400" dirty="0" err="1"/>
              <a:t>ostali</a:t>
            </a:r>
            <a:r>
              <a:rPr lang="en-US" sz="2400" dirty="0"/>
              <a:t> </a:t>
            </a:r>
            <a:r>
              <a:rPr lang="en-US" sz="2400" dirty="0" err="1"/>
              <a:t>znakovi</a:t>
            </a:r>
            <a:r>
              <a:rPr lang="en-US" sz="2400" dirty="0"/>
              <a:t> (</a:t>
            </a:r>
            <a:r>
              <a:rPr lang="en-US" sz="2400" dirty="0" err="1"/>
              <a:t>brojke</a:t>
            </a:r>
            <a:r>
              <a:rPr lang="en-US" sz="2400" dirty="0"/>
              <a:t>, </a:t>
            </a:r>
            <a:r>
              <a:rPr lang="en-US" sz="2400" dirty="0" err="1"/>
              <a:t>znakovi</a:t>
            </a:r>
            <a:r>
              <a:rPr lang="sr-Latn-ME" sz="2400" dirty="0"/>
              <a:t> </a:t>
            </a:r>
            <a:r>
              <a:rPr lang="en-US" sz="2400" dirty="0" err="1"/>
              <a:t>interpunkcije</a:t>
            </a:r>
            <a:r>
              <a:rPr lang="en-US" sz="2400" dirty="0"/>
              <a:t>, </a:t>
            </a:r>
            <a:r>
              <a:rPr lang="en-US" sz="2400" dirty="0" err="1"/>
              <a:t>posebni</a:t>
            </a:r>
            <a:r>
              <a:rPr lang="en-US" sz="2400" dirty="0"/>
              <a:t> </a:t>
            </a:r>
            <a:r>
              <a:rPr lang="en-US" sz="2400" dirty="0" err="1"/>
              <a:t>znakovi</a:t>
            </a:r>
            <a:r>
              <a:rPr lang="en-US" sz="2400" dirty="0"/>
              <a:t> </a:t>
            </a:r>
            <a:r>
              <a:rPr lang="en-US" sz="2400" dirty="0" err="1"/>
              <a:t>itd</a:t>
            </a:r>
            <a:r>
              <a:rPr lang="en-US" sz="2400" dirty="0"/>
              <a:t>.), </a:t>
            </a:r>
            <a:r>
              <a:rPr lang="en-US" sz="2400" dirty="0" err="1"/>
              <a:t>kojima</a:t>
            </a:r>
            <a:r>
              <a:rPr lang="en-US" sz="2400" dirty="0"/>
              <a:t> je </a:t>
            </a:r>
            <a:r>
              <a:rPr lang="en-US" sz="2400" dirty="0" err="1"/>
              <a:t>zajedničko</a:t>
            </a:r>
            <a:r>
              <a:rPr lang="en-US" sz="2400" dirty="0"/>
              <a:t> to da </a:t>
            </a:r>
            <a:r>
              <a:rPr lang="en-US" sz="2400" dirty="0" err="1"/>
              <a:t>su</a:t>
            </a:r>
            <a:r>
              <a:rPr lang="sr-Latn-ME" sz="2400" dirty="0"/>
              <a:t> </a:t>
            </a:r>
            <a:r>
              <a:rPr lang="en-US" sz="2400" dirty="0" err="1"/>
              <a:t>jednoobrazni</a:t>
            </a:r>
            <a:r>
              <a:rPr lang="en-US" sz="2400" dirty="0"/>
              <a:t> </a:t>
            </a:r>
            <a:r>
              <a:rPr lang="en-US" sz="2400" dirty="0" err="1"/>
              <a:t>i</a:t>
            </a:r>
            <a:r>
              <a:rPr lang="en-US" sz="2400" dirty="0"/>
              <a:t> da </a:t>
            </a:r>
            <a:r>
              <a:rPr lang="en-US" sz="2400" dirty="0" err="1"/>
              <a:t>svojim</a:t>
            </a:r>
            <a:r>
              <a:rPr lang="en-US" sz="2400" dirty="0"/>
              <a:t> </a:t>
            </a:r>
            <a:r>
              <a:rPr lang="en-US" sz="2400" dirty="0" err="1"/>
              <a:t>oblikom</a:t>
            </a:r>
            <a:r>
              <a:rPr lang="en-US" sz="2400" dirty="0"/>
              <a:t> </a:t>
            </a:r>
            <a:r>
              <a:rPr lang="en-US" sz="2400" dirty="0" err="1"/>
              <a:t>odgovaraju</a:t>
            </a:r>
            <a:r>
              <a:rPr lang="en-US" sz="2400" dirty="0"/>
              <a:t> </a:t>
            </a:r>
            <a:r>
              <a:rPr lang="en-US" sz="2400" dirty="0" err="1"/>
              <a:t>jedan</a:t>
            </a:r>
            <a:r>
              <a:rPr lang="en-US" sz="2400" dirty="0"/>
              <a:t> </a:t>
            </a:r>
            <a:r>
              <a:rPr lang="en-US" sz="2400" dirty="0" err="1"/>
              <a:t>drugom</a:t>
            </a:r>
            <a:r>
              <a:rPr lang="en-US" sz="2400" dirty="0"/>
              <a:t>. U</a:t>
            </a:r>
            <a:r>
              <a:rPr lang="sr-Latn-ME" sz="2400" dirty="0"/>
              <a:t> </a:t>
            </a:r>
            <a:r>
              <a:rPr lang="en-US" sz="2400" dirty="0" err="1"/>
              <a:t>engleskom</a:t>
            </a:r>
            <a:r>
              <a:rPr lang="en-US" sz="2400" dirty="0"/>
              <a:t> </a:t>
            </a:r>
            <a:r>
              <a:rPr lang="en-US" sz="2400" dirty="0" err="1"/>
              <a:t>jeziku</a:t>
            </a:r>
            <a:r>
              <a:rPr lang="en-US" sz="2400" dirty="0"/>
              <a:t> za </a:t>
            </a:r>
            <a:r>
              <a:rPr lang="en-US" sz="2400" dirty="0" err="1"/>
              <a:t>taj</a:t>
            </a:r>
            <a:r>
              <a:rPr lang="en-US" sz="2400" dirty="0"/>
              <a:t> </a:t>
            </a:r>
            <a:r>
              <a:rPr lang="en-US" sz="2400" dirty="0" err="1"/>
              <a:t>pojam</a:t>
            </a:r>
            <a:r>
              <a:rPr lang="en-US" sz="2400" dirty="0"/>
              <a:t> se </a:t>
            </a:r>
            <a:r>
              <a:rPr lang="en-US" sz="2400" dirty="0" err="1"/>
              <a:t>koristi</a:t>
            </a:r>
            <a:r>
              <a:rPr lang="en-US" sz="2400" dirty="0"/>
              <a:t> </a:t>
            </a:r>
            <a:r>
              <a:rPr lang="en-US" sz="2400" dirty="0" err="1"/>
              <a:t>termin</a:t>
            </a:r>
            <a:r>
              <a:rPr lang="en-US" sz="2400" dirty="0"/>
              <a:t> "typeface".</a:t>
            </a:r>
          </a:p>
        </p:txBody>
      </p:sp>
      <p:pic>
        <p:nvPicPr>
          <p:cNvPr id="4" name="Picture 3">
            <a:extLst>
              <a:ext uri="{FF2B5EF4-FFF2-40B4-BE49-F238E27FC236}">
                <a16:creationId xmlns:a16="http://schemas.microsoft.com/office/drawing/2014/main" id="{C8C5DB1D-FBB8-43B1-8940-73DC08A0D4B6}"/>
              </a:ext>
            </a:extLst>
          </p:cNvPr>
          <p:cNvPicPr>
            <a:picLocks noChangeAspect="1"/>
          </p:cNvPicPr>
          <p:nvPr/>
        </p:nvPicPr>
        <p:blipFill rotWithShape="1">
          <a:blip r:embed="rId2"/>
          <a:srcRect l="8868" t="44916" b="4551"/>
          <a:stretch/>
        </p:blipFill>
        <p:spPr>
          <a:xfrm>
            <a:off x="7562088" y="2441081"/>
            <a:ext cx="3981455" cy="1655797"/>
          </a:xfrm>
          <a:prstGeom prst="rect">
            <a:avLst/>
          </a:prstGeom>
        </p:spPr>
      </p:pic>
      <p:sp>
        <p:nvSpPr>
          <p:cNvPr id="13" name="Freeform 43">
            <a:extLst>
              <a:ext uri="{FF2B5EF4-FFF2-40B4-BE49-F238E27FC236}">
                <a16:creationId xmlns:a16="http://schemas.microsoft.com/office/drawing/2014/main" id="{8593629A-2C00-4824-90EF-8547026D6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extLst>
      <p:ext uri="{BB962C8B-B14F-4D97-AF65-F5344CB8AC3E}">
        <p14:creationId xmlns:p14="http://schemas.microsoft.com/office/powerpoint/2010/main" val="2993983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F059-1D43-4476-BB69-56954304EF3E}"/>
              </a:ext>
            </a:extLst>
          </p:cNvPr>
          <p:cNvSpPr>
            <a:spLocks noGrp="1"/>
          </p:cNvSpPr>
          <p:nvPr>
            <p:ph type="title"/>
          </p:nvPr>
        </p:nvSpPr>
        <p:spPr/>
        <p:txBody>
          <a:bodyPr/>
          <a:lstStyle/>
          <a:p>
            <a:r>
              <a:rPr lang="sr-Latn-ME" dirty="0"/>
              <a:t>Osnovni pojmovi tipografije</a:t>
            </a:r>
            <a:endParaRPr lang="en-US" dirty="0"/>
          </a:p>
        </p:txBody>
      </p:sp>
      <p:sp>
        <p:nvSpPr>
          <p:cNvPr id="3" name="Content Placeholder 2">
            <a:extLst>
              <a:ext uri="{FF2B5EF4-FFF2-40B4-BE49-F238E27FC236}">
                <a16:creationId xmlns:a16="http://schemas.microsoft.com/office/drawing/2014/main" id="{A166FDFD-65CD-4D7B-8DE1-E7D03E6E3453}"/>
              </a:ext>
            </a:extLst>
          </p:cNvPr>
          <p:cNvSpPr>
            <a:spLocks noGrp="1"/>
          </p:cNvSpPr>
          <p:nvPr>
            <p:ph idx="1"/>
          </p:nvPr>
        </p:nvSpPr>
        <p:spPr/>
        <p:txBody>
          <a:bodyPr>
            <a:noAutofit/>
          </a:bodyPr>
          <a:lstStyle/>
          <a:p>
            <a:r>
              <a:rPr lang="en-US" sz="2400" b="1" dirty="0"/>
              <a:t>Font </a:t>
            </a:r>
            <a:r>
              <a:rPr lang="en-US" sz="2400" dirty="0"/>
              <a:t>- </a:t>
            </a:r>
            <a:r>
              <a:rPr lang="en-US" sz="2400" dirty="0" err="1"/>
              <a:t>ovaj</a:t>
            </a:r>
            <a:r>
              <a:rPr lang="en-US" sz="2400" dirty="0"/>
              <a:t> </a:t>
            </a:r>
            <a:r>
              <a:rPr lang="en-US" sz="2400" dirty="0" err="1"/>
              <a:t>pojam</a:t>
            </a:r>
            <a:r>
              <a:rPr lang="en-US" sz="2400" dirty="0"/>
              <a:t> </a:t>
            </a:r>
            <a:r>
              <a:rPr lang="en-US" sz="2400" dirty="0" err="1"/>
              <a:t>koji</a:t>
            </a:r>
            <a:r>
              <a:rPr lang="en-US" sz="2400" dirty="0"/>
              <a:t> se u </a:t>
            </a:r>
            <a:r>
              <a:rPr lang="en-US" sz="2400" dirty="0" err="1"/>
              <a:t>današnjoj</a:t>
            </a:r>
            <a:r>
              <a:rPr lang="sr-Latn-ME" sz="2400" dirty="0"/>
              <a:t> </a:t>
            </a:r>
            <a:r>
              <a:rPr lang="en-US" sz="2400" dirty="0" err="1"/>
              <a:t>digitalnoj</a:t>
            </a:r>
            <a:r>
              <a:rPr lang="en-US" sz="2400" dirty="0"/>
              <a:t> </a:t>
            </a:r>
            <a:r>
              <a:rPr lang="en-US" sz="2400" dirty="0" err="1"/>
              <a:t>eri</a:t>
            </a:r>
            <a:r>
              <a:rPr lang="en-US" sz="2400" dirty="0"/>
              <a:t> </a:t>
            </a:r>
            <a:r>
              <a:rPr lang="sr-Latn-ME" sz="2400" dirty="0" smtClean="0"/>
              <a:t/>
            </a:r>
            <a:br>
              <a:rPr lang="sr-Latn-ME" sz="2400" dirty="0" smtClean="0"/>
            </a:br>
            <a:r>
              <a:rPr lang="en-US" sz="2400" dirty="0" err="1" smtClean="0"/>
              <a:t>gotovo</a:t>
            </a:r>
            <a:r>
              <a:rPr lang="en-US" sz="2400" dirty="0" smtClean="0"/>
              <a:t> </a:t>
            </a:r>
            <a:r>
              <a:rPr lang="en-US" sz="2400" dirty="0" err="1"/>
              <a:t>obavezno</a:t>
            </a:r>
            <a:r>
              <a:rPr lang="en-US" sz="2400" dirty="0"/>
              <a:t> </a:t>
            </a:r>
            <a:r>
              <a:rPr lang="en-US" sz="2400" dirty="0" err="1"/>
              <a:t>koristi</a:t>
            </a:r>
            <a:r>
              <a:rPr lang="en-US" sz="2400" dirty="0"/>
              <a:t> </a:t>
            </a:r>
            <a:r>
              <a:rPr lang="en-US" sz="2400" dirty="0" err="1" smtClean="0"/>
              <a:t>kao</a:t>
            </a:r>
            <a:r>
              <a:rPr lang="sr-Latn-ME" sz="2400" dirty="0" smtClean="0"/>
              <a:t> </a:t>
            </a:r>
            <a:r>
              <a:rPr lang="en-US" sz="2400" dirty="0" err="1" smtClean="0"/>
              <a:t>sinonim</a:t>
            </a:r>
            <a:r>
              <a:rPr lang="en-US" sz="2400" dirty="0" smtClean="0"/>
              <a:t> </a:t>
            </a:r>
            <a:r>
              <a:rPr lang="en-US" sz="2400" dirty="0"/>
              <a:t>za </a:t>
            </a:r>
            <a:r>
              <a:rPr lang="en-US" sz="2400" dirty="0" err="1"/>
              <a:t>pismo</a:t>
            </a:r>
            <a:r>
              <a:rPr lang="en-US" sz="2400" dirty="0"/>
              <a:t>, </a:t>
            </a:r>
            <a:r>
              <a:rPr lang="sr-Latn-ME" sz="2400" dirty="0" smtClean="0"/>
              <a:t/>
            </a:r>
            <a:br>
              <a:rPr lang="sr-Latn-ME" sz="2400" dirty="0" smtClean="0"/>
            </a:br>
            <a:r>
              <a:rPr lang="en-US" sz="2400" dirty="0" smtClean="0"/>
              <a:t>pa </a:t>
            </a:r>
            <a:r>
              <a:rPr lang="en-US" sz="2400" dirty="0" err="1"/>
              <a:t>čak</a:t>
            </a:r>
            <a:r>
              <a:rPr lang="en-US" sz="2400" dirty="0"/>
              <a:t> </a:t>
            </a:r>
            <a:r>
              <a:rPr lang="en-US" sz="2400" dirty="0" err="1"/>
              <a:t>i</a:t>
            </a:r>
            <a:r>
              <a:rPr lang="en-US" sz="2400" dirty="0"/>
              <a:t> za </a:t>
            </a:r>
            <a:r>
              <a:rPr lang="en-US" sz="2400" dirty="0" err="1"/>
              <a:t>porodicu</a:t>
            </a:r>
            <a:r>
              <a:rPr lang="sr-Latn-ME" sz="2400" dirty="0"/>
              <a:t> </a:t>
            </a:r>
            <a:r>
              <a:rPr lang="en-US" sz="2400" dirty="0" err="1"/>
              <a:t>pisama</a:t>
            </a:r>
            <a:r>
              <a:rPr lang="en-US" sz="2400" dirty="0"/>
              <a:t>, pot</a:t>
            </a:r>
            <a:r>
              <a:rPr lang="sr-Latn-ME" sz="2400" dirty="0"/>
              <a:t>i</a:t>
            </a:r>
            <a:r>
              <a:rPr lang="en-US" sz="2400" dirty="0" err="1"/>
              <a:t>če</a:t>
            </a:r>
            <a:r>
              <a:rPr lang="en-US" sz="2400" dirty="0"/>
              <a:t> </a:t>
            </a:r>
            <a:r>
              <a:rPr lang="en-US" sz="2400" dirty="0" err="1"/>
              <a:t>iz</a:t>
            </a:r>
            <a:r>
              <a:rPr lang="en-US" sz="2400" dirty="0"/>
              <a:t> </a:t>
            </a:r>
            <a:r>
              <a:rPr lang="en-US" sz="2400" dirty="0" err="1"/>
              <a:t>doba</a:t>
            </a:r>
            <a:r>
              <a:rPr lang="en-US" sz="2400" dirty="0"/>
              <a:t> </a:t>
            </a:r>
            <a:r>
              <a:rPr lang="en-US" sz="2400" dirty="0" err="1"/>
              <a:t>olovnih</a:t>
            </a:r>
            <a:r>
              <a:rPr lang="en-US" sz="2400" dirty="0"/>
              <a:t> </a:t>
            </a:r>
            <a:r>
              <a:rPr lang="en-US" sz="2400" dirty="0" err="1"/>
              <a:t>slova</a:t>
            </a:r>
            <a:r>
              <a:rPr lang="en-US" sz="2400" dirty="0"/>
              <a:t> </a:t>
            </a:r>
            <a:r>
              <a:rPr lang="sr-Latn-ME" sz="2400" dirty="0" smtClean="0"/>
              <a:t/>
            </a:r>
            <a:br>
              <a:rPr lang="sr-Latn-ME" sz="2400" dirty="0" smtClean="0"/>
            </a:br>
            <a:r>
              <a:rPr lang="en-US" sz="2400" dirty="0" err="1" smtClean="0"/>
              <a:t>i</a:t>
            </a:r>
            <a:r>
              <a:rPr lang="en-US" sz="2400" dirty="0" smtClean="0"/>
              <a:t> </a:t>
            </a:r>
            <a:r>
              <a:rPr lang="en-US" sz="2400" dirty="0" err="1"/>
              <a:t>ima</a:t>
            </a:r>
            <a:r>
              <a:rPr lang="sr-Latn-ME" sz="2400" dirty="0"/>
              <a:t> </a:t>
            </a:r>
            <a:r>
              <a:rPr lang="en-US" sz="2400" dirty="0" err="1"/>
              <a:t>ponešto</a:t>
            </a:r>
            <a:r>
              <a:rPr lang="en-US" sz="2400" dirty="0"/>
              <a:t> </a:t>
            </a:r>
            <a:r>
              <a:rPr lang="en-US" sz="2400" dirty="0" err="1"/>
              <a:t>dru</a:t>
            </a:r>
            <a:r>
              <a:rPr lang="sr-Latn-ME" sz="2400" dirty="0"/>
              <a:t>gačije</a:t>
            </a:r>
            <a:r>
              <a:rPr lang="en-US" sz="2400" dirty="0"/>
              <a:t> </a:t>
            </a:r>
            <a:r>
              <a:rPr lang="en-US" sz="2400" dirty="0" err="1"/>
              <a:t>značenje</a:t>
            </a:r>
            <a:r>
              <a:rPr lang="en-US" sz="2400" dirty="0"/>
              <a:t>.</a:t>
            </a:r>
            <a:endParaRPr lang="sr-Latn-ME" sz="2400" dirty="0"/>
          </a:p>
          <a:p>
            <a:r>
              <a:rPr lang="en-US" sz="2400" dirty="0"/>
              <a:t>U to </a:t>
            </a:r>
            <a:r>
              <a:rPr lang="en-US" sz="2400" dirty="0" err="1"/>
              <a:t>doba</a:t>
            </a:r>
            <a:r>
              <a:rPr lang="en-US" sz="2400" dirty="0"/>
              <a:t> </a:t>
            </a:r>
            <a:r>
              <a:rPr lang="en-US" sz="2400" dirty="0" err="1"/>
              <a:t>naime</a:t>
            </a:r>
            <a:r>
              <a:rPr lang="en-US" sz="2400" dirty="0"/>
              <a:t> se </a:t>
            </a:r>
            <a:r>
              <a:rPr lang="en-US" sz="2400" dirty="0" err="1"/>
              <a:t>svaka</a:t>
            </a:r>
            <a:r>
              <a:rPr lang="en-US" sz="2400" dirty="0"/>
              <a:t> </a:t>
            </a:r>
            <a:r>
              <a:rPr lang="en-US" sz="2400" dirty="0" err="1"/>
              <a:t>veličina</a:t>
            </a:r>
            <a:r>
              <a:rPr lang="en-US" sz="2400" dirty="0"/>
              <a:t> </a:t>
            </a:r>
            <a:r>
              <a:rPr lang="en-US" sz="2400" dirty="0" err="1"/>
              <a:t>slova</a:t>
            </a:r>
            <a:r>
              <a:rPr lang="sr-Latn-ME" sz="2400" dirty="0"/>
              <a:t> </a:t>
            </a:r>
            <a:r>
              <a:rPr lang="en-US" sz="2400" dirty="0" err="1"/>
              <a:t>nekog</a:t>
            </a:r>
            <a:r>
              <a:rPr lang="en-US" sz="2400" dirty="0"/>
              <a:t> </a:t>
            </a:r>
            <a:r>
              <a:rPr lang="en-US" sz="2400" dirty="0" err="1"/>
              <a:t>pisma</a:t>
            </a:r>
            <a:r>
              <a:rPr lang="en-US" sz="2400" dirty="0"/>
              <a:t> </a:t>
            </a:r>
            <a:r>
              <a:rPr lang="en-US" sz="2400" dirty="0" err="1"/>
              <a:t>morala</a:t>
            </a:r>
            <a:r>
              <a:rPr lang="en-US" sz="2400" dirty="0"/>
              <a:t> </a:t>
            </a:r>
            <a:r>
              <a:rPr lang="sr-Latn-ME" sz="2400" dirty="0"/>
              <a:t>se izlivati</a:t>
            </a:r>
            <a:r>
              <a:rPr lang="en-US" sz="2400" dirty="0"/>
              <a:t> </a:t>
            </a:r>
            <a:r>
              <a:rPr lang="en-US" sz="2400" dirty="0" err="1"/>
              <a:t>odvojeno</a:t>
            </a:r>
            <a:r>
              <a:rPr lang="en-US" sz="2400" dirty="0"/>
              <a:t>, a</a:t>
            </a:r>
            <a:r>
              <a:rPr lang="sr-Latn-ME" sz="2400" dirty="0"/>
              <a:t> </a:t>
            </a:r>
            <a:r>
              <a:rPr lang="en-US" sz="2400" dirty="0" err="1"/>
              <a:t>jedna</a:t>
            </a:r>
            <a:r>
              <a:rPr lang="en-US" sz="2400" dirty="0"/>
              <a:t> </a:t>
            </a:r>
            <a:r>
              <a:rPr lang="en-US" sz="2400" dirty="0" err="1"/>
              <a:t>tak</a:t>
            </a:r>
            <a:r>
              <a:rPr lang="sr-Latn-ME" sz="2400" dirty="0"/>
              <a:t>a</a:t>
            </a:r>
            <a:r>
              <a:rPr lang="en-US" sz="2400" dirty="0"/>
              <a:t>v </a:t>
            </a:r>
            <a:r>
              <a:rPr lang="en-US" sz="2400" dirty="0" err="1"/>
              <a:t>skup</a:t>
            </a:r>
            <a:r>
              <a:rPr lang="en-US" sz="2400" dirty="0"/>
              <a:t> </a:t>
            </a:r>
            <a:r>
              <a:rPr lang="en-US" sz="2400" dirty="0" err="1"/>
              <a:t>slova</a:t>
            </a:r>
            <a:r>
              <a:rPr lang="en-US" sz="2400" dirty="0"/>
              <a:t> </a:t>
            </a:r>
            <a:r>
              <a:rPr lang="en-US" sz="2400" dirty="0" err="1"/>
              <a:t>naziva</a:t>
            </a:r>
            <a:r>
              <a:rPr lang="sr-Latn-ME" sz="2400" dirty="0"/>
              <a:t>o</a:t>
            </a:r>
            <a:r>
              <a:rPr lang="en-US" sz="2400" dirty="0"/>
              <a:t> se</a:t>
            </a:r>
            <a:r>
              <a:rPr lang="sr-Latn-ME" sz="2400" dirty="0"/>
              <a:t> </a:t>
            </a:r>
            <a:r>
              <a:rPr lang="en-US" sz="2400" dirty="0" err="1"/>
              <a:t>upravo</a:t>
            </a:r>
            <a:r>
              <a:rPr lang="en-US" sz="2400" dirty="0"/>
              <a:t> font, </a:t>
            </a:r>
            <a:r>
              <a:rPr lang="en-US" sz="2400" dirty="0" err="1"/>
              <a:t>dakle</a:t>
            </a:r>
            <a:r>
              <a:rPr lang="en-US" sz="2400" dirty="0"/>
              <a:t> </a:t>
            </a:r>
            <a:r>
              <a:rPr lang="en-US" sz="2400" dirty="0" err="1"/>
              <a:t>dva</a:t>
            </a:r>
            <a:r>
              <a:rPr lang="en-US" sz="2400" dirty="0"/>
              <a:t> </a:t>
            </a:r>
            <a:r>
              <a:rPr lang="en-US" sz="2400" dirty="0" err="1"/>
              <a:t>skupa</a:t>
            </a:r>
            <a:r>
              <a:rPr lang="en-US" sz="2400" dirty="0"/>
              <a:t> </a:t>
            </a:r>
            <a:r>
              <a:rPr lang="en-US" sz="2400" dirty="0" err="1"/>
              <a:t>znakova</a:t>
            </a:r>
            <a:r>
              <a:rPr lang="en-US" sz="2400" dirty="0"/>
              <a:t> </a:t>
            </a:r>
            <a:r>
              <a:rPr lang="en-US" sz="2400" dirty="0" err="1"/>
              <a:t>istog</a:t>
            </a:r>
            <a:r>
              <a:rPr lang="sr-Latn-ME" sz="2400" dirty="0"/>
              <a:t> </a:t>
            </a:r>
            <a:r>
              <a:rPr lang="en-US" sz="2400" dirty="0" err="1"/>
              <a:t>pisma</a:t>
            </a:r>
            <a:r>
              <a:rPr lang="en-US" sz="2400" dirty="0"/>
              <a:t> </a:t>
            </a:r>
            <a:r>
              <a:rPr lang="en-US" sz="2400" dirty="0" err="1"/>
              <a:t>veličine</a:t>
            </a:r>
            <a:r>
              <a:rPr lang="en-US" sz="2400" dirty="0"/>
              <a:t> 9 </a:t>
            </a:r>
            <a:r>
              <a:rPr lang="en-US" sz="2400" dirty="0" err="1"/>
              <a:t>pt</a:t>
            </a:r>
            <a:r>
              <a:rPr lang="en-US" sz="2400" dirty="0"/>
              <a:t> </a:t>
            </a:r>
            <a:r>
              <a:rPr lang="en-US" sz="2400" dirty="0" err="1"/>
              <a:t>i</a:t>
            </a:r>
            <a:r>
              <a:rPr lang="en-US" sz="2400" dirty="0"/>
              <a:t> 10 </a:t>
            </a:r>
            <a:r>
              <a:rPr lang="en-US" sz="2400" dirty="0" err="1"/>
              <a:t>pt</a:t>
            </a:r>
            <a:r>
              <a:rPr lang="en-US" sz="2400" dirty="0"/>
              <a:t> </a:t>
            </a:r>
            <a:r>
              <a:rPr lang="en-US" sz="2400" dirty="0" err="1"/>
              <a:t>čine</a:t>
            </a:r>
            <a:r>
              <a:rPr lang="en-US" sz="2400" dirty="0"/>
              <a:t> </a:t>
            </a:r>
            <a:r>
              <a:rPr lang="en-US" sz="2400" dirty="0" err="1"/>
              <a:t>zapravo</a:t>
            </a:r>
            <a:r>
              <a:rPr lang="en-US" sz="2400" dirty="0"/>
              <a:t> </a:t>
            </a:r>
            <a:r>
              <a:rPr lang="en-US" sz="2400" dirty="0" err="1"/>
              <a:t>dva</a:t>
            </a:r>
            <a:r>
              <a:rPr lang="sr-Latn-ME" sz="2400" dirty="0"/>
              <a:t> </a:t>
            </a:r>
            <a:r>
              <a:rPr lang="en-US" sz="2400" dirty="0" err="1"/>
              <a:t>fonta</a:t>
            </a:r>
            <a:r>
              <a:rPr lang="en-US" sz="2400" dirty="0"/>
              <a:t>.</a:t>
            </a:r>
            <a:br>
              <a:rPr lang="en-US" sz="2400" dirty="0"/>
            </a:br>
            <a:endParaRPr lang="en-US" sz="2400" dirty="0"/>
          </a:p>
        </p:txBody>
      </p:sp>
    </p:spTree>
    <p:extLst>
      <p:ext uri="{BB962C8B-B14F-4D97-AF65-F5344CB8AC3E}">
        <p14:creationId xmlns:p14="http://schemas.microsoft.com/office/powerpoint/2010/main" val="21846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7B3E34F-FF9F-4DF0-8C25-A6A60F8AD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56F059-1D43-4476-BB69-56954304EF3E}"/>
              </a:ext>
            </a:extLst>
          </p:cNvPr>
          <p:cNvSpPr>
            <a:spLocks noGrp="1"/>
          </p:cNvSpPr>
          <p:nvPr>
            <p:ph type="title"/>
          </p:nvPr>
        </p:nvSpPr>
        <p:spPr>
          <a:xfrm>
            <a:off x="649224" y="645106"/>
            <a:ext cx="7828732" cy="1259894"/>
          </a:xfrm>
        </p:spPr>
        <p:txBody>
          <a:bodyPr>
            <a:normAutofit/>
          </a:bodyPr>
          <a:lstStyle/>
          <a:p>
            <a:r>
              <a:rPr lang="sr-Latn-ME" dirty="0"/>
              <a:t>Osnovni pojmovi tipografije</a:t>
            </a:r>
            <a:endParaRPr lang="en-US" dirty="0"/>
          </a:p>
        </p:txBody>
      </p:sp>
      <p:sp>
        <p:nvSpPr>
          <p:cNvPr id="25" name="Rectangle 19">
            <a:extLst>
              <a:ext uri="{FF2B5EF4-FFF2-40B4-BE49-F238E27FC236}">
                <a16:creationId xmlns:a16="http://schemas.microsoft.com/office/drawing/2014/main" id="{1DC76790-A558-4E69-8C18-11603E04A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166FDFD-65CD-4D7B-8DE1-E7D03E6E3453}"/>
              </a:ext>
            </a:extLst>
          </p:cNvPr>
          <p:cNvSpPr>
            <a:spLocks noGrp="1"/>
          </p:cNvSpPr>
          <p:nvPr>
            <p:ph idx="1"/>
          </p:nvPr>
        </p:nvSpPr>
        <p:spPr>
          <a:xfrm>
            <a:off x="649225" y="1456269"/>
            <a:ext cx="5122652" cy="4560764"/>
          </a:xfrm>
        </p:spPr>
        <p:txBody>
          <a:bodyPr>
            <a:noAutofit/>
          </a:bodyPr>
          <a:lstStyle/>
          <a:p>
            <a:pPr>
              <a:lnSpc>
                <a:spcPct val="90000"/>
              </a:lnSpc>
            </a:pPr>
            <a:r>
              <a:rPr lang="en-US" sz="2400" b="1" dirty="0" err="1"/>
              <a:t>Rez</a:t>
            </a:r>
            <a:r>
              <a:rPr lang="en-US" sz="2400" dirty="0"/>
              <a:t> - </a:t>
            </a:r>
            <a:r>
              <a:rPr lang="en-US" sz="2400" dirty="0" err="1"/>
              <a:t>ukratko</a:t>
            </a:r>
            <a:r>
              <a:rPr lang="en-US" sz="2400" dirty="0"/>
              <a:t> </a:t>
            </a:r>
            <a:r>
              <a:rPr lang="en-US" sz="2400" dirty="0" err="1"/>
              <a:t>rečeno</a:t>
            </a:r>
            <a:r>
              <a:rPr lang="en-US" sz="2400" dirty="0"/>
              <a:t> </a:t>
            </a:r>
            <a:r>
              <a:rPr lang="en-US" sz="2400" dirty="0" err="1"/>
              <a:t>rez</a:t>
            </a:r>
            <a:r>
              <a:rPr lang="en-US" sz="2400" dirty="0"/>
              <a:t> je </a:t>
            </a:r>
            <a:r>
              <a:rPr lang="en-US" sz="2400" dirty="0" err="1"/>
              <a:t>odre</a:t>
            </a:r>
            <a:r>
              <a:rPr lang="sr-Latn-ME" sz="2400" dirty="0"/>
              <a:t>đ</a:t>
            </a:r>
            <a:r>
              <a:rPr lang="en-US" sz="2400" dirty="0" err="1"/>
              <a:t>ena</a:t>
            </a:r>
            <a:r>
              <a:rPr lang="en-US" sz="2400" dirty="0"/>
              <a:t> </a:t>
            </a:r>
            <a:r>
              <a:rPr lang="en-US" sz="2400" dirty="0" err="1"/>
              <a:t>stilizacija</a:t>
            </a:r>
            <a:r>
              <a:rPr lang="en-US" sz="2400" dirty="0"/>
              <a:t> </a:t>
            </a:r>
            <a:r>
              <a:rPr lang="en-US" sz="2400" dirty="0" err="1"/>
              <a:t>nekog</a:t>
            </a:r>
            <a:r>
              <a:rPr lang="en-US" sz="2400" dirty="0"/>
              <a:t> </a:t>
            </a:r>
            <a:r>
              <a:rPr lang="en-US" sz="2400" dirty="0" err="1"/>
              <a:t>pisma</a:t>
            </a:r>
            <a:r>
              <a:rPr lang="en-US" sz="2400" dirty="0"/>
              <a:t>.</a:t>
            </a:r>
            <a:r>
              <a:rPr lang="sr-Latn-ME" sz="2400" dirty="0"/>
              <a:t> </a:t>
            </a:r>
            <a:r>
              <a:rPr lang="en-US" sz="2400" dirty="0" err="1"/>
              <a:t>Konkretno</a:t>
            </a:r>
            <a:r>
              <a:rPr lang="en-US" sz="2400" dirty="0"/>
              <a:t> to </a:t>
            </a:r>
            <a:r>
              <a:rPr lang="en-US" sz="2400" dirty="0" err="1"/>
              <a:t>znači</a:t>
            </a:r>
            <a:r>
              <a:rPr lang="en-US" sz="2400" dirty="0"/>
              <a:t> da </a:t>
            </a:r>
            <a:r>
              <a:rPr lang="en-US" sz="2400" dirty="0" err="1"/>
              <a:t>isto</a:t>
            </a:r>
            <a:r>
              <a:rPr lang="en-US" sz="2400" dirty="0"/>
              <a:t> </a:t>
            </a:r>
            <a:r>
              <a:rPr lang="en-US" sz="2400" dirty="0" err="1"/>
              <a:t>pismo</a:t>
            </a:r>
            <a:r>
              <a:rPr lang="en-US" sz="2400" dirty="0"/>
              <a:t> </a:t>
            </a:r>
            <a:r>
              <a:rPr lang="en-US" sz="2400" dirty="0" err="1"/>
              <a:t>može</a:t>
            </a:r>
            <a:r>
              <a:rPr lang="en-US" sz="2400" dirty="0"/>
              <a:t> </a:t>
            </a:r>
            <a:r>
              <a:rPr lang="en-US" sz="2400" dirty="0" err="1"/>
              <a:t>imati</a:t>
            </a:r>
            <a:r>
              <a:rPr lang="en-US" sz="2400" dirty="0"/>
              <a:t> </a:t>
            </a:r>
            <a:r>
              <a:rPr lang="en-US" sz="2400" dirty="0" err="1"/>
              <a:t>različite</a:t>
            </a:r>
            <a:r>
              <a:rPr lang="en-US" sz="2400" dirty="0"/>
              <a:t> </a:t>
            </a:r>
            <a:r>
              <a:rPr lang="en-US" sz="2400" dirty="0" err="1"/>
              <a:t>stilove</a:t>
            </a:r>
            <a:r>
              <a:rPr lang="en-US" sz="2400" dirty="0"/>
              <a:t> od </a:t>
            </a:r>
            <a:r>
              <a:rPr lang="en-US" sz="2400" dirty="0" err="1"/>
              <a:t>kojih</a:t>
            </a:r>
            <a:r>
              <a:rPr lang="sr-Latn-ME" sz="2400" dirty="0"/>
              <a:t> </a:t>
            </a:r>
            <a:r>
              <a:rPr lang="en-US" sz="2400" dirty="0" err="1"/>
              <a:t>su</a:t>
            </a:r>
            <a:r>
              <a:rPr lang="en-US" sz="2400" dirty="0"/>
              <a:t> </a:t>
            </a:r>
            <a:r>
              <a:rPr lang="en-US" sz="2400" dirty="0" err="1"/>
              <a:t>najpoznatiji</a:t>
            </a:r>
            <a:r>
              <a:rPr lang="en-US" sz="2400" dirty="0"/>
              <a:t> </a:t>
            </a:r>
            <a:r>
              <a:rPr lang="en-US" sz="2400" b="1" dirty="0"/>
              <a:t>bold</a:t>
            </a:r>
            <a:r>
              <a:rPr lang="en-US" sz="2400" dirty="0"/>
              <a:t> (</a:t>
            </a:r>
            <a:r>
              <a:rPr lang="en-US" sz="2400" dirty="0" err="1"/>
              <a:t>zadebljana</a:t>
            </a:r>
            <a:r>
              <a:rPr lang="en-US" sz="2400" dirty="0"/>
              <a:t> </a:t>
            </a:r>
            <a:r>
              <a:rPr lang="en-US" sz="2400" dirty="0" err="1"/>
              <a:t>slova</a:t>
            </a:r>
            <a:r>
              <a:rPr lang="en-US" sz="2400" dirty="0"/>
              <a:t>) </a:t>
            </a:r>
            <a:r>
              <a:rPr lang="en-US" sz="2400" dirty="0" err="1"/>
              <a:t>i</a:t>
            </a:r>
            <a:r>
              <a:rPr lang="en-US" sz="2400" dirty="0"/>
              <a:t> </a:t>
            </a:r>
            <a:r>
              <a:rPr lang="en-US" sz="2400" i="1" dirty="0"/>
              <a:t>italic</a:t>
            </a:r>
            <a:r>
              <a:rPr lang="en-US" sz="2400" dirty="0"/>
              <a:t> (</a:t>
            </a:r>
            <a:r>
              <a:rPr lang="sr-Latn-ME" sz="2400" dirty="0"/>
              <a:t>iskošena </a:t>
            </a:r>
            <a:r>
              <a:rPr lang="en-US" sz="2400" dirty="0" err="1"/>
              <a:t>slova</a:t>
            </a:r>
            <a:r>
              <a:rPr lang="en-US" sz="2400" dirty="0"/>
              <a:t>, </a:t>
            </a:r>
            <a:r>
              <a:rPr lang="en-US" sz="2400" dirty="0" err="1"/>
              <a:t>kurzivna</a:t>
            </a:r>
            <a:r>
              <a:rPr lang="en-US" sz="2400" dirty="0"/>
              <a:t> </a:t>
            </a:r>
            <a:r>
              <a:rPr lang="en-US" sz="2400" dirty="0" err="1"/>
              <a:t>slova</a:t>
            </a:r>
            <a:r>
              <a:rPr lang="en-US" sz="2400" dirty="0" smtClean="0"/>
              <a:t>).</a:t>
            </a:r>
            <a:endParaRPr lang="sr-Latn-ME" sz="2400" dirty="0" smtClean="0"/>
          </a:p>
          <a:p>
            <a:pPr>
              <a:lnSpc>
                <a:spcPct val="90000"/>
              </a:lnSpc>
            </a:pPr>
            <a:endParaRPr lang="sr-Latn-ME" sz="2400" dirty="0"/>
          </a:p>
          <a:p>
            <a:pPr>
              <a:lnSpc>
                <a:spcPct val="90000"/>
              </a:lnSpc>
            </a:pPr>
            <a:r>
              <a:rPr lang="en-US" sz="2400" b="1" dirty="0" err="1" smtClean="0"/>
              <a:t>Porodica</a:t>
            </a:r>
            <a:r>
              <a:rPr lang="en-US" sz="2400" b="1" dirty="0" smtClean="0"/>
              <a:t> </a:t>
            </a:r>
            <a:r>
              <a:rPr lang="en-US" sz="2400" dirty="0"/>
              <a:t>- </a:t>
            </a:r>
            <a:r>
              <a:rPr lang="en-US" sz="2400" dirty="0" err="1"/>
              <a:t>porodica</a:t>
            </a:r>
            <a:r>
              <a:rPr lang="en-US" sz="2400" dirty="0"/>
              <a:t> </a:t>
            </a:r>
            <a:r>
              <a:rPr lang="en-US" sz="2400" dirty="0" err="1"/>
              <a:t>nekog</a:t>
            </a:r>
            <a:r>
              <a:rPr lang="en-US" sz="2400" dirty="0"/>
              <a:t> </a:t>
            </a:r>
            <a:r>
              <a:rPr lang="en-US" sz="2400" dirty="0" err="1"/>
              <a:t>pisma</a:t>
            </a:r>
            <a:r>
              <a:rPr lang="en-US" sz="2400" dirty="0"/>
              <a:t> </a:t>
            </a:r>
            <a:r>
              <a:rPr lang="en-US" sz="2400" dirty="0" err="1"/>
              <a:t>sastoji</a:t>
            </a:r>
            <a:r>
              <a:rPr lang="en-US" sz="2400" dirty="0"/>
              <a:t> se od </a:t>
            </a:r>
            <a:r>
              <a:rPr lang="en-US" sz="2400" dirty="0" err="1"/>
              <a:t>svih</a:t>
            </a:r>
            <a:r>
              <a:rPr lang="en-US" sz="2400" dirty="0"/>
              <a:t> </a:t>
            </a:r>
            <a:r>
              <a:rPr lang="en-US" sz="2400" dirty="0" err="1"/>
              <a:t>rezova</a:t>
            </a:r>
            <a:r>
              <a:rPr lang="en-US" sz="2400" dirty="0"/>
              <a:t> </a:t>
            </a:r>
            <a:r>
              <a:rPr lang="en-US" sz="2400" dirty="0" err="1"/>
              <a:t>nekog</a:t>
            </a:r>
            <a:r>
              <a:rPr lang="sr-Latn-ME" sz="2400" dirty="0"/>
              <a:t> </a:t>
            </a:r>
            <a:r>
              <a:rPr lang="en-US" sz="2400" dirty="0" err="1"/>
              <a:t>odre</a:t>
            </a:r>
            <a:r>
              <a:rPr lang="sr-Latn-ME" sz="2400" dirty="0"/>
              <a:t>đ</a:t>
            </a:r>
            <a:r>
              <a:rPr lang="en-US" sz="2400" dirty="0" err="1"/>
              <a:t>enog</a:t>
            </a:r>
            <a:r>
              <a:rPr lang="en-US" sz="2400" dirty="0"/>
              <a:t> </a:t>
            </a:r>
            <a:r>
              <a:rPr lang="en-US" sz="2400" dirty="0" err="1"/>
              <a:t>pisma</a:t>
            </a:r>
            <a:r>
              <a:rPr lang="en-US" sz="2400" dirty="0"/>
              <a:t> (</a:t>
            </a:r>
            <a:r>
              <a:rPr lang="en-US" sz="2400" dirty="0" err="1"/>
              <a:t>npr</a:t>
            </a:r>
            <a:r>
              <a:rPr lang="en-US" sz="2400" dirty="0"/>
              <a:t>. </a:t>
            </a:r>
            <a:r>
              <a:rPr lang="en-US" sz="2400" dirty="0" err="1"/>
              <a:t>pismo</a:t>
            </a:r>
            <a:r>
              <a:rPr lang="en-US" sz="2400" dirty="0"/>
              <a:t> Futura u </a:t>
            </a:r>
            <a:r>
              <a:rPr lang="en-US" sz="2400" dirty="0" err="1"/>
              <a:t>svim</a:t>
            </a:r>
            <a:r>
              <a:rPr lang="en-US" sz="2400" dirty="0"/>
              <a:t> </a:t>
            </a:r>
            <a:r>
              <a:rPr lang="en-US" sz="2400" dirty="0" err="1"/>
              <a:t>svojim</a:t>
            </a:r>
            <a:r>
              <a:rPr lang="en-US" sz="2400" dirty="0"/>
              <a:t> </a:t>
            </a:r>
            <a:r>
              <a:rPr lang="en-US" sz="2400" dirty="0" err="1"/>
              <a:t>rezovima</a:t>
            </a:r>
            <a:r>
              <a:rPr lang="en-US" sz="2400" dirty="0"/>
              <a:t> </a:t>
            </a:r>
            <a:r>
              <a:rPr lang="en-US" sz="2400" dirty="0" err="1"/>
              <a:t>čini</a:t>
            </a:r>
            <a:r>
              <a:rPr lang="sr-Latn-ME" sz="2400" dirty="0"/>
              <a:t> </a:t>
            </a:r>
            <a:r>
              <a:rPr lang="en-US" sz="2400" dirty="0" err="1"/>
              <a:t>pismovnu</a:t>
            </a:r>
            <a:r>
              <a:rPr lang="en-US" sz="2400" dirty="0"/>
              <a:t> </a:t>
            </a:r>
            <a:r>
              <a:rPr lang="en-US" sz="2400" dirty="0" err="1"/>
              <a:t>porodicu</a:t>
            </a:r>
            <a:r>
              <a:rPr lang="en-US" sz="2400" dirty="0"/>
              <a:t> Futura).</a:t>
            </a:r>
            <a:r>
              <a:rPr lang="en-US" sz="2000" dirty="0"/>
              <a:t/>
            </a:r>
            <a:br>
              <a:rPr lang="en-US" sz="2000" dirty="0"/>
            </a:br>
            <a:endParaRPr lang="en-US" sz="2000" dirty="0"/>
          </a:p>
        </p:txBody>
      </p:sp>
      <p:pic>
        <p:nvPicPr>
          <p:cNvPr id="4" name="Picture 3">
            <a:extLst>
              <a:ext uri="{FF2B5EF4-FFF2-40B4-BE49-F238E27FC236}">
                <a16:creationId xmlns:a16="http://schemas.microsoft.com/office/drawing/2014/main" id="{4AD8EFC1-96B8-4107-9CD5-F77ADE22BD81}"/>
              </a:ext>
            </a:extLst>
          </p:cNvPr>
          <p:cNvPicPr>
            <a:picLocks noChangeAspect="1"/>
          </p:cNvPicPr>
          <p:nvPr/>
        </p:nvPicPr>
        <p:blipFill rotWithShape="1">
          <a:blip r:embed="rId2"/>
          <a:srcRect l="31800" t="42593" r="11904"/>
          <a:stretch/>
        </p:blipFill>
        <p:spPr>
          <a:xfrm>
            <a:off x="6295116" y="1939015"/>
            <a:ext cx="5451627" cy="4169413"/>
          </a:xfrm>
          <a:prstGeom prst="rect">
            <a:avLst/>
          </a:prstGeom>
        </p:spPr>
      </p:pic>
      <p:sp>
        <p:nvSpPr>
          <p:cNvPr id="26" name="Freeform 43">
            <a:extLst>
              <a:ext uri="{FF2B5EF4-FFF2-40B4-BE49-F238E27FC236}">
                <a16:creationId xmlns:a16="http://schemas.microsoft.com/office/drawing/2014/main" id="{D36306DC-1748-4A88-8EEC-84359BCAC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extLst>
      <p:ext uri="{BB962C8B-B14F-4D97-AF65-F5344CB8AC3E}">
        <p14:creationId xmlns:p14="http://schemas.microsoft.com/office/powerpoint/2010/main" val="3613337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B6D4AD7-1ADF-482B-A0CD-1ED6848EA779}"/>
              </a:ext>
            </a:extLst>
          </p:cNvPr>
          <p:cNvSpPr>
            <a:spLocks noGrp="1" noChangeArrowheads="1"/>
          </p:cNvSpPr>
          <p:nvPr>
            <p:ph type="title"/>
          </p:nvPr>
        </p:nvSpPr>
        <p:spPr/>
        <p:txBody>
          <a:bodyPr>
            <a:normAutofit/>
          </a:bodyPr>
          <a:lstStyle/>
          <a:p>
            <a:pPr eaLnBrk="1" hangingPunct="1"/>
            <a:r>
              <a:rPr lang="en-US" altLang="en-US" sz="3400"/>
              <a:t>Serif i Sans Serif font</a:t>
            </a:r>
            <a:endParaRPr lang="sr-Latn-CS" altLang="en-US" sz="3400"/>
          </a:p>
        </p:txBody>
      </p:sp>
      <p:sp>
        <p:nvSpPr>
          <p:cNvPr id="33795" name="Rectangle 3">
            <a:extLst>
              <a:ext uri="{FF2B5EF4-FFF2-40B4-BE49-F238E27FC236}">
                <a16:creationId xmlns:a16="http://schemas.microsoft.com/office/drawing/2014/main" id="{874E072F-1F44-49B4-B678-0190851FC553}"/>
              </a:ext>
            </a:extLst>
          </p:cNvPr>
          <p:cNvSpPr>
            <a:spLocks noGrp="1" noChangeArrowheads="1"/>
          </p:cNvSpPr>
          <p:nvPr>
            <p:ph idx="1"/>
          </p:nvPr>
        </p:nvSpPr>
        <p:spPr/>
        <p:txBody>
          <a:bodyPr>
            <a:normAutofit lnSpcReduction="10000"/>
          </a:bodyPr>
          <a:lstStyle/>
          <a:p>
            <a:pPr eaLnBrk="1" hangingPunct="1"/>
            <a:r>
              <a:rPr lang="en-US" altLang="en-US" sz="2200" dirty="0"/>
              <a:t>Serif:         </a:t>
            </a:r>
            <a:r>
              <a:rPr lang="en-US" altLang="en-US" sz="7200" dirty="0" err="1">
                <a:solidFill>
                  <a:schemeClr val="hlink"/>
                </a:solidFill>
                <a:latin typeface="Times New Roman" panose="02020603050405020304" pitchFamily="18" charset="0"/>
                <a:cs typeface="Times New Roman" panose="02020603050405020304" pitchFamily="18" charset="0"/>
              </a:rPr>
              <a:t>Tipografija</a:t>
            </a:r>
            <a:r>
              <a:rPr lang="en-US" altLang="en-US" sz="7200" dirty="0">
                <a:solidFill>
                  <a:schemeClr val="hlink"/>
                </a:solidFill>
              </a:rPr>
              <a:t> </a:t>
            </a:r>
            <a:endParaRPr lang="en-US" altLang="en-US" sz="2200" dirty="0">
              <a:solidFill>
                <a:schemeClr val="hlink"/>
              </a:solidFill>
            </a:endParaRPr>
          </a:p>
          <a:p>
            <a:pPr eaLnBrk="1" hangingPunct="1"/>
            <a:r>
              <a:rPr lang="en-US" altLang="en-US" sz="2200" dirty="0"/>
              <a:t>Sans Serif: </a:t>
            </a:r>
            <a:r>
              <a:rPr lang="en-US" altLang="en-US" sz="6000" dirty="0" err="1">
                <a:solidFill>
                  <a:schemeClr val="hlink"/>
                </a:solidFill>
              </a:rPr>
              <a:t>Tipografija</a:t>
            </a:r>
            <a:endParaRPr lang="en-US" altLang="en-US" sz="6000" dirty="0">
              <a:solidFill>
                <a:schemeClr val="hlink"/>
              </a:solidFill>
            </a:endParaRPr>
          </a:p>
          <a:p>
            <a:pPr eaLnBrk="1" hangingPunct="1"/>
            <a:endParaRPr lang="en-US" altLang="en-US" sz="2000" dirty="0"/>
          </a:p>
          <a:p>
            <a:pPr eaLnBrk="1" hangingPunct="1"/>
            <a:r>
              <a:rPr lang="en-US" altLang="en-US" sz="2000" dirty="0"/>
              <a:t>Serif font se </a:t>
            </a:r>
            <a:r>
              <a:rPr lang="en-US" altLang="en-US" sz="2000" dirty="0" err="1"/>
              <a:t>lakse</a:t>
            </a:r>
            <a:r>
              <a:rPr lang="en-US" altLang="en-US" sz="2000" dirty="0"/>
              <a:t> </a:t>
            </a:r>
            <a:r>
              <a:rPr lang="en-US" altLang="en-US" sz="2000" dirty="0" err="1"/>
              <a:t>cita</a:t>
            </a:r>
            <a:r>
              <a:rPr lang="en-US" altLang="en-US" sz="2000" dirty="0"/>
              <a:t> u </a:t>
            </a:r>
            <a:r>
              <a:rPr lang="en-US" altLang="en-US" sz="2000" dirty="0" err="1"/>
              <a:t>štampi</a:t>
            </a:r>
            <a:endParaRPr lang="en-US" altLang="en-US" sz="2000" dirty="0"/>
          </a:p>
          <a:p>
            <a:pPr eaLnBrk="1" hangingPunct="1"/>
            <a:r>
              <a:rPr lang="en-US" altLang="en-US" sz="2000" dirty="0"/>
              <a:t>Sans Serif se </a:t>
            </a:r>
            <a:r>
              <a:rPr lang="en-US" altLang="en-US" sz="2000" dirty="0" err="1"/>
              <a:t>lakse</a:t>
            </a:r>
            <a:r>
              <a:rPr lang="en-US" altLang="en-US" sz="2000" dirty="0"/>
              <a:t> </a:t>
            </a:r>
            <a:r>
              <a:rPr lang="en-US" altLang="en-US" sz="2000" dirty="0" err="1"/>
              <a:t>cita</a:t>
            </a:r>
            <a:r>
              <a:rPr lang="en-US" altLang="en-US" sz="2000" dirty="0"/>
              <a:t> </a:t>
            </a:r>
            <a:r>
              <a:rPr lang="en-US" altLang="en-US" sz="2000" dirty="0" err="1"/>
              <a:t>na</a:t>
            </a:r>
            <a:r>
              <a:rPr lang="en-US" altLang="en-US" sz="2000" dirty="0"/>
              <a:t> </a:t>
            </a:r>
            <a:r>
              <a:rPr lang="en-US" altLang="en-US" sz="2000" dirty="0" err="1"/>
              <a:t>ekranu</a:t>
            </a:r>
            <a:endParaRPr lang="en-US" altLang="en-US" sz="2000" dirty="0"/>
          </a:p>
          <a:p>
            <a:pPr eaLnBrk="1" hangingPunct="1"/>
            <a:r>
              <a:rPr lang="en-US" altLang="en-US" sz="2000" dirty="0"/>
              <a:t>Sans Serif </a:t>
            </a:r>
            <a:r>
              <a:rPr lang="en-US" altLang="en-US" sz="2000" dirty="0" err="1"/>
              <a:t>fontovi</a:t>
            </a:r>
            <a:r>
              <a:rPr lang="en-US" altLang="en-US" sz="2000" dirty="0"/>
              <a:t> se </a:t>
            </a:r>
            <a:r>
              <a:rPr lang="en-US" altLang="en-US" sz="2000" dirty="0" err="1"/>
              <a:t>tipicno</a:t>
            </a:r>
            <a:r>
              <a:rPr lang="en-US" altLang="en-US" sz="2000" dirty="0"/>
              <a:t> </a:t>
            </a:r>
            <a:r>
              <a:rPr lang="en-US" altLang="en-US" sz="2000" dirty="0" err="1"/>
              <a:t>koriste</a:t>
            </a:r>
            <a:r>
              <a:rPr lang="en-US" altLang="en-US" sz="2000" dirty="0"/>
              <a:t> za </a:t>
            </a:r>
            <a:r>
              <a:rPr lang="en-US" altLang="en-US" sz="2000" dirty="0" err="1"/>
              <a:t>Naslove</a:t>
            </a:r>
            <a:endParaRPr lang="hr-HR" altLang="en-US" sz="2000" dirty="0"/>
          </a:p>
          <a:p>
            <a:pPr eaLnBrk="1" hangingPunct="1">
              <a:buFont typeface="Wingdings" panose="05000000000000000000" pitchFamily="2" charset="2"/>
              <a:buNone/>
            </a:pPr>
            <a:endParaRPr lang="hr-HR" altLang="en-US" sz="2000" dirty="0"/>
          </a:p>
        </p:txBody>
      </p:sp>
    </p:spTree>
    <p:extLst>
      <p:ext uri="{BB962C8B-B14F-4D97-AF65-F5344CB8AC3E}">
        <p14:creationId xmlns:p14="http://schemas.microsoft.com/office/powerpoint/2010/main" val="4052540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ED984B6-FAE5-4FB6-9F74-8919E3A467C5}"/>
              </a:ext>
            </a:extLst>
          </p:cNvPr>
          <p:cNvSpPr>
            <a:spLocks noGrp="1" noChangeArrowheads="1"/>
          </p:cNvSpPr>
          <p:nvPr>
            <p:ph type="title"/>
          </p:nvPr>
        </p:nvSpPr>
        <p:spPr/>
        <p:txBody>
          <a:bodyPr/>
          <a:lstStyle/>
          <a:p>
            <a:pPr eaLnBrk="1" hangingPunct="1"/>
            <a:r>
              <a:rPr lang="sr-Latn-CS" altLang="en-US"/>
              <a:t>Bezserifni fontovi</a:t>
            </a:r>
          </a:p>
        </p:txBody>
      </p:sp>
      <p:sp>
        <p:nvSpPr>
          <p:cNvPr id="34819" name="Rectangle 3">
            <a:extLst>
              <a:ext uri="{FF2B5EF4-FFF2-40B4-BE49-F238E27FC236}">
                <a16:creationId xmlns:a16="http://schemas.microsoft.com/office/drawing/2014/main" id="{8B584CD8-6E50-43D6-9693-45674A7BA878}"/>
              </a:ext>
            </a:extLst>
          </p:cNvPr>
          <p:cNvSpPr>
            <a:spLocks noGrp="1" noChangeArrowheads="1"/>
          </p:cNvSpPr>
          <p:nvPr>
            <p:ph idx="1"/>
          </p:nvPr>
        </p:nvSpPr>
        <p:spPr>
          <a:xfrm>
            <a:off x="2589212" y="1388534"/>
            <a:ext cx="8915400" cy="3777622"/>
          </a:xfrm>
        </p:spPr>
        <p:txBody>
          <a:bodyPr>
            <a:normAutofit/>
          </a:bodyPr>
          <a:lstStyle/>
          <a:p>
            <a:pPr eaLnBrk="1" hangingPunct="1"/>
            <a:r>
              <a:rPr lang="sr-Latn-CS" altLang="en-US" sz="2300" b="1" dirty="0"/>
              <a:t>Bezserifni</a:t>
            </a:r>
            <a:r>
              <a:rPr lang="sr-Latn-CS" altLang="en-US" sz="2300" dirty="0"/>
              <a:t> fontovi su nesumnjivo moderniji fontovi od serifnih i koriste se kod postera i novina/časopisa da „uhvate” oko.</a:t>
            </a:r>
          </a:p>
          <a:p>
            <a:pPr eaLnBrk="1" hangingPunct="1"/>
            <a:r>
              <a:rPr lang="hr-HR" altLang="en-US" sz="2300" dirty="0"/>
              <a:t>Nisu dizajnirani za kontinuirano čitanje ali su na daljini jasniji i čitkiji od serifnih fontova. Skoro svi saobraćajni znaci koriste bezserifne fontove zbog jasnoće i jednoznačnosti.</a:t>
            </a:r>
          </a:p>
        </p:txBody>
      </p:sp>
      <p:pic>
        <p:nvPicPr>
          <p:cNvPr id="34820" name="Picture 4" descr="CompareFont">
            <a:extLst>
              <a:ext uri="{FF2B5EF4-FFF2-40B4-BE49-F238E27FC236}">
                <a16:creationId xmlns:a16="http://schemas.microsoft.com/office/drawing/2014/main" id="{6AB19B71-FB44-43F4-8DE3-E35D35E6B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6" y="3789363"/>
            <a:ext cx="3910013"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2DBAD552-4D95-4028-B54D-3FF269141211}"/>
              </a:ext>
            </a:extLst>
          </p:cNvPr>
          <p:cNvSpPr txBox="1">
            <a:spLocks noChangeArrowheads="1"/>
          </p:cNvSpPr>
          <p:nvPr/>
        </p:nvSpPr>
        <p:spPr bwMode="auto">
          <a:xfrm>
            <a:off x="1893888" y="4354514"/>
            <a:ext cx="13509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a:t>Impact</a:t>
            </a:r>
          </a:p>
          <a:p>
            <a:pPr eaLnBrk="1" hangingPunct="1"/>
            <a:endParaRPr lang="sr-Latn-CS" altLang="en-US" sz="2000"/>
          </a:p>
          <a:p>
            <a:pPr eaLnBrk="1" hangingPunct="1"/>
            <a:r>
              <a:rPr lang="sr-Latn-CS" altLang="en-US" sz="2000"/>
              <a:t>Futura</a:t>
            </a:r>
          </a:p>
          <a:p>
            <a:pPr eaLnBrk="1" hangingPunct="1"/>
            <a:endParaRPr lang="sr-Latn-CS" altLang="en-US" sz="2000"/>
          </a:p>
          <a:p>
            <a:pPr eaLnBrk="1" hangingPunct="1"/>
            <a:r>
              <a:rPr lang="sr-Latn-CS" altLang="en-US" sz="2000"/>
              <a:t>Helvetica</a:t>
            </a:r>
            <a:endParaRPr lang="en-US" altLang="en-US" sz="2000"/>
          </a:p>
        </p:txBody>
      </p:sp>
      <p:pic>
        <p:nvPicPr>
          <p:cNvPr id="34822" name="Picture 8" descr="Impact">
            <a:extLst>
              <a:ext uri="{FF2B5EF4-FFF2-40B4-BE49-F238E27FC236}">
                <a16:creationId xmlns:a16="http://schemas.microsoft.com/office/drawing/2014/main" id="{4056A29B-79EE-4196-AE86-3DBB501F8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4005263"/>
            <a:ext cx="1384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descr="Futura">
            <a:extLst>
              <a:ext uri="{FF2B5EF4-FFF2-40B4-BE49-F238E27FC236}">
                <a16:creationId xmlns:a16="http://schemas.microsoft.com/office/drawing/2014/main" id="{F87066C2-08C6-4212-B762-DBE530813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5" y="4797425"/>
            <a:ext cx="1384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 descr="Helvetika">
            <a:extLst>
              <a:ext uri="{FF2B5EF4-FFF2-40B4-BE49-F238E27FC236}">
                <a16:creationId xmlns:a16="http://schemas.microsoft.com/office/drawing/2014/main" id="{106463CD-23A7-41E2-B1D0-68D8378F1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13" y="5492750"/>
            <a:ext cx="1384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76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F059-1D43-4476-BB69-56954304EF3E}"/>
              </a:ext>
            </a:extLst>
          </p:cNvPr>
          <p:cNvSpPr>
            <a:spLocks noGrp="1"/>
          </p:cNvSpPr>
          <p:nvPr>
            <p:ph type="title"/>
          </p:nvPr>
        </p:nvSpPr>
        <p:spPr>
          <a:xfrm>
            <a:off x="2592925" y="522509"/>
            <a:ext cx="8911687" cy="1280890"/>
          </a:xfrm>
        </p:spPr>
        <p:txBody>
          <a:bodyPr/>
          <a:lstStyle/>
          <a:p>
            <a:r>
              <a:rPr lang="sr-Latn-ME" dirty="0"/>
              <a:t>Osnovni pojmovi tipografije</a:t>
            </a:r>
            <a:endParaRPr lang="en-US" dirty="0"/>
          </a:p>
        </p:txBody>
      </p:sp>
      <p:sp>
        <p:nvSpPr>
          <p:cNvPr id="3" name="Content Placeholder 2">
            <a:extLst>
              <a:ext uri="{FF2B5EF4-FFF2-40B4-BE49-F238E27FC236}">
                <a16:creationId xmlns:a16="http://schemas.microsoft.com/office/drawing/2014/main" id="{A166FDFD-65CD-4D7B-8DE1-E7D03E6E3453}"/>
              </a:ext>
            </a:extLst>
          </p:cNvPr>
          <p:cNvSpPr>
            <a:spLocks noGrp="1"/>
          </p:cNvSpPr>
          <p:nvPr>
            <p:ph idx="1"/>
          </p:nvPr>
        </p:nvSpPr>
        <p:spPr>
          <a:xfrm>
            <a:off x="2589212" y="1399821"/>
            <a:ext cx="9187152" cy="5356578"/>
          </a:xfrm>
        </p:spPr>
        <p:txBody>
          <a:bodyPr>
            <a:noAutofit/>
          </a:bodyPr>
          <a:lstStyle/>
          <a:p>
            <a:r>
              <a:rPr lang="en-US" sz="2400" b="1" dirty="0" err="1"/>
              <a:t>Slovo</a:t>
            </a:r>
            <a:r>
              <a:rPr lang="en-US" sz="2400" dirty="0"/>
              <a:t> - </a:t>
            </a:r>
            <a:r>
              <a:rPr lang="en-US" sz="2400" dirty="0" err="1"/>
              <a:t>slovo</a:t>
            </a:r>
            <a:r>
              <a:rPr lang="en-US" sz="2400" dirty="0"/>
              <a:t> </a:t>
            </a:r>
            <a:r>
              <a:rPr lang="en-US" sz="2400" dirty="0" err="1"/>
              <a:t>ili</a:t>
            </a:r>
            <a:r>
              <a:rPr lang="en-US" sz="2400" dirty="0"/>
              <a:t> </a:t>
            </a:r>
            <a:r>
              <a:rPr lang="en-US" sz="2400" dirty="0" err="1"/>
              <a:t>slovni</a:t>
            </a:r>
            <a:r>
              <a:rPr lang="en-US" sz="2400" dirty="0"/>
              <a:t> </a:t>
            </a:r>
            <a:r>
              <a:rPr lang="en-US" sz="2400" dirty="0" err="1"/>
              <a:t>znak</a:t>
            </a:r>
            <a:r>
              <a:rPr lang="en-US" sz="2400" dirty="0"/>
              <a:t> je </a:t>
            </a:r>
            <a:r>
              <a:rPr lang="en-US" sz="2400" dirty="0" err="1"/>
              <a:t>glavni</a:t>
            </a:r>
            <a:r>
              <a:rPr lang="en-US" sz="2400" dirty="0"/>
              <a:t> element </a:t>
            </a:r>
            <a:r>
              <a:rPr lang="en-US" sz="2400" dirty="0" err="1"/>
              <a:t>pisma</a:t>
            </a:r>
            <a:r>
              <a:rPr lang="en-US" sz="2400" dirty="0"/>
              <a:t>.</a:t>
            </a:r>
            <a:endParaRPr lang="sr-Latn-ME" sz="2400" dirty="0"/>
          </a:p>
          <a:p>
            <a:r>
              <a:rPr lang="en-US" sz="2400" dirty="0"/>
              <a:t>U </a:t>
            </a:r>
            <a:r>
              <a:rPr lang="en-US" sz="2400" dirty="0" err="1"/>
              <a:t>digitalnom</a:t>
            </a:r>
            <a:r>
              <a:rPr lang="en-US" sz="2400" dirty="0"/>
              <a:t> </a:t>
            </a:r>
            <a:r>
              <a:rPr lang="en-US" sz="2400" dirty="0" err="1"/>
              <a:t>pismu</a:t>
            </a:r>
            <a:r>
              <a:rPr lang="sr-Latn-ME" sz="2400" dirty="0"/>
              <a:t> pod pojmom slova se podrazumjeva isključivo</a:t>
            </a:r>
            <a:r>
              <a:rPr lang="en-US" sz="2400" dirty="0"/>
              <a:t> </a:t>
            </a:r>
            <a:r>
              <a:rPr lang="en-US" sz="2400" dirty="0" err="1"/>
              <a:t>pisan</a:t>
            </a:r>
            <a:r>
              <a:rPr lang="sr-Latn-ME" sz="2400" dirty="0"/>
              <a:t>a</a:t>
            </a:r>
            <a:r>
              <a:rPr lang="en-US" sz="2400" dirty="0"/>
              <a:t> </a:t>
            </a:r>
            <a:r>
              <a:rPr lang="en-US" sz="2400" dirty="0" err="1"/>
              <a:t>slik</a:t>
            </a:r>
            <a:r>
              <a:rPr lang="sr-Latn-ME" sz="2400" dirty="0"/>
              <a:t>a.</a:t>
            </a:r>
          </a:p>
          <a:p>
            <a:r>
              <a:rPr lang="en-US" sz="2400" dirty="0"/>
              <a:t>Pod </a:t>
            </a:r>
            <a:r>
              <a:rPr lang="en-US" sz="2400" dirty="0" err="1"/>
              <a:t>slovnim</a:t>
            </a:r>
            <a:r>
              <a:rPr lang="en-US" sz="2400" dirty="0"/>
              <a:t> </a:t>
            </a:r>
            <a:r>
              <a:rPr lang="en-US" sz="2400" dirty="0" err="1"/>
              <a:t>znakovima</a:t>
            </a:r>
            <a:r>
              <a:rPr lang="en-US" sz="2400" dirty="0"/>
              <a:t> </a:t>
            </a:r>
            <a:r>
              <a:rPr lang="en-US" sz="2400" dirty="0" err="1"/>
              <a:t>podrazumijevaju</a:t>
            </a:r>
            <a:r>
              <a:rPr lang="en-US" sz="2400" dirty="0"/>
              <a:t> se </a:t>
            </a:r>
            <a:r>
              <a:rPr lang="en-US" sz="2400" dirty="0" err="1"/>
              <a:t>svi</a:t>
            </a:r>
            <a:r>
              <a:rPr lang="en-US" sz="2400" dirty="0"/>
              <a:t> </a:t>
            </a:r>
            <a:r>
              <a:rPr lang="en-US" sz="2400" dirty="0" err="1"/>
              <a:t>znakovi</a:t>
            </a:r>
            <a:r>
              <a:rPr lang="en-US" sz="2400" dirty="0"/>
              <a:t> </a:t>
            </a:r>
            <a:r>
              <a:rPr lang="en-US" sz="2400" dirty="0" err="1"/>
              <a:t>koji</a:t>
            </a:r>
            <a:r>
              <a:rPr lang="en-US" sz="2400" dirty="0"/>
              <a:t> </a:t>
            </a:r>
            <a:r>
              <a:rPr lang="en-US" sz="2400" dirty="0" err="1"/>
              <a:t>dolaze</a:t>
            </a:r>
            <a:r>
              <a:rPr lang="en-US" sz="2400" dirty="0"/>
              <a:t> u </a:t>
            </a:r>
            <a:r>
              <a:rPr lang="en-US" sz="2400" dirty="0" err="1"/>
              <a:t>tipografskom</a:t>
            </a:r>
            <a:r>
              <a:rPr lang="sr-Latn-ME" sz="2400" dirty="0"/>
              <a:t> </a:t>
            </a:r>
            <a:r>
              <a:rPr lang="en-US" sz="2400" dirty="0" err="1"/>
              <a:t>pismu</a:t>
            </a:r>
            <a:r>
              <a:rPr lang="en-US" sz="2400" dirty="0"/>
              <a:t>, a </a:t>
            </a:r>
            <a:r>
              <a:rPr lang="en-US" sz="2400" dirty="0" err="1"/>
              <a:t>dijele</a:t>
            </a:r>
            <a:r>
              <a:rPr lang="en-US" sz="2400" dirty="0"/>
              <a:t> se </a:t>
            </a:r>
            <a:r>
              <a:rPr lang="en-US" sz="2400" dirty="0" err="1"/>
              <a:t>na</a:t>
            </a:r>
            <a:r>
              <a:rPr lang="en-US" sz="2400" dirty="0"/>
              <a:t>:</a:t>
            </a:r>
            <a:endParaRPr lang="sr-Latn-ME" sz="2400" dirty="0"/>
          </a:p>
          <a:p>
            <a:pPr lvl="2">
              <a:buFont typeface="Wingdings" panose="05000000000000000000" pitchFamily="2" charset="2"/>
              <a:buChar char="§"/>
            </a:pPr>
            <a:r>
              <a:rPr lang="hr-HR" altLang="en-US" sz="2400" b="1" dirty="0">
                <a:solidFill>
                  <a:schemeClr val="accent2"/>
                </a:solidFill>
              </a:rPr>
              <a:t>kurentna slova </a:t>
            </a:r>
            <a:r>
              <a:rPr lang="hr-HR" altLang="en-US" sz="2400" b="1" dirty="0">
                <a:solidFill>
                  <a:srgbClr val="FF0000"/>
                </a:solidFill>
              </a:rPr>
              <a:t>(</a:t>
            </a:r>
            <a:r>
              <a:rPr lang="hr-HR" altLang="en-US" sz="2400" b="1" dirty="0"/>
              <a:t>"mala"</a:t>
            </a:r>
            <a:r>
              <a:rPr lang="hr-HR" altLang="en-US" sz="2400" b="1" dirty="0">
                <a:solidFill>
                  <a:schemeClr val="accent2"/>
                </a:solidFill>
              </a:rPr>
              <a:t>) </a:t>
            </a:r>
          </a:p>
          <a:p>
            <a:pPr lvl="2">
              <a:buFont typeface="Wingdings" panose="05000000000000000000" pitchFamily="2" charset="2"/>
              <a:buChar char="§"/>
            </a:pPr>
            <a:r>
              <a:rPr lang="hr-HR" altLang="en-US" sz="2400" b="1" dirty="0">
                <a:solidFill>
                  <a:schemeClr val="accent2"/>
                </a:solidFill>
              </a:rPr>
              <a:t>verzalna slova (</a:t>
            </a:r>
            <a:r>
              <a:rPr lang="hr-HR" altLang="en-US" sz="2400" b="1" dirty="0"/>
              <a:t>"velika"</a:t>
            </a:r>
            <a:r>
              <a:rPr lang="hr-HR" altLang="en-US" sz="2400" b="1" dirty="0">
                <a:solidFill>
                  <a:schemeClr val="accent2"/>
                </a:solidFill>
              </a:rPr>
              <a:t>) </a:t>
            </a:r>
          </a:p>
          <a:p>
            <a:pPr lvl="2">
              <a:buFont typeface="Wingdings" panose="05000000000000000000" pitchFamily="2" charset="2"/>
              <a:buChar char="§"/>
            </a:pPr>
            <a:r>
              <a:rPr lang="hr-HR" altLang="en-US" sz="2400" b="1" dirty="0">
                <a:solidFill>
                  <a:schemeClr val="accent2"/>
                </a:solidFill>
              </a:rPr>
              <a:t>naglašena (</a:t>
            </a:r>
            <a:r>
              <a:rPr lang="hr-HR" altLang="en-US" sz="2400" b="1" dirty="0"/>
              <a:t>akcentovana</a:t>
            </a:r>
            <a:r>
              <a:rPr lang="hr-HR" altLang="en-US" sz="2400" b="1" dirty="0">
                <a:solidFill>
                  <a:schemeClr val="accent2"/>
                </a:solidFill>
              </a:rPr>
              <a:t>) slova </a:t>
            </a:r>
          </a:p>
          <a:p>
            <a:pPr lvl="2">
              <a:buFont typeface="Wingdings" panose="05000000000000000000" pitchFamily="2" charset="2"/>
              <a:buChar char="§"/>
            </a:pPr>
            <a:r>
              <a:rPr lang="hr-HR" altLang="en-US" sz="2400" b="1" dirty="0">
                <a:solidFill>
                  <a:schemeClr val="accent2"/>
                </a:solidFill>
              </a:rPr>
              <a:t>Brojke (</a:t>
            </a:r>
            <a:r>
              <a:rPr lang="hr-HR" altLang="en-US" sz="2400" b="1" dirty="0"/>
              <a:t>cifre</a:t>
            </a:r>
            <a:r>
              <a:rPr lang="hr-HR" altLang="en-US" sz="2400" b="1" dirty="0">
                <a:solidFill>
                  <a:schemeClr val="accent2"/>
                </a:solidFill>
              </a:rPr>
              <a:t>) </a:t>
            </a:r>
          </a:p>
          <a:p>
            <a:pPr lvl="2">
              <a:buFont typeface="Wingdings" panose="05000000000000000000" pitchFamily="2" charset="2"/>
              <a:buChar char="§"/>
            </a:pPr>
            <a:r>
              <a:rPr lang="hr-HR" altLang="en-US" sz="2400" b="1" dirty="0">
                <a:solidFill>
                  <a:schemeClr val="accent2"/>
                </a:solidFill>
              </a:rPr>
              <a:t>znakovi interpunkcije  </a:t>
            </a:r>
          </a:p>
          <a:p>
            <a:pPr lvl="2">
              <a:buFont typeface="Wingdings" panose="05000000000000000000" pitchFamily="2" charset="2"/>
              <a:buChar char="§"/>
            </a:pPr>
            <a:r>
              <a:rPr lang="hr-HR" altLang="en-US" sz="2400" b="1" dirty="0">
                <a:solidFill>
                  <a:schemeClr val="accent2"/>
                </a:solidFill>
              </a:rPr>
              <a:t>ostali znakovi (razmak takođe)</a:t>
            </a:r>
            <a:r>
              <a:rPr lang="hr-HR" altLang="en-US" sz="2400" dirty="0"/>
              <a:t>                </a:t>
            </a:r>
          </a:p>
          <a:p>
            <a:pPr marL="0" indent="0">
              <a:buNone/>
            </a:pPr>
            <a:r>
              <a:rPr lang="en-US" sz="2400" dirty="0"/>
              <a:t/>
            </a:r>
            <a:br>
              <a:rPr lang="en-US" sz="2400" dirty="0"/>
            </a:br>
            <a:endParaRPr lang="sr-Latn-ME" sz="2400" dirty="0"/>
          </a:p>
          <a:p>
            <a:endParaRPr lang="en-US" sz="2400" dirty="0"/>
          </a:p>
        </p:txBody>
      </p:sp>
    </p:spTree>
    <p:extLst>
      <p:ext uri="{BB962C8B-B14F-4D97-AF65-F5344CB8AC3E}">
        <p14:creationId xmlns:p14="http://schemas.microsoft.com/office/powerpoint/2010/main" val="3150092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0A47CD-DB29-41D3-8740-2A5F94D9EFE6}"/>
              </a:ext>
            </a:extLst>
          </p:cNvPr>
          <p:cNvSpPr>
            <a:spLocks noGrp="1" noChangeArrowheads="1"/>
          </p:cNvSpPr>
          <p:nvPr>
            <p:ph type="title"/>
          </p:nvPr>
        </p:nvSpPr>
        <p:spPr/>
        <p:txBody>
          <a:bodyPr>
            <a:normAutofit/>
          </a:bodyPr>
          <a:lstStyle/>
          <a:p>
            <a:pPr eaLnBrk="1" hangingPunct="1"/>
            <a:r>
              <a:rPr lang="sr-Latn-CS" altLang="en-US" dirty="0"/>
              <a:t>Tipografija - etimologija</a:t>
            </a:r>
          </a:p>
        </p:txBody>
      </p:sp>
      <p:sp>
        <p:nvSpPr>
          <p:cNvPr id="4099" name="Rectangle 3">
            <a:extLst>
              <a:ext uri="{FF2B5EF4-FFF2-40B4-BE49-F238E27FC236}">
                <a16:creationId xmlns:a16="http://schemas.microsoft.com/office/drawing/2014/main" id="{B87E7FE4-A201-46AB-B7A7-24C976CF4FFF}"/>
              </a:ext>
            </a:extLst>
          </p:cNvPr>
          <p:cNvSpPr>
            <a:spLocks noGrp="1" noChangeArrowheads="1"/>
          </p:cNvSpPr>
          <p:nvPr>
            <p:ph idx="1"/>
          </p:nvPr>
        </p:nvSpPr>
        <p:spPr>
          <a:xfrm>
            <a:off x="2064327" y="1694157"/>
            <a:ext cx="7176655" cy="5122284"/>
          </a:xfrm>
        </p:spPr>
        <p:txBody>
          <a:bodyPr>
            <a:normAutofit/>
          </a:bodyPr>
          <a:lstStyle/>
          <a:p>
            <a:pPr>
              <a:lnSpc>
                <a:spcPct val="90000"/>
              </a:lnSpc>
              <a:spcAft>
                <a:spcPts val="600"/>
              </a:spcAft>
              <a:buFont typeface="Wingdings" pitchFamily="2" charset="2"/>
              <a:buChar char="o"/>
            </a:pPr>
            <a:r>
              <a:rPr lang="en-US" altLang="en-US" sz="2400" dirty="0"/>
              <a:t> T</a:t>
            </a:r>
            <a:r>
              <a:rPr lang="sr-Latn-CS" altLang="en-US" sz="2400" dirty="0"/>
              <a:t>ipografija potiče od grčkih riječi </a:t>
            </a:r>
            <a:endParaRPr lang="en-US" altLang="en-US" sz="2400" dirty="0"/>
          </a:p>
          <a:p>
            <a:pPr lvl="1">
              <a:lnSpc>
                <a:spcPct val="90000"/>
              </a:lnSpc>
              <a:spcAft>
                <a:spcPts val="600"/>
              </a:spcAft>
              <a:buFont typeface="Wingdings" panose="05000000000000000000" pitchFamily="2" charset="2"/>
              <a:buChar char="ü"/>
            </a:pPr>
            <a:r>
              <a:rPr lang="sr-Latn-CS" altLang="en-US" sz="2400" dirty="0"/>
              <a:t>typo= “udarat</a:t>
            </a:r>
            <a:r>
              <a:rPr lang="en-US" altLang="en-US" sz="2400" dirty="0" err="1"/>
              <a:t>i</a:t>
            </a:r>
            <a:r>
              <a:rPr lang="sr-Latn-CS" altLang="en-US" sz="2400" dirty="0"/>
              <a:t>“</a:t>
            </a:r>
            <a:endParaRPr lang="en-US" altLang="en-US" sz="2400" dirty="0"/>
          </a:p>
          <a:p>
            <a:pPr lvl="1">
              <a:lnSpc>
                <a:spcPct val="90000"/>
              </a:lnSpc>
              <a:spcAft>
                <a:spcPts val="600"/>
              </a:spcAft>
              <a:buFont typeface="Wingdings" panose="05000000000000000000" pitchFamily="2" charset="2"/>
              <a:buChar char="ü"/>
            </a:pPr>
            <a:r>
              <a:rPr lang="sr-Latn-CS" altLang="en-US" sz="2400" dirty="0"/>
              <a:t>graphia= pisati</a:t>
            </a:r>
            <a:endParaRPr lang="en-US" altLang="en-US" sz="2400" dirty="0"/>
          </a:p>
          <a:p>
            <a:pPr>
              <a:lnSpc>
                <a:spcPct val="90000"/>
              </a:lnSpc>
              <a:spcAft>
                <a:spcPts val="600"/>
              </a:spcAft>
              <a:buFont typeface="Wingdings" pitchFamily="2" charset="2"/>
              <a:buChar char="o"/>
            </a:pPr>
            <a:r>
              <a:rPr lang="en-US" altLang="en-US" sz="2400" dirty="0"/>
              <a:t> </a:t>
            </a:r>
            <a:r>
              <a:rPr lang="sr-Latn-CS" altLang="en-US" sz="2400" dirty="0"/>
              <a:t>korijene ima u prvim izbušotinama i kalupima koji su se koristil</a:t>
            </a:r>
            <a:r>
              <a:rPr lang="en-US" altLang="en-US" sz="2400" dirty="0" err="1"/>
              <a:t>i</a:t>
            </a:r>
            <a:r>
              <a:rPr lang="sr-Latn-CS" altLang="en-US" sz="2400" dirty="0"/>
              <a:t> za pravljenje pečata i valuta</a:t>
            </a:r>
            <a:endParaRPr lang="en-US" altLang="en-US" sz="2400" dirty="0"/>
          </a:p>
          <a:p>
            <a:pPr>
              <a:lnSpc>
                <a:spcPct val="90000"/>
              </a:lnSpc>
              <a:spcAft>
                <a:spcPts val="600"/>
              </a:spcAft>
              <a:buFont typeface="Wingdings" pitchFamily="2" charset="2"/>
              <a:buChar char="o"/>
            </a:pPr>
            <a:r>
              <a:rPr lang="en-US" altLang="en-US" sz="2400" dirty="0" err="1">
                <a:hlinkClick r:id="rId2"/>
              </a:rPr>
              <a:t>Johanes</a:t>
            </a:r>
            <a:r>
              <a:rPr lang="en-US" altLang="en-US" sz="2400" dirty="0">
                <a:hlinkClick r:id="rId2"/>
              </a:rPr>
              <a:t> Gutenberg</a:t>
            </a:r>
            <a:r>
              <a:rPr lang="en-US" altLang="en-US" sz="2400" dirty="0"/>
              <a:t> je </a:t>
            </a:r>
            <a:r>
              <a:rPr lang="sr-Latn-CS" altLang="en-US" sz="2400" dirty="0"/>
              <a:t>sredinom 15-og vijeka </a:t>
            </a:r>
            <a:r>
              <a:rPr lang="en-US" altLang="en-US" sz="2400" dirty="0"/>
              <a:t>r</a:t>
            </a:r>
            <a:r>
              <a:rPr lang="sr-Latn-CS" altLang="en-US" sz="2400" dirty="0"/>
              <a:t>azvi</a:t>
            </a:r>
            <a:r>
              <a:rPr lang="en-US" altLang="en-US" sz="2400" dirty="0"/>
              <a:t>o</a:t>
            </a:r>
            <a:r>
              <a:rPr lang="sr-Latn-CS" altLang="en-US" sz="2400" dirty="0"/>
              <a:t> </a:t>
            </a:r>
            <a:r>
              <a:rPr lang="sr-Latn-ME" altLang="en-US" sz="2400" dirty="0"/>
              <a:t>š</a:t>
            </a:r>
            <a:r>
              <a:rPr lang="en-US" altLang="en-US" sz="2400" dirty="0" err="1"/>
              <a:t>tamparsku</a:t>
            </a:r>
            <a:r>
              <a:rPr lang="en-US" altLang="en-US" sz="2400" dirty="0"/>
              <a:t> </a:t>
            </a:r>
            <a:r>
              <a:rPr lang="en-US" altLang="en-US" sz="2400" dirty="0" err="1"/>
              <a:t>presu</a:t>
            </a:r>
            <a:endParaRPr lang="en-US" altLang="en-US" sz="2400" dirty="0"/>
          </a:p>
          <a:p>
            <a:pPr>
              <a:lnSpc>
                <a:spcPct val="90000"/>
              </a:lnSpc>
              <a:spcAft>
                <a:spcPts val="600"/>
              </a:spcAft>
              <a:buFont typeface="Wingdings" pitchFamily="2" charset="2"/>
              <a:buChar char="o"/>
            </a:pPr>
            <a:r>
              <a:rPr lang="en-US" altLang="en-US" sz="2400" dirty="0"/>
              <a:t> </a:t>
            </a:r>
            <a:r>
              <a:rPr lang="en-US" altLang="en-US" sz="2400" dirty="0" err="1"/>
              <a:t>pomoću</a:t>
            </a:r>
            <a:r>
              <a:rPr lang="en-US" altLang="en-US" sz="2400" dirty="0"/>
              <a:t> </a:t>
            </a:r>
            <a:r>
              <a:rPr lang="en-US" altLang="en-US" sz="2400" dirty="0" err="1"/>
              <a:t>štampanja</a:t>
            </a:r>
            <a:r>
              <a:rPr lang="en-US" altLang="en-US" sz="2400" dirty="0"/>
              <a:t> je </a:t>
            </a:r>
            <a:r>
              <a:rPr lang="en-US" altLang="en-US" sz="2400" dirty="0" err="1"/>
              <a:t>omogućeno</a:t>
            </a:r>
            <a:r>
              <a:rPr lang="en-US" altLang="en-US" sz="2400" dirty="0"/>
              <a:t> </a:t>
            </a:r>
            <a:r>
              <a:rPr lang="en-US" altLang="en-US" sz="2400" dirty="0" err="1"/>
              <a:t>obrazovanje</a:t>
            </a:r>
            <a:r>
              <a:rPr lang="en-US" altLang="en-US" sz="2400" dirty="0"/>
              <a:t> </a:t>
            </a:r>
            <a:r>
              <a:rPr lang="sr-Latn-ME" altLang="en-US" sz="2400" dirty="0"/>
              <a:t>č</a:t>
            </a:r>
            <a:r>
              <a:rPr lang="en-US" altLang="en-US" sz="2400" dirty="0" err="1"/>
              <a:t>itavog</a:t>
            </a:r>
            <a:r>
              <a:rPr lang="en-US" altLang="en-US" sz="2400" dirty="0"/>
              <a:t> </a:t>
            </a:r>
            <a:r>
              <a:rPr lang="en-US" altLang="en-US" sz="2400" dirty="0" err="1"/>
              <a:t>sveta</a:t>
            </a:r>
            <a:endParaRPr lang="en-US" altLang="en-US" sz="2400" dirty="0"/>
          </a:p>
        </p:txBody>
      </p:sp>
      <p:pic>
        <p:nvPicPr>
          <p:cNvPr id="4101" name="Picture 2" descr="C:\Users\Milos\Desktop\800px-Featherbed_Alley_Printshop_Bermuda.jpg">
            <a:extLst>
              <a:ext uri="{FF2B5EF4-FFF2-40B4-BE49-F238E27FC236}">
                <a16:creationId xmlns:a16="http://schemas.microsoft.com/office/drawing/2014/main" id="{555B2DEB-63E0-44A5-8433-998751BBF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982" y="2959896"/>
            <a:ext cx="2725969" cy="199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6C48BD6-4C2E-4C0E-95F1-035B37A13828}"/>
              </a:ext>
            </a:extLst>
          </p:cNvPr>
          <p:cNvSpPr>
            <a:spLocks noGrp="1" noChangeArrowheads="1"/>
          </p:cNvSpPr>
          <p:nvPr>
            <p:ph type="title"/>
          </p:nvPr>
        </p:nvSpPr>
        <p:spPr/>
        <p:txBody>
          <a:bodyPr/>
          <a:lstStyle/>
          <a:p>
            <a:pPr eaLnBrk="1" hangingPunct="1"/>
            <a:r>
              <a:rPr lang="hr-HR" altLang="en-US"/>
              <a:t>Osnovni pojmovi tipografije</a:t>
            </a:r>
            <a:endParaRPr lang="sr-Latn-CS" altLang="en-US"/>
          </a:p>
        </p:txBody>
      </p:sp>
      <p:pic>
        <p:nvPicPr>
          <p:cNvPr id="36867" name="Picture 3" descr="vrsteSlova">
            <a:extLst>
              <a:ext uri="{FF2B5EF4-FFF2-40B4-BE49-F238E27FC236}">
                <a16:creationId xmlns:a16="http://schemas.microsoft.com/office/drawing/2014/main" id="{591B416D-92B4-46F4-99FE-479A1BCF5B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97382" y="1718301"/>
            <a:ext cx="5985163" cy="4425870"/>
          </a:xfrm>
        </p:spPr>
      </p:pic>
    </p:spTree>
    <p:extLst>
      <p:ext uri="{BB962C8B-B14F-4D97-AF65-F5344CB8AC3E}">
        <p14:creationId xmlns:p14="http://schemas.microsoft.com/office/powerpoint/2010/main" val="900866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2137-94A8-40B4-9799-F35023693142}"/>
              </a:ext>
            </a:extLst>
          </p:cNvPr>
          <p:cNvSpPr>
            <a:spLocks noGrp="1"/>
          </p:cNvSpPr>
          <p:nvPr>
            <p:ph type="title"/>
          </p:nvPr>
        </p:nvSpPr>
        <p:spPr>
          <a:xfrm>
            <a:off x="2592925" y="522509"/>
            <a:ext cx="8911687" cy="1280890"/>
          </a:xfrm>
        </p:spPr>
        <p:txBody>
          <a:bodyPr/>
          <a:lstStyle/>
          <a:p>
            <a:r>
              <a:rPr lang="sr-Latn-ME" dirty="0"/>
              <a:t>Elementi slovnih znakova</a:t>
            </a:r>
            <a:endParaRPr lang="en-US" dirty="0"/>
          </a:p>
        </p:txBody>
      </p:sp>
      <p:sp>
        <p:nvSpPr>
          <p:cNvPr id="3" name="Content Placeholder 2">
            <a:extLst>
              <a:ext uri="{FF2B5EF4-FFF2-40B4-BE49-F238E27FC236}">
                <a16:creationId xmlns:a16="http://schemas.microsoft.com/office/drawing/2014/main" id="{04A04976-3E74-467B-91F3-C039E904CE91}"/>
              </a:ext>
            </a:extLst>
          </p:cNvPr>
          <p:cNvSpPr>
            <a:spLocks noGrp="1"/>
          </p:cNvSpPr>
          <p:nvPr>
            <p:ph idx="1"/>
          </p:nvPr>
        </p:nvSpPr>
        <p:spPr>
          <a:xfrm>
            <a:off x="2589212" y="1343374"/>
            <a:ext cx="8915400" cy="4229178"/>
          </a:xfrm>
        </p:spPr>
        <p:txBody>
          <a:bodyPr>
            <a:normAutofit/>
          </a:bodyPr>
          <a:lstStyle/>
          <a:p>
            <a:r>
              <a:rPr lang="en-US" sz="2200" dirty="0"/>
              <a:t>U </a:t>
            </a:r>
            <a:r>
              <a:rPr lang="en-US" sz="2200" dirty="0" err="1"/>
              <a:t>svim</a:t>
            </a:r>
            <a:r>
              <a:rPr lang="en-US" sz="2200" dirty="0"/>
              <a:t> </a:t>
            </a:r>
            <a:r>
              <a:rPr lang="en-US" sz="2200" dirty="0" err="1"/>
              <a:t>slovnim</a:t>
            </a:r>
            <a:r>
              <a:rPr lang="en-US" sz="2200" dirty="0"/>
              <a:t> </a:t>
            </a:r>
            <a:r>
              <a:rPr lang="en-US" sz="2200" dirty="0" err="1"/>
              <a:t>znakovima</a:t>
            </a:r>
            <a:r>
              <a:rPr lang="en-US" sz="2200" dirty="0"/>
              <a:t> </a:t>
            </a:r>
            <a:r>
              <a:rPr lang="en-US" sz="2200" dirty="0" err="1"/>
              <a:t>možemo</a:t>
            </a:r>
            <a:r>
              <a:rPr lang="en-US" sz="2200" dirty="0"/>
              <a:t> </a:t>
            </a:r>
            <a:r>
              <a:rPr lang="en-US" sz="2200" dirty="0" err="1"/>
              <a:t>pronaći</a:t>
            </a:r>
            <a:r>
              <a:rPr lang="en-US" sz="2200" dirty="0"/>
              <a:t> </a:t>
            </a:r>
            <a:r>
              <a:rPr lang="en-US" sz="2200" dirty="0" err="1"/>
              <a:t>neke</a:t>
            </a:r>
            <a:r>
              <a:rPr lang="en-US" sz="2200" dirty="0"/>
              <a:t> </a:t>
            </a:r>
            <a:r>
              <a:rPr lang="en-US" sz="2200" dirty="0" err="1"/>
              <a:t>oblike</a:t>
            </a:r>
            <a:r>
              <a:rPr lang="en-US" sz="2200" dirty="0"/>
              <a:t> </a:t>
            </a:r>
            <a:r>
              <a:rPr lang="en-US" sz="2200" dirty="0" err="1"/>
              <a:t>koji</a:t>
            </a:r>
            <a:r>
              <a:rPr lang="en-US" sz="2200" dirty="0"/>
              <a:t> </a:t>
            </a:r>
            <a:r>
              <a:rPr lang="en-US" sz="2200" dirty="0" err="1"/>
              <a:t>su</a:t>
            </a:r>
            <a:r>
              <a:rPr lang="en-US" sz="2200" dirty="0"/>
              <a:t> </a:t>
            </a:r>
            <a:r>
              <a:rPr lang="en-US" sz="2200" dirty="0" err="1"/>
              <a:t>više</a:t>
            </a:r>
            <a:r>
              <a:rPr lang="en-US" sz="2200" dirty="0"/>
              <a:t>- </a:t>
            </a:r>
            <a:r>
              <a:rPr lang="en-US" sz="2200" dirty="0" err="1"/>
              <a:t>manje</a:t>
            </a:r>
            <a:r>
              <a:rPr lang="en-US" sz="2200" dirty="0"/>
              <a:t> </a:t>
            </a:r>
            <a:r>
              <a:rPr lang="en-US" sz="2200" dirty="0" err="1"/>
              <a:t>zajednički</a:t>
            </a:r>
            <a:r>
              <a:rPr lang="en-US" sz="2200" dirty="0"/>
              <a:t>, to </a:t>
            </a:r>
            <a:r>
              <a:rPr lang="en-US" sz="2200" dirty="0" err="1"/>
              <a:t>su</a:t>
            </a:r>
            <a:r>
              <a:rPr lang="en-US" sz="2200" dirty="0"/>
              <a:t> </a:t>
            </a:r>
            <a:r>
              <a:rPr lang="en-US" sz="2200" dirty="0" err="1"/>
              <a:t>zapravo</a:t>
            </a:r>
            <a:r>
              <a:rPr lang="en-US" sz="2200" dirty="0"/>
              <a:t> </a:t>
            </a:r>
            <a:r>
              <a:rPr lang="en-US" sz="2200" dirty="0" err="1"/>
              <a:t>elementi</a:t>
            </a:r>
            <a:r>
              <a:rPr lang="en-US" sz="2200" dirty="0"/>
              <a:t> </a:t>
            </a:r>
            <a:r>
              <a:rPr lang="en-US" sz="2200" dirty="0" err="1"/>
              <a:t>koji</a:t>
            </a:r>
            <a:r>
              <a:rPr lang="en-US" sz="2200" dirty="0"/>
              <a:t> </a:t>
            </a:r>
            <a:r>
              <a:rPr lang="sr-Latn-ME" sz="2200" dirty="0"/>
              <a:t>čine</a:t>
            </a:r>
            <a:r>
              <a:rPr lang="en-US" sz="2200" dirty="0"/>
              <a:t> </a:t>
            </a:r>
            <a:r>
              <a:rPr lang="en-US" sz="2200" dirty="0" err="1"/>
              <a:t>jedno</a:t>
            </a:r>
            <a:r>
              <a:rPr lang="en-US" sz="2200" dirty="0"/>
              <a:t> </a:t>
            </a:r>
            <a:r>
              <a:rPr lang="en-US" sz="2200" dirty="0" err="1"/>
              <a:t>slovo</a:t>
            </a:r>
            <a:r>
              <a:rPr lang="en-US" sz="2200" dirty="0"/>
              <a:t>, </a:t>
            </a:r>
            <a:r>
              <a:rPr lang="en-US" sz="2200" dirty="0" err="1"/>
              <a:t>mada</a:t>
            </a:r>
            <a:r>
              <a:rPr lang="en-US" sz="2200" dirty="0"/>
              <a:t> to ne </a:t>
            </a:r>
            <a:r>
              <a:rPr lang="en-US" sz="2200" dirty="0" err="1"/>
              <a:t>znači</a:t>
            </a:r>
            <a:r>
              <a:rPr lang="en-US" sz="2200" dirty="0"/>
              <a:t> da </a:t>
            </a:r>
            <a:r>
              <a:rPr lang="en-US" sz="2200" dirty="0" err="1"/>
              <a:t>ćemo</a:t>
            </a:r>
            <a:r>
              <a:rPr lang="en-US" sz="2200" dirty="0"/>
              <a:t> u </a:t>
            </a:r>
            <a:r>
              <a:rPr lang="en-US" sz="2200" dirty="0" err="1"/>
              <a:t>svakom</a:t>
            </a:r>
            <a:r>
              <a:rPr lang="en-US" sz="2200" dirty="0"/>
              <a:t> </a:t>
            </a:r>
            <a:r>
              <a:rPr lang="en-US" sz="2200" dirty="0" err="1"/>
              <a:t>slovu</a:t>
            </a:r>
            <a:r>
              <a:rPr lang="en-US" sz="2200" dirty="0"/>
              <a:t> </a:t>
            </a:r>
            <a:r>
              <a:rPr lang="en-US" sz="2200" dirty="0" err="1"/>
              <a:t>naići</a:t>
            </a:r>
            <a:r>
              <a:rPr lang="en-US" sz="2200" dirty="0"/>
              <a:t> </a:t>
            </a:r>
            <a:r>
              <a:rPr lang="en-US" sz="2200" dirty="0" err="1"/>
              <a:t>na</a:t>
            </a:r>
            <a:r>
              <a:rPr lang="en-US" sz="2200" dirty="0"/>
              <a:t> </a:t>
            </a:r>
            <a:r>
              <a:rPr lang="en-US" sz="2200" dirty="0" err="1"/>
              <a:t>sve</a:t>
            </a:r>
            <a:r>
              <a:rPr lang="en-US" sz="2200" dirty="0"/>
              <a:t> </a:t>
            </a:r>
            <a:r>
              <a:rPr lang="en-US" sz="2200" dirty="0" err="1"/>
              <a:t>te</a:t>
            </a:r>
            <a:r>
              <a:rPr lang="en-US" sz="2200" dirty="0"/>
              <a:t> </a:t>
            </a:r>
            <a:r>
              <a:rPr lang="en-US" sz="2200" dirty="0" err="1"/>
              <a:t>dijelove</a:t>
            </a:r>
            <a:r>
              <a:rPr lang="en-US" sz="2200" dirty="0"/>
              <a:t>.</a:t>
            </a:r>
          </a:p>
          <a:p>
            <a:r>
              <a:rPr lang="en-US" sz="2200" dirty="0"/>
              <a:t>	</a:t>
            </a:r>
            <a:r>
              <a:rPr lang="en-US" sz="2200" dirty="0" err="1"/>
              <a:t>Detaljno</a:t>
            </a:r>
            <a:r>
              <a:rPr lang="en-US" sz="2200" dirty="0"/>
              <a:t> </a:t>
            </a:r>
            <a:r>
              <a:rPr lang="en-US" sz="2200" dirty="0" err="1"/>
              <a:t>poznavanje</a:t>
            </a:r>
            <a:r>
              <a:rPr lang="en-US" sz="2200" dirty="0"/>
              <a:t> </a:t>
            </a:r>
            <a:r>
              <a:rPr lang="en-US" sz="2200" dirty="0" err="1"/>
              <a:t>ovih</a:t>
            </a:r>
            <a:r>
              <a:rPr lang="en-US" sz="2200" dirty="0"/>
              <a:t> </a:t>
            </a:r>
            <a:r>
              <a:rPr lang="en-US" sz="2200" dirty="0" err="1"/>
              <a:t>elem</a:t>
            </a:r>
            <a:r>
              <a:rPr lang="sr-Latn-ME" sz="2200" dirty="0"/>
              <a:t>e</a:t>
            </a:r>
            <a:r>
              <a:rPr lang="en-US" sz="2200" dirty="0" err="1"/>
              <a:t>nata</a:t>
            </a:r>
            <a:r>
              <a:rPr lang="en-US" sz="2200" dirty="0"/>
              <a:t> </a:t>
            </a:r>
            <a:r>
              <a:rPr lang="en-US" sz="2200" dirty="0" err="1"/>
              <a:t>neophodno</a:t>
            </a:r>
            <a:r>
              <a:rPr lang="en-US" sz="2200" dirty="0"/>
              <a:t> je </a:t>
            </a:r>
            <a:r>
              <a:rPr lang="en-US" sz="2200" dirty="0" err="1"/>
              <a:t>isključivo</a:t>
            </a:r>
            <a:r>
              <a:rPr lang="en-US" sz="2200" dirty="0"/>
              <a:t> </a:t>
            </a:r>
            <a:r>
              <a:rPr lang="en-US" sz="2200" dirty="0" err="1"/>
              <a:t>nekome</a:t>
            </a:r>
            <a:r>
              <a:rPr lang="en-US" sz="2200" dirty="0"/>
              <a:t> ko se </a:t>
            </a:r>
            <a:r>
              <a:rPr lang="en-US" sz="2200" dirty="0" err="1"/>
              <a:t>bavi</a:t>
            </a:r>
            <a:r>
              <a:rPr lang="en-US" sz="2200" dirty="0"/>
              <a:t> </a:t>
            </a:r>
            <a:r>
              <a:rPr lang="en-US" sz="2200" dirty="0" err="1"/>
              <a:t>dizajnom</a:t>
            </a:r>
            <a:r>
              <a:rPr lang="en-US" sz="2200" dirty="0"/>
              <a:t> </a:t>
            </a:r>
            <a:r>
              <a:rPr lang="en-US" sz="2200" dirty="0" err="1"/>
              <a:t>pisama</a:t>
            </a:r>
            <a:endParaRPr lang="en-US" sz="2200" dirty="0"/>
          </a:p>
          <a:p>
            <a:r>
              <a:rPr lang="sr-Latn-ME" sz="2200" dirty="0"/>
              <a:t>N</a:t>
            </a:r>
            <a:r>
              <a:rPr lang="en-US" sz="2200" dirty="0"/>
              <a:t>a </a:t>
            </a:r>
            <a:r>
              <a:rPr lang="en-US" sz="2200" dirty="0" err="1"/>
              <a:t>slici</a:t>
            </a:r>
            <a:r>
              <a:rPr lang="en-US" sz="2200" dirty="0"/>
              <a:t> se </a:t>
            </a:r>
            <a:r>
              <a:rPr lang="en-US" sz="2200" dirty="0" err="1"/>
              <a:t>nalazi</a:t>
            </a:r>
            <a:r>
              <a:rPr lang="en-US" sz="2200" dirty="0"/>
              <a:t> </a:t>
            </a:r>
            <a:r>
              <a:rPr lang="en-US" sz="2200" dirty="0" err="1"/>
              <a:t>prikaz</a:t>
            </a:r>
            <a:r>
              <a:rPr lang="en-US" sz="2200" dirty="0"/>
              <a:t> </a:t>
            </a:r>
            <a:r>
              <a:rPr lang="en-US" sz="2200" dirty="0" err="1"/>
              <a:t>upravo</a:t>
            </a:r>
            <a:r>
              <a:rPr lang="en-US" sz="2200" dirty="0"/>
              <a:t> </a:t>
            </a:r>
            <a:r>
              <a:rPr lang="en-US" sz="2200" dirty="0" err="1"/>
              <a:t>tih</a:t>
            </a:r>
            <a:r>
              <a:rPr lang="en-US" sz="2200" dirty="0"/>
              <a:t> </a:t>
            </a:r>
            <a:r>
              <a:rPr lang="en-US" sz="2200" dirty="0" err="1"/>
              <a:t>najčešćih</a:t>
            </a:r>
            <a:r>
              <a:rPr lang="en-US" sz="2200" dirty="0"/>
              <a:t> </a:t>
            </a:r>
            <a:r>
              <a:rPr lang="en-US" sz="2200" dirty="0" err="1"/>
              <a:t>i</a:t>
            </a:r>
            <a:r>
              <a:rPr lang="sr-Latn-ME" sz="2200" dirty="0"/>
              <a:t> </a:t>
            </a:r>
            <a:r>
              <a:rPr lang="en-US" sz="2200" dirty="0" err="1"/>
              <a:t>najvažnijih</a:t>
            </a:r>
            <a:r>
              <a:rPr lang="en-US" sz="2200" dirty="0"/>
              <a:t> </a:t>
            </a:r>
            <a:r>
              <a:rPr lang="en-US" sz="2200" dirty="0" err="1"/>
              <a:t>elemenata</a:t>
            </a:r>
            <a:r>
              <a:rPr lang="en-US" sz="2200" dirty="0"/>
              <a:t>.</a:t>
            </a:r>
          </a:p>
        </p:txBody>
      </p:sp>
      <p:grpSp>
        <p:nvGrpSpPr>
          <p:cNvPr id="4" name="Group 2">
            <a:extLst>
              <a:ext uri="{FF2B5EF4-FFF2-40B4-BE49-F238E27FC236}">
                <a16:creationId xmlns:a16="http://schemas.microsoft.com/office/drawing/2014/main" id="{EFFC15E0-815A-4D59-88AA-446289EF0359}"/>
              </a:ext>
            </a:extLst>
          </p:cNvPr>
          <p:cNvGrpSpPr>
            <a:grpSpLocks/>
          </p:cNvGrpSpPr>
          <p:nvPr/>
        </p:nvGrpSpPr>
        <p:grpSpPr bwMode="auto">
          <a:xfrm>
            <a:off x="1086407" y="1200335"/>
            <a:ext cx="8752841" cy="5518554"/>
            <a:chOff x="720" y="0"/>
            <a:chExt cx="13784" cy="9227"/>
          </a:xfrm>
        </p:grpSpPr>
        <p:pic>
          <p:nvPicPr>
            <p:cNvPr id="2053" name="Picture 5">
              <a:extLst>
                <a:ext uri="{FF2B5EF4-FFF2-40B4-BE49-F238E27FC236}">
                  <a16:creationId xmlns:a16="http://schemas.microsoft.com/office/drawing/2014/main" id="{045137D4-0B8E-490C-83AC-BDE9EF686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0"/>
              <a:ext cx="1920" cy="1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FF476357-09AD-4D0F-A5B6-3AB789467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 y="5370"/>
              <a:ext cx="9842" cy="38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7232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09B993-8FEB-46DC-9CD7-69C95E2C93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EE595-4800-451E-803E-C079A7E763B6}"/>
              </a:ext>
            </a:extLst>
          </p:cNvPr>
          <p:cNvSpPr>
            <a:spLocks noGrp="1"/>
          </p:cNvSpPr>
          <p:nvPr>
            <p:ph type="title"/>
          </p:nvPr>
        </p:nvSpPr>
        <p:spPr>
          <a:xfrm>
            <a:off x="1259893" y="3101093"/>
            <a:ext cx="2454052" cy="3029344"/>
          </a:xfrm>
        </p:spPr>
        <p:txBody>
          <a:bodyPr>
            <a:normAutofit/>
          </a:bodyPr>
          <a:lstStyle/>
          <a:p>
            <a:r>
              <a:rPr lang="sr-Latn-ME" sz="3200">
                <a:solidFill>
                  <a:schemeClr val="bg1"/>
                </a:solidFill>
              </a:rPr>
              <a:t>Veličina i razmak između slova</a:t>
            </a:r>
            <a:endParaRPr lang="en-US" sz="3200">
              <a:solidFill>
                <a:schemeClr val="bg1"/>
              </a:solidFill>
            </a:endParaRPr>
          </a:p>
        </p:txBody>
      </p:sp>
      <p:sp>
        <p:nvSpPr>
          <p:cNvPr id="12" name="Freeform 11">
            <a:extLst>
              <a:ext uri="{FF2B5EF4-FFF2-40B4-BE49-F238E27FC236}">
                <a16:creationId xmlns:a16="http://schemas.microsoft.com/office/drawing/2014/main" id="{1E9821DA-CF82-4DA7-A2E9-77C49ECD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67F90B71-DFD0-4AAD-BD8F-3D4A022FB0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115574-6393-4927-9AF0-460E031B763A}"/>
              </a:ext>
            </a:extLst>
          </p:cNvPr>
          <p:cNvGraphicFramePr>
            <a:graphicFrameLocks noGrp="1"/>
          </p:cNvGraphicFramePr>
          <p:nvPr>
            <p:ph idx="1"/>
            <p:extLst>
              <p:ext uri="{D42A27DB-BD31-4B8C-83A1-F6EECF244321}">
                <p14:modId xmlns:p14="http://schemas.microsoft.com/office/powerpoint/2010/main" val="62378553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811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89A6517-6872-43E5-B93A-27E2F19B84FC}"/>
              </a:ext>
            </a:extLst>
          </p:cNvPr>
          <p:cNvSpPr>
            <a:spLocks noGrp="1" noChangeArrowheads="1"/>
          </p:cNvSpPr>
          <p:nvPr>
            <p:ph type="title"/>
          </p:nvPr>
        </p:nvSpPr>
        <p:spPr/>
        <p:txBody>
          <a:bodyPr>
            <a:normAutofit/>
          </a:bodyPr>
          <a:lstStyle/>
          <a:p>
            <a:pPr eaLnBrk="1" hangingPunct="1"/>
            <a:r>
              <a:rPr lang="hr-HR" altLang="en-US" sz="3400"/>
              <a:t>Elementi pisma i slovnih znakova</a:t>
            </a:r>
          </a:p>
        </p:txBody>
      </p:sp>
      <p:pic>
        <p:nvPicPr>
          <p:cNvPr id="37892" name="Picture 4" descr="osnPismLin">
            <a:extLst>
              <a:ext uri="{FF2B5EF4-FFF2-40B4-BE49-F238E27FC236}">
                <a16:creationId xmlns:a16="http://schemas.microsoft.com/office/drawing/2014/main" id="{7C2E5AF3-E91B-43BB-BCE8-697980B1D5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657025" y="3792296"/>
            <a:ext cx="2779776" cy="460858"/>
          </a:xfrm>
        </p:spPr>
      </p:pic>
      <p:sp>
        <p:nvSpPr>
          <p:cNvPr id="37891" name="Rectangle 3">
            <a:extLst>
              <a:ext uri="{FF2B5EF4-FFF2-40B4-BE49-F238E27FC236}">
                <a16:creationId xmlns:a16="http://schemas.microsoft.com/office/drawing/2014/main" id="{BA6893E2-52AE-4679-9489-12F157A36C5F}"/>
              </a:ext>
            </a:extLst>
          </p:cNvPr>
          <p:cNvSpPr>
            <a:spLocks noGrp="1" noChangeArrowheads="1"/>
          </p:cNvSpPr>
          <p:nvPr>
            <p:ph type="body" sz="half" idx="4294967295"/>
          </p:nvPr>
        </p:nvSpPr>
        <p:spPr>
          <a:xfrm>
            <a:off x="2188369" y="1528787"/>
            <a:ext cx="7508875" cy="1439862"/>
          </a:xfrm>
        </p:spPr>
        <p:txBody>
          <a:bodyPr>
            <a:normAutofit/>
          </a:bodyPr>
          <a:lstStyle/>
          <a:p>
            <a:pPr eaLnBrk="1" hangingPunct="1">
              <a:buFont typeface="Wingdings" panose="05000000000000000000" pitchFamily="2" charset="2"/>
              <a:buChar char="§"/>
            </a:pPr>
            <a:r>
              <a:rPr lang="hr-HR" altLang="en-US" sz="2400" dirty="0">
                <a:solidFill>
                  <a:schemeClr val="hlink"/>
                </a:solidFill>
              </a:rPr>
              <a:t>Osnovna pismovna linija</a:t>
            </a:r>
            <a:r>
              <a:rPr lang="hr-HR" altLang="en-US" sz="2400" dirty="0"/>
              <a:t> - imaginarna linija na kojoj leže sva slova nekog pisma složena u redak teksta </a:t>
            </a:r>
          </a:p>
          <a:p>
            <a:pPr eaLnBrk="1" hangingPunct="1">
              <a:buFont typeface="Wingdings" panose="05000000000000000000" pitchFamily="2" charset="2"/>
              <a:buNone/>
            </a:pPr>
            <a:endParaRPr lang="hr-HR" altLang="en-US" sz="2400" dirty="0"/>
          </a:p>
        </p:txBody>
      </p:sp>
      <p:pic>
        <p:nvPicPr>
          <p:cNvPr id="37893" name="Picture 5" descr="slovniZnakovi">
            <a:extLst>
              <a:ext uri="{FF2B5EF4-FFF2-40B4-BE49-F238E27FC236}">
                <a16:creationId xmlns:a16="http://schemas.microsoft.com/office/drawing/2014/main" id="{6C0D5CFC-39DC-4757-A957-7001357C2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489" y="3469136"/>
            <a:ext cx="5048075" cy="140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
            <a:extLst>
              <a:ext uri="{FF2B5EF4-FFF2-40B4-BE49-F238E27FC236}">
                <a16:creationId xmlns:a16="http://schemas.microsoft.com/office/drawing/2014/main" id="{052CDC02-1D7F-432C-AFC3-3B163786B6CA}"/>
              </a:ext>
            </a:extLst>
          </p:cNvPr>
          <p:cNvSpPr>
            <a:spLocks noChangeArrowheads="1"/>
          </p:cNvSpPr>
          <p:nvPr/>
        </p:nvSpPr>
        <p:spPr bwMode="auto">
          <a:xfrm>
            <a:off x="3595688" y="4929188"/>
            <a:ext cx="4786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l" eaLnBrk="1" hangingPunct="1"/>
            <a:r>
              <a:rPr lang="en-US" altLang="en-US" sz="3600">
                <a:latin typeface="Chiller" panose="04020404031007020602" pitchFamily="82" charset="0"/>
                <a:ea typeface="Calibri" panose="020F0502020204030204" pitchFamily="34" charset="0"/>
                <a:cs typeface="Times New Roman" panose="02020603050405020304" pitchFamily="18" charset="0"/>
              </a:rPr>
              <a:t>MIsasdlfhaklsdhflkashdfklashdl;faf</a:t>
            </a:r>
            <a:endParaRPr lang="en-US" altLang="en-US" sz="5400">
              <a:latin typeface="Arial" panose="020B0604020202020204" pitchFamily="34" charset="0"/>
              <a:ea typeface="Calibri" panose="020F0502020204030204" pitchFamily="34" charset="0"/>
              <a:cs typeface="Arial" panose="020B0604020202020204" pitchFamily="34" charset="0"/>
            </a:endParaRPr>
          </a:p>
        </p:txBody>
      </p:sp>
      <p:sp>
        <p:nvSpPr>
          <p:cNvPr id="37895" name="Rectangle 2">
            <a:extLst>
              <a:ext uri="{FF2B5EF4-FFF2-40B4-BE49-F238E27FC236}">
                <a16:creationId xmlns:a16="http://schemas.microsoft.com/office/drawing/2014/main" id="{8CFD734B-B574-419B-9288-1A5AE9AA039D}"/>
              </a:ext>
            </a:extLst>
          </p:cNvPr>
          <p:cNvSpPr>
            <a:spLocks noChangeArrowheads="1"/>
          </p:cNvSpPr>
          <p:nvPr/>
        </p:nvSpPr>
        <p:spPr bwMode="auto">
          <a:xfrm>
            <a:off x="2024064" y="57864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l" eaLnBrk="1" hangingPunct="1"/>
            <a:r>
              <a:rPr lang="en-US" altLang="en-US" sz="3600">
                <a:latin typeface="Viner Hand ITC" panose="03070502030502020203" pitchFamily="66" charset="0"/>
                <a:ea typeface="Calibri" panose="020F0502020204030204" pitchFamily="34" charset="0"/>
                <a:cs typeface="Iskoola Pota" panose="020B0502040204020203" pitchFamily="34" charset="0"/>
              </a:rPr>
              <a:t>MIsasdlfhaklsdhflkashdfklashdl;faf</a:t>
            </a:r>
            <a:endParaRPr lang="en-US" altLang="en-US">
              <a:latin typeface="Arial" panose="020B0604020202020204" pitchFamily="34" charset="0"/>
              <a:ea typeface="Calibri" panose="020F0502020204030204" pitchFamily="34" charset="0"/>
              <a:cs typeface="Arial" panose="020B0604020202020204" pitchFamily="34" charset="0"/>
            </a:endParaRPr>
          </a:p>
        </p:txBody>
      </p:sp>
      <p:cxnSp>
        <p:nvCxnSpPr>
          <p:cNvPr id="37896" name="Straight Connector 8">
            <a:extLst>
              <a:ext uri="{FF2B5EF4-FFF2-40B4-BE49-F238E27FC236}">
                <a16:creationId xmlns:a16="http://schemas.microsoft.com/office/drawing/2014/main" id="{9256A73B-D0B9-487D-A583-659347037F93}"/>
              </a:ext>
            </a:extLst>
          </p:cNvPr>
          <p:cNvCxnSpPr>
            <a:cxnSpLocks noChangeShapeType="1"/>
          </p:cNvCxnSpPr>
          <p:nvPr/>
        </p:nvCxnSpPr>
        <p:spPr bwMode="auto">
          <a:xfrm>
            <a:off x="2595564" y="5214939"/>
            <a:ext cx="6715125" cy="1587"/>
          </a:xfrm>
          <a:prstGeom prst="line">
            <a:avLst/>
          </a:prstGeom>
          <a:noFill/>
          <a:ln w="9525" algn="ctr">
            <a:solidFill>
              <a:schemeClr val="tx1"/>
            </a:solidFill>
            <a:round/>
            <a:headEnd/>
            <a:tailEnd/>
          </a:ln>
        </p:spPr>
      </p:cxnSp>
      <p:cxnSp>
        <p:nvCxnSpPr>
          <p:cNvPr id="37897" name="Straight Connector 9">
            <a:extLst>
              <a:ext uri="{FF2B5EF4-FFF2-40B4-BE49-F238E27FC236}">
                <a16:creationId xmlns:a16="http://schemas.microsoft.com/office/drawing/2014/main" id="{D22CE365-74EC-43DE-BC52-330CF06189FA}"/>
              </a:ext>
            </a:extLst>
          </p:cNvPr>
          <p:cNvCxnSpPr>
            <a:cxnSpLocks noChangeShapeType="1"/>
          </p:cNvCxnSpPr>
          <p:nvPr/>
        </p:nvCxnSpPr>
        <p:spPr bwMode="auto">
          <a:xfrm>
            <a:off x="2595564" y="5367339"/>
            <a:ext cx="6715125" cy="1587"/>
          </a:xfrm>
          <a:prstGeom prst="line">
            <a:avLst/>
          </a:prstGeom>
          <a:noFill/>
          <a:ln w="9525" algn="ctr">
            <a:solidFill>
              <a:schemeClr val="tx1"/>
            </a:solidFill>
            <a:round/>
            <a:headEnd/>
            <a:tailEnd/>
          </a:ln>
        </p:spPr>
      </p:cxnSp>
      <p:cxnSp>
        <p:nvCxnSpPr>
          <p:cNvPr id="37898" name="Straight Connector 10">
            <a:extLst>
              <a:ext uri="{FF2B5EF4-FFF2-40B4-BE49-F238E27FC236}">
                <a16:creationId xmlns:a16="http://schemas.microsoft.com/office/drawing/2014/main" id="{06B30178-8580-4ACD-8449-0BCF904BD144}"/>
              </a:ext>
            </a:extLst>
          </p:cNvPr>
          <p:cNvCxnSpPr>
            <a:cxnSpLocks noChangeShapeType="1"/>
          </p:cNvCxnSpPr>
          <p:nvPr/>
        </p:nvCxnSpPr>
        <p:spPr bwMode="auto">
          <a:xfrm>
            <a:off x="2024063" y="5999164"/>
            <a:ext cx="7929562" cy="1587"/>
          </a:xfrm>
          <a:prstGeom prst="line">
            <a:avLst/>
          </a:prstGeom>
          <a:noFill/>
          <a:ln w="9525" algn="ctr">
            <a:solidFill>
              <a:schemeClr val="tx1"/>
            </a:solidFill>
            <a:round/>
            <a:headEnd/>
            <a:tailEnd/>
          </a:ln>
        </p:spPr>
      </p:cxnSp>
      <p:cxnSp>
        <p:nvCxnSpPr>
          <p:cNvPr id="37899" name="Straight Connector 12">
            <a:extLst>
              <a:ext uri="{FF2B5EF4-FFF2-40B4-BE49-F238E27FC236}">
                <a16:creationId xmlns:a16="http://schemas.microsoft.com/office/drawing/2014/main" id="{25E25F27-8DAD-4C0C-876F-61D113529105}"/>
              </a:ext>
            </a:extLst>
          </p:cNvPr>
          <p:cNvCxnSpPr>
            <a:cxnSpLocks noChangeShapeType="1"/>
          </p:cNvCxnSpPr>
          <p:nvPr/>
        </p:nvCxnSpPr>
        <p:spPr bwMode="auto">
          <a:xfrm>
            <a:off x="2024063" y="6213475"/>
            <a:ext cx="7929562" cy="1588"/>
          </a:xfrm>
          <a:prstGeom prst="line">
            <a:avLst/>
          </a:prstGeom>
          <a:noFill/>
          <a:ln w="9525" algn="ctr">
            <a:solidFill>
              <a:schemeClr val="tx1"/>
            </a:solidFill>
            <a:round/>
            <a:headEnd/>
            <a:tailEn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713B1F5-03C2-4916-BC88-DBAFFC287929}"/>
              </a:ext>
            </a:extLst>
          </p:cNvPr>
          <p:cNvSpPr>
            <a:spLocks noGrp="1" noChangeArrowheads="1"/>
          </p:cNvSpPr>
          <p:nvPr>
            <p:ph type="title"/>
          </p:nvPr>
        </p:nvSpPr>
        <p:spPr/>
        <p:txBody>
          <a:bodyPr>
            <a:normAutofit/>
          </a:bodyPr>
          <a:lstStyle/>
          <a:p>
            <a:pPr eaLnBrk="1" hangingPunct="1"/>
            <a:r>
              <a:rPr lang="sr-Latn-CS" altLang="en-US"/>
              <a:t>Podešavanje razmaka</a:t>
            </a:r>
          </a:p>
        </p:txBody>
      </p:sp>
      <p:sp>
        <p:nvSpPr>
          <p:cNvPr id="39939" name="Rectangle 3">
            <a:extLst>
              <a:ext uri="{FF2B5EF4-FFF2-40B4-BE49-F238E27FC236}">
                <a16:creationId xmlns:a16="http://schemas.microsoft.com/office/drawing/2014/main" id="{4B36F736-4994-4855-A230-185EC7A286AD}"/>
              </a:ext>
            </a:extLst>
          </p:cNvPr>
          <p:cNvSpPr>
            <a:spLocks noGrp="1" noChangeArrowheads="1"/>
          </p:cNvSpPr>
          <p:nvPr>
            <p:ph idx="1"/>
          </p:nvPr>
        </p:nvSpPr>
        <p:spPr>
          <a:xfrm>
            <a:off x="2589212" y="1885242"/>
            <a:ext cx="8915400" cy="3777622"/>
          </a:xfrm>
        </p:spPr>
        <p:txBody>
          <a:bodyPr>
            <a:normAutofit/>
          </a:bodyPr>
          <a:lstStyle/>
          <a:p>
            <a:pPr eaLnBrk="1" hangingPunct="1">
              <a:lnSpc>
                <a:spcPct val="90000"/>
              </a:lnSpc>
            </a:pPr>
            <a:r>
              <a:rPr lang="hr-HR" altLang="en-US" sz="2400" dirty="0">
                <a:solidFill>
                  <a:schemeClr val="hlink"/>
                </a:solidFill>
              </a:rPr>
              <a:t>Razmak između slova </a:t>
            </a:r>
            <a:endParaRPr lang="hr-HR" altLang="en-US" sz="2400" dirty="0"/>
          </a:p>
          <a:p>
            <a:pPr lvl="2" eaLnBrk="1" hangingPunct="1">
              <a:lnSpc>
                <a:spcPct val="90000"/>
              </a:lnSpc>
              <a:buFont typeface="Wingdings" panose="05000000000000000000" pitchFamily="2" charset="2"/>
              <a:buChar char="§"/>
            </a:pPr>
            <a:r>
              <a:rPr lang="hr-HR" altLang="en-US" sz="2400" dirty="0"/>
              <a:t>potreba za prilagođavanjem određenih parova i veličina slova    </a:t>
            </a:r>
          </a:p>
        </p:txBody>
      </p:sp>
      <p:pic>
        <p:nvPicPr>
          <p:cNvPr id="39940" name="Picture 4" descr="kerning">
            <a:extLst>
              <a:ext uri="{FF2B5EF4-FFF2-40B4-BE49-F238E27FC236}">
                <a16:creationId xmlns:a16="http://schemas.microsoft.com/office/drawing/2014/main" id="{CB7E78DA-35A5-44B6-8D41-A9805FDEA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3357564"/>
            <a:ext cx="36179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47D3502-15D7-40E3-8799-AADA72E46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62" name="Rectangle 2">
            <a:extLst>
              <a:ext uri="{FF2B5EF4-FFF2-40B4-BE49-F238E27FC236}">
                <a16:creationId xmlns:a16="http://schemas.microsoft.com/office/drawing/2014/main" id="{B04C44BB-2152-47FA-AACF-135EA32D2180}"/>
              </a:ext>
            </a:extLst>
          </p:cNvPr>
          <p:cNvSpPr>
            <a:spLocks noGrp="1" noChangeArrowheads="1"/>
          </p:cNvSpPr>
          <p:nvPr>
            <p:ph type="title"/>
          </p:nvPr>
        </p:nvSpPr>
        <p:spPr>
          <a:xfrm>
            <a:off x="649224" y="645106"/>
            <a:ext cx="3650279" cy="1259894"/>
          </a:xfrm>
        </p:spPr>
        <p:txBody>
          <a:bodyPr>
            <a:normAutofit/>
          </a:bodyPr>
          <a:lstStyle/>
          <a:p>
            <a:pPr eaLnBrk="1" hangingPunct="1"/>
            <a:r>
              <a:rPr lang="sr-Latn-CS" altLang="en-US"/>
              <a:t>Podešavanje razmaka</a:t>
            </a:r>
          </a:p>
        </p:txBody>
      </p:sp>
      <p:sp>
        <p:nvSpPr>
          <p:cNvPr id="138" name="Rectangle 137">
            <a:extLst>
              <a:ext uri="{FF2B5EF4-FFF2-40B4-BE49-F238E27FC236}">
                <a16:creationId xmlns:a16="http://schemas.microsoft.com/office/drawing/2014/main" id="{A84DC666-97B4-4AC4-9916-A1936C2F6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6435" name="Rectangle 3">
            <a:extLst>
              <a:ext uri="{FF2B5EF4-FFF2-40B4-BE49-F238E27FC236}">
                <a16:creationId xmlns:a16="http://schemas.microsoft.com/office/drawing/2014/main" id="{D7556261-D693-467B-BA58-C015E3FD184F}"/>
              </a:ext>
            </a:extLst>
          </p:cNvPr>
          <p:cNvSpPr>
            <a:spLocks noGrp="1" noChangeArrowheads="1"/>
          </p:cNvSpPr>
          <p:nvPr>
            <p:ph idx="1"/>
          </p:nvPr>
        </p:nvSpPr>
        <p:spPr>
          <a:xfrm>
            <a:off x="649225" y="2133600"/>
            <a:ext cx="3650278" cy="3759253"/>
          </a:xfrm>
        </p:spPr>
        <p:txBody>
          <a:bodyPr>
            <a:normAutofit/>
          </a:bodyPr>
          <a:lstStyle/>
          <a:p>
            <a:pPr eaLnBrk="1" hangingPunct="1">
              <a:buFont typeface="Wingdings" panose="05000000000000000000" pitchFamily="2" charset="2"/>
              <a:buChar char="¨"/>
              <a:defRPr/>
            </a:pPr>
            <a:r>
              <a:rPr lang="hr-HR" sz="2400" dirty="0"/>
              <a:t>Razmak među redovima </a:t>
            </a:r>
          </a:p>
          <a:p>
            <a:pPr marL="914400" lvl="2" indent="-400050">
              <a:buFont typeface="Wingdings" panose="05000000000000000000" pitchFamily="2" charset="2"/>
              <a:buChar char="¨"/>
              <a:defRPr/>
            </a:pPr>
            <a:r>
              <a:rPr lang="hr-HR" sz="2400" dirty="0"/>
              <a:t>razmak između osnovnih pismovnih linija dva reda teksta </a:t>
            </a:r>
          </a:p>
          <a:p>
            <a:pPr marL="914400" lvl="2" indent="-400050">
              <a:buFont typeface="Wingdings" panose="05000000000000000000" pitchFamily="2" charset="2"/>
              <a:buChar char="¨"/>
              <a:defRPr/>
            </a:pPr>
            <a:r>
              <a:rPr lang="hr-HR" sz="2400" dirty="0"/>
              <a:t>obično 120% vrednosti veličine korišćenog pisma </a:t>
            </a:r>
          </a:p>
          <a:p>
            <a:pPr lvl="2" eaLnBrk="1" hangingPunct="1">
              <a:buFont typeface="Wingdings" panose="05000000000000000000" pitchFamily="2" charset="2"/>
              <a:buChar char="¨"/>
              <a:defRPr/>
            </a:pPr>
            <a:endParaRPr lang="hr-HR" sz="2400" dirty="0"/>
          </a:p>
          <a:p>
            <a:pPr lvl="2" eaLnBrk="1" hangingPunct="1">
              <a:buFont typeface="Wingdings" panose="05000000000000000000" pitchFamily="2" charset="2"/>
              <a:buChar char="§"/>
              <a:defRPr/>
            </a:pPr>
            <a:endParaRPr lang="hr-HR" sz="2400" dirty="0"/>
          </a:p>
        </p:txBody>
      </p:sp>
      <p:pic>
        <p:nvPicPr>
          <p:cNvPr id="40964" name="Picture 6" descr="prored">
            <a:extLst>
              <a:ext uri="{FF2B5EF4-FFF2-40B4-BE49-F238E27FC236}">
                <a16:creationId xmlns:a16="http://schemas.microsoft.com/office/drawing/2014/main" id="{A9AEB734-72DA-49B2-8B78-2EDD27B46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303" y="640080"/>
            <a:ext cx="5588056" cy="52527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43">
            <a:extLst>
              <a:ext uri="{FF2B5EF4-FFF2-40B4-BE49-F238E27FC236}">
                <a16:creationId xmlns:a16="http://schemas.microsoft.com/office/drawing/2014/main" id="{4EEFCCD7-9BFF-47EA-9C91-94E380FD80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E8C2057-0E2E-475B-86FA-988399959C67}"/>
              </a:ext>
            </a:extLst>
          </p:cNvPr>
          <p:cNvSpPr>
            <a:spLocks noGrp="1" noChangeArrowheads="1"/>
          </p:cNvSpPr>
          <p:nvPr>
            <p:ph type="title"/>
          </p:nvPr>
        </p:nvSpPr>
        <p:spPr/>
        <p:txBody>
          <a:bodyPr>
            <a:normAutofit/>
          </a:bodyPr>
          <a:lstStyle/>
          <a:p>
            <a:pPr eaLnBrk="1" hangingPunct="1"/>
            <a:r>
              <a:rPr lang="sr-Latn-CS" altLang="en-US"/>
              <a:t>Podešavanje razmaka</a:t>
            </a:r>
          </a:p>
        </p:txBody>
      </p:sp>
      <p:sp>
        <p:nvSpPr>
          <p:cNvPr id="41987" name="Rectangle 3">
            <a:extLst>
              <a:ext uri="{FF2B5EF4-FFF2-40B4-BE49-F238E27FC236}">
                <a16:creationId xmlns:a16="http://schemas.microsoft.com/office/drawing/2014/main" id="{CD9D7B14-DA1B-438F-A1D4-FECBF94DC15D}"/>
              </a:ext>
            </a:extLst>
          </p:cNvPr>
          <p:cNvSpPr>
            <a:spLocks noGrp="1" noChangeArrowheads="1"/>
          </p:cNvSpPr>
          <p:nvPr>
            <p:ph idx="1"/>
          </p:nvPr>
        </p:nvSpPr>
        <p:spPr>
          <a:xfrm>
            <a:off x="2589212" y="1399820"/>
            <a:ext cx="8915400" cy="3777622"/>
          </a:xfrm>
        </p:spPr>
        <p:txBody>
          <a:bodyPr>
            <a:normAutofit/>
          </a:bodyPr>
          <a:lstStyle/>
          <a:p>
            <a:pPr lvl="2" eaLnBrk="1" hangingPunct="1">
              <a:lnSpc>
                <a:spcPct val="90000"/>
              </a:lnSpc>
              <a:buFont typeface="Wingdings" panose="05000000000000000000" pitchFamily="2" charset="2"/>
              <a:buNone/>
            </a:pPr>
            <a:endParaRPr lang="hr-HR" altLang="en-US" sz="2400" dirty="0"/>
          </a:p>
          <a:p>
            <a:pPr eaLnBrk="1" hangingPunct="1">
              <a:lnSpc>
                <a:spcPct val="90000"/>
              </a:lnSpc>
            </a:pPr>
            <a:r>
              <a:rPr lang="hr-HR" altLang="en-US" sz="2400" dirty="0">
                <a:solidFill>
                  <a:schemeClr val="hlink"/>
                </a:solidFill>
              </a:rPr>
              <a:t>Razmak između riječi </a:t>
            </a:r>
            <a:endParaRPr lang="hr-HR" altLang="en-US" sz="2400" dirty="0"/>
          </a:p>
          <a:p>
            <a:pPr lvl="2" eaLnBrk="1" hangingPunct="1">
              <a:lnSpc>
                <a:spcPct val="90000"/>
              </a:lnSpc>
              <a:buFont typeface="Wingdings" panose="05000000000000000000" pitchFamily="2" charset="2"/>
              <a:buChar char="§"/>
            </a:pPr>
            <a:r>
              <a:rPr lang="hr-HR" altLang="en-US" sz="2400" dirty="0"/>
              <a:t>trebao bi biti veći od onog između slova, a manji od onog između pojedinih redova teksta </a:t>
            </a:r>
          </a:p>
          <a:p>
            <a:pPr lvl="2" eaLnBrk="1" hangingPunct="1">
              <a:lnSpc>
                <a:spcPct val="90000"/>
              </a:lnSpc>
              <a:buFont typeface="Wingdings" panose="05000000000000000000" pitchFamily="2" charset="2"/>
              <a:buChar char="§"/>
            </a:pPr>
            <a:r>
              <a:rPr lang="hr-HR" altLang="en-US" sz="2400" dirty="0"/>
              <a:t>trebao bi biti jednak najčešćem slovnom znaku u tekstu </a:t>
            </a:r>
          </a:p>
          <a:p>
            <a:pPr lvl="2" eaLnBrk="1" hangingPunct="1">
              <a:lnSpc>
                <a:spcPct val="90000"/>
              </a:lnSpc>
              <a:buFont typeface="Wingdings" panose="05000000000000000000" pitchFamily="2" charset="2"/>
              <a:buChar char="§"/>
            </a:pPr>
            <a:endParaRPr lang="hr-HR" altLang="en-US" sz="2400" dirty="0"/>
          </a:p>
          <a:p>
            <a:pPr lvl="2" eaLnBrk="1" hangingPunct="1">
              <a:lnSpc>
                <a:spcPct val="90000"/>
              </a:lnSpc>
              <a:buFont typeface="Wingdings" panose="05000000000000000000" pitchFamily="2" charset="2"/>
              <a:buChar char="§"/>
            </a:pPr>
            <a:endParaRPr lang="hr-HR" altLang="en-US" sz="2400" dirty="0"/>
          </a:p>
        </p:txBody>
      </p:sp>
      <p:pic>
        <p:nvPicPr>
          <p:cNvPr id="41988" name="Picture 4" descr="razmakRijeci">
            <a:extLst>
              <a:ext uri="{FF2B5EF4-FFF2-40B4-BE49-F238E27FC236}">
                <a16:creationId xmlns:a16="http://schemas.microsoft.com/office/drawing/2014/main" id="{A9FDF077-6F65-4A66-A2A2-26FC7F867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4508499"/>
            <a:ext cx="6750342" cy="86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8EF706B-E53C-4BA1-AD85-6A42C670818D}"/>
              </a:ext>
            </a:extLst>
          </p:cNvPr>
          <p:cNvSpPr>
            <a:spLocks noGrp="1" noChangeArrowheads="1"/>
          </p:cNvSpPr>
          <p:nvPr>
            <p:ph type="title"/>
          </p:nvPr>
        </p:nvSpPr>
        <p:spPr/>
        <p:txBody>
          <a:bodyPr/>
          <a:lstStyle/>
          <a:p>
            <a:pPr eaLnBrk="1" hangingPunct="1"/>
            <a:r>
              <a:rPr lang="en-US" altLang="en-US" sz="3400"/>
              <a:t>Pravila t</a:t>
            </a:r>
            <a:r>
              <a:rPr lang="hr-HR" altLang="en-US" sz="3400"/>
              <a:t>ipografija</a:t>
            </a:r>
          </a:p>
        </p:txBody>
      </p:sp>
      <p:sp>
        <p:nvSpPr>
          <p:cNvPr id="19459" name="Rectangle 3">
            <a:extLst>
              <a:ext uri="{FF2B5EF4-FFF2-40B4-BE49-F238E27FC236}">
                <a16:creationId xmlns:a16="http://schemas.microsoft.com/office/drawing/2014/main" id="{84839562-A203-433A-A764-C3CFA9368789}"/>
              </a:ext>
            </a:extLst>
          </p:cNvPr>
          <p:cNvSpPr>
            <a:spLocks noGrp="1" noChangeArrowheads="1"/>
          </p:cNvSpPr>
          <p:nvPr>
            <p:ph idx="1"/>
          </p:nvPr>
        </p:nvSpPr>
        <p:spPr>
          <a:xfrm>
            <a:off x="1264356" y="1343379"/>
            <a:ext cx="10240256" cy="5013878"/>
          </a:xfrm>
        </p:spPr>
        <p:txBody>
          <a:bodyPr>
            <a:normAutofit/>
          </a:bodyPr>
          <a:lstStyle/>
          <a:p>
            <a:pPr eaLnBrk="1" hangingPunct="1"/>
            <a:r>
              <a:rPr lang="en-US" altLang="en-US" sz="2400" dirty="0" err="1"/>
              <a:t>Koristite</a:t>
            </a:r>
            <a:r>
              <a:rPr lang="en-US" altLang="en-US" sz="2400" dirty="0"/>
              <a:t> </a:t>
            </a:r>
            <a:r>
              <a:rPr lang="en-US" altLang="en-US" sz="2400" dirty="0" err="1"/>
              <a:t>samo</a:t>
            </a:r>
            <a:r>
              <a:rPr lang="en-US" altLang="en-US" sz="2400" dirty="0"/>
              <a:t> </a:t>
            </a:r>
            <a:r>
              <a:rPr lang="en-US" altLang="en-US" sz="2400" dirty="0" err="1"/>
              <a:t>jedan</a:t>
            </a:r>
            <a:r>
              <a:rPr lang="en-US" altLang="en-US" sz="2400" dirty="0"/>
              <a:t> </a:t>
            </a:r>
            <a:r>
              <a:rPr lang="en-US" altLang="en-US" sz="2400" dirty="0" err="1"/>
              <a:t>razmak</a:t>
            </a:r>
            <a:r>
              <a:rPr lang="en-US" altLang="en-US" sz="2400" dirty="0"/>
              <a:t> </a:t>
            </a:r>
            <a:r>
              <a:rPr lang="en-US" altLang="en-US" sz="2400" dirty="0" err="1"/>
              <a:t>posle</a:t>
            </a:r>
            <a:r>
              <a:rPr lang="en-US" altLang="en-US" sz="2400" dirty="0"/>
              <a:t> </a:t>
            </a:r>
            <a:r>
              <a:rPr lang="en-US" altLang="en-US" sz="2400" dirty="0" err="1"/>
              <a:t>tacke</a:t>
            </a:r>
            <a:r>
              <a:rPr lang="en-US" altLang="en-US" sz="2400" dirty="0"/>
              <a:t> (</a:t>
            </a:r>
            <a:r>
              <a:rPr lang="en-US" altLang="en-US" sz="2400" dirty="0" err="1"/>
              <a:t>na</a:t>
            </a:r>
            <a:r>
              <a:rPr lang="en-US" altLang="en-US" sz="2400" dirty="0"/>
              <a:t> </a:t>
            </a:r>
            <a:r>
              <a:rPr lang="en-US" altLang="en-US" sz="2400" dirty="0" err="1"/>
              <a:t>ekranu</a:t>
            </a:r>
            <a:r>
              <a:rPr lang="en-US" altLang="en-US" sz="2400" dirty="0"/>
              <a:t>)</a:t>
            </a:r>
          </a:p>
          <a:p>
            <a:pPr eaLnBrk="1" hangingPunct="1"/>
            <a:r>
              <a:rPr lang="en-US" altLang="en-US" sz="2400" dirty="0" err="1"/>
              <a:t>Pogresno</a:t>
            </a:r>
            <a:r>
              <a:rPr lang="en-US" altLang="en-US" sz="2400" dirty="0"/>
              <a:t>:</a:t>
            </a:r>
            <a:endParaRPr lang="en-US" altLang="en-US" dirty="0"/>
          </a:p>
          <a:p>
            <a:pPr lvl="1" eaLnBrk="1" hangingPunct="1"/>
            <a:r>
              <a:rPr lang="en-US" altLang="en-US" i="1" dirty="0"/>
              <a:t>Cras </a:t>
            </a:r>
            <a:r>
              <a:rPr lang="en-US" altLang="en-US" i="1" dirty="0" err="1"/>
              <a:t>eu</a:t>
            </a:r>
            <a:r>
              <a:rPr lang="en-US" altLang="en-US" i="1" dirty="0"/>
              <a:t> </a:t>
            </a:r>
            <a:r>
              <a:rPr lang="en-US" altLang="en-US" i="1" dirty="0" err="1"/>
              <a:t>nunc</a:t>
            </a:r>
            <a:r>
              <a:rPr lang="en-US" altLang="en-US" i="1" dirty="0"/>
              <a:t> vel </a:t>
            </a:r>
            <a:r>
              <a:rPr lang="en-US" altLang="en-US" i="1" dirty="0" err="1"/>
              <a:t>tortor</a:t>
            </a:r>
            <a:r>
              <a:rPr lang="en-US" altLang="en-US" i="1" dirty="0"/>
              <a:t> </a:t>
            </a:r>
            <a:r>
              <a:rPr lang="en-US" altLang="en-US" i="1" dirty="0" err="1"/>
              <a:t>mattis</a:t>
            </a:r>
            <a:r>
              <a:rPr lang="en-US" altLang="en-US" i="1" dirty="0"/>
              <a:t> </a:t>
            </a:r>
            <a:r>
              <a:rPr lang="en-US" altLang="en-US" i="1" dirty="0" err="1"/>
              <a:t>commodo</a:t>
            </a:r>
            <a:r>
              <a:rPr lang="en-US" altLang="en-US" i="1" dirty="0"/>
              <a:t> a </a:t>
            </a:r>
            <a:r>
              <a:rPr lang="en-US" altLang="en-US" i="1" dirty="0" err="1"/>
              <a:t>nec</a:t>
            </a:r>
            <a:r>
              <a:rPr lang="en-US" altLang="en-US" i="1" dirty="0"/>
              <a:t> </a:t>
            </a:r>
            <a:r>
              <a:rPr lang="en-US" altLang="en-US" i="1" dirty="0" err="1"/>
              <a:t>lorem.Â</a:t>
            </a:r>
            <a:r>
              <a:rPr lang="en-US" altLang="en-US" i="1" dirty="0"/>
              <a:t>  </a:t>
            </a:r>
            <a:r>
              <a:rPr lang="en-US" altLang="en-US" i="1" dirty="0" err="1"/>
              <a:t>Phasellus</a:t>
            </a:r>
            <a:r>
              <a:rPr lang="en-US" altLang="en-US" i="1" dirty="0"/>
              <a:t> </a:t>
            </a:r>
            <a:r>
              <a:rPr lang="en-US" altLang="en-US" i="1" dirty="0" err="1"/>
              <a:t>elementum</a:t>
            </a:r>
            <a:r>
              <a:rPr lang="en-US" altLang="en-US" i="1" dirty="0"/>
              <a:t> vel </a:t>
            </a:r>
            <a:r>
              <a:rPr lang="en-US" altLang="en-US" i="1" dirty="0" err="1"/>
              <a:t>volutpat</a:t>
            </a:r>
            <a:r>
              <a:rPr lang="en-US" altLang="en-US" i="1" dirty="0"/>
              <a:t> </a:t>
            </a:r>
            <a:r>
              <a:rPr lang="en-US" altLang="en-US" i="1" dirty="0" err="1"/>
              <a:t>urna</a:t>
            </a:r>
            <a:r>
              <a:rPr lang="en-US" altLang="en-US" i="1" dirty="0"/>
              <a:t> </a:t>
            </a:r>
            <a:r>
              <a:rPr lang="en-US" altLang="en-US" i="1" dirty="0" err="1"/>
              <a:t>massa</a:t>
            </a:r>
            <a:r>
              <a:rPr lang="en-US" altLang="en-US" i="1" dirty="0"/>
              <a:t> </a:t>
            </a:r>
            <a:r>
              <a:rPr lang="en-US" altLang="en-US" i="1" dirty="0" err="1"/>
              <a:t>accumsan</a:t>
            </a:r>
            <a:r>
              <a:rPr lang="en-US" altLang="en-US" i="1" dirty="0"/>
              <a:t> </a:t>
            </a:r>
            <a:r>
              <a:rPr lang="en-US" altLang="en-US" i="1" dirty="0" err="1"/>
              <a:t>nisi.Â</a:t>
            </a:r>
            <a:r>
              <a:rPr lang="en-US" altLang="en-US" i="1" dirty="0"/>
              <a:t>  </a:t>
            </a:r>
            <a:r>
              <a:rPr lang="en-US" altLang="en-US" i="1" dirty="0" err="1"/>
              <a:t>Proin</a:t>
            </a:r>
            <a:r>
              <a:rPr lang="en-US" altLang="en-US" i="1" dirty="0"/>
              <a:t> non </a:t>
            </a:r>
            <a:r>
              <a:rPr lang="en-US" altLang="en-US" i="1" dirty="0" err="1"/>
              <a:t>est</a:t>
            </a:r>
            <a:r>
              <a:rPr lang="en-US" altLang="en-US" i="1" dirty="0"/>
              <a:t> ante, </a:t>
            </a:r>
            <a:r>
              <a:rPr lang="en-US" altLang="en-US" i="1" dirty="0" err="1"/>
              <a:t>quis</a:t>
            </a:r>
            <a:r>
              <a:rPr lang="en-US" altLang="en-US" i="1" dirty="0"/>
              <a:t> cursus </a:t>
            </a:r>
            <a:r>
              <a:rPr lang="en-US" altLang="en-US" i="1" dirty="0" err="1"/>
              <a:t>massa.Â</a:t>
            </a:r>
            <a:r>
              <a:rPr lang="en-US" altLang="en-US" i="1" dirty="0"/>
              <a:t>  Sed sit </a:t>
            </a:r>
            <a:r>
              <a:rPr lang="en-US" altLang="en-US" i="1" dirty="0" err="1"/>
              <a:t>amet</a:t>
            </a:r>
            <a:r>
              <a:rPr lang="en-US" altLang="en-US" i="1" dirty="0"/>
              <a:t> </a:t>
            </a:r>
            <a:r>
              <a:rPr lang="en-US" altLang="en-US" i="1" dirty="0" err="1"/>
              <a:t>massa</a:t>
            </a:r>
            <a:r>
              <a:rPr lang="en-US" altLang="en-US" i="1" dirty="0"/>
              <a:t> </a:t>
            </a:r>
            <a:r>
              <a:rPr lang="en-US" altLang="en-US" i="1" dirty="0" err="1"/>
              <a:t>enim.Â</a:t>
            </a:r>
            <a:r>
              <a:rPr lang="en-US" altLang="en-US" i="1" dirty="0"/>
              <a:t>  Ut </a:t>
            </a:r>
            <a:r>
              <a:rPr lang="en-US" altLang="en-US" i="1" dirty="0" err="1"/>
              <a:t>laoreet</a:t>
            </a:r>
            <a:r>
              <a:rPr lang="en-US" altLang="en-US" i="1" dirty="0"/>
              <a:t> </a:t>
            </a:r>
            <a:r>
              <a:rPr lang="en-US" altLang="en-US" i="1" dirty="0" err="1"/>
              <a:t>quam</a:t>
            </a:r>
            <a:r>
              <a:rPr lang="en-US" altLang="en-US" i="1" dirty="0"/>
              <a:t> at </a:t>
            </a:r>
            <a:r>
              <a:rPr lang="en-US" altLang="en-US" i="1" dirty="0" err="1"/>
              <a:t>metus</a:t>
            </a:r>
            <a:r>
              <a:rPr lang="en-US" altLang="en-US" i="1" dirty="0"/>
              <a:t> </a:t>
            </a:r>
            <a:r>
              <a:rPr lang="en-US" altLang="en-US" i="1" dirty="0" err="1"/>
              <a:t>ullamcorper</a:t>
            </a:r>
            <a:r>
              <a:rPr lang="en-US" altLang="en-US" i="1" dirty="0"/>
              <a:t> ac fermentum diam </a:t>
            </a:r>
            <a:r>
              <a:rPr lang="en-US" altLang="en-US" i="1" dirty="0" err="1"/>
              <a:t>bibendum.Â</a:t>
            </a:r>
            <a:r>
              <a:rPr lang="en-US" altLang="en-US" i="1" dirty="0"/>
              <a:t>  Integer </a:t>
            </a:r>
            <a:r>
              <a:rPr lang="en-US" altLang="en-US" i="1" dirty="0" err="1"/>
              <a:t>orci</a:t>
            </a:r>
            <a:r>
              <a:rPr lang="en-US" altLang="en-US" i="1" dirty="0"/>
              <a:t> mi, </a:t>
            </a:r>
            <a:r>
              <a:rPr lang="en-US" altLang="en-US" i="1" dirty="0" err="1"/>
              <a:t>porttitor</a:t>
            </a:r>
            <a:r>
              <a:rPr lang="en-US" altLang="en-US" i="1" dirty="0"/>
              <a:t> id </a:t>
            </a:r>
            <a:r>
              <a:rPr lang="en-US" altLang="en-US" i="1" dirty="0" err="1"/>
              <a:t>ornare</a:t>
            </a:r>
            <a:r>
              <a:rPr lang="en-US" altLang="en-US" i="1" dirty="0"/>
              <a:t> non, </a:t>
            </a:r>
            <a:r>
              <a:rPr lang="en-US" altLang="en-US" i="1" dirty="0" err="1"/>
              <a:t>faucibus</a:t>
            </a:r>
            <a:r>
              <a:rPr lang="en-US" altLang="en-US" i="1" dirty="0"/>
              <a:t> vitae </a:t>
            </a:r>
            <a:r>
              <a:rPr lang="en-US" altLang="en-US" i="1" dirty="0" err="1"/>
              <a:t>lacus.Â</a:t>
            </a:r>
            <a:r>
              <a:rPr lang="en-US" altLang="en-US" i="1" dirty="0"/>
              <a:t>  </a:t>
            </a:r>
            <a:r>
              <a:rPr lang="en-US" altLang="en-US" i="1" dirty="0" err="1"/>
              <a:t>Proin</a:t>
            </a:r>
            <a:r>
              <a:rPr lang="en-US" altLang="en-US" i="1" dirty="0"/>
              <a:t> </a:t>
            </a:r>
            <a:r>
              <a:rPr lang="en-US" altLang="en-US" i="1" dirty="0" err="1"/>
              <a:t>urna</a:t>
            </a:r>
            <a:r>
              <a:rPr lang="en-US" altLang="en-US" i="1" dirty="0"/>
              <a:t> </a:t>
            </a:r>
            <a:r>
              <a:rPr lang="en-US" altLang="en-US" i="1" dirty="0" err="1"/>
              <a:t>metus</a:t>
            </a:r>
            <a:r>
              <a:rPr lang="en-US" altLang="en-US" i="1" dirty="0"/>
              <a:t>, vestibulum sed </a:t>
            </a:r>
            <a:r>
              <a:rPr lang="en-US" altLang="en-US" i="1" dirty="0" err="1"/>
              <a:t>euismod</a:t>
            </a:r>
            <a:r>
              <a:rPr lang="en-US" altLang="en-US" i="1" dirty="0"/>
              <a:t> </a:t>
            </a:r>
            <a:r>
              <a:rPr lang="en-US" altLang="en-US" i="1" dirty="0" err="1"/>
              <a:t>nec</a:t>
            </a:r>
            <a:r>
              <a:rPr lang="en-US" altLang="en-US" i="1" dirty="0"/>
              <a:t>, </a:t>
            </a:r>
            <a:r>
              <a:rPr lang="en-US" altLang="en-US" i="1" dirty="0" err="1"/>
              <a:t>mollis</a:t>
            </a:r>
            <a:r>
              <a:rPr lang="en-US" altLang="en-US" i="1" dirty="0"/>
              <a:t> vitae </a:t>
            </a:r>
            <a:r>
              <a:rPr lang="en-US" altLang="en-US" i="1" dirty="0" err="1"/>
              <a:t>mi.Â</a:t>
            </a:r>
            <a:r>
              <a:rPr lang="en-US" altLang="en-US" i="1" dirty="0"/>
              <a:t>  Nam ligula </a:t>
            </a:r>
            <a:r>
              <a:rPr lang="en-US" altLang="en-US" i="1" dirty="0" err="1"/>
              <a:t>metus</a:t>
            </a:r>
            <a:r>
              <a:rPr lang="en-US" altLang="en-US" i="1" dirty="0"/>
              <a:t>, </a:t>
            </a:r>
            <a:r>
              <a:rPr lang="en-US" altLang="en-US" i="1" dirty="0" err="1"/>
              <a:t>accumsan</a:t>
            </a:r>
            <a:r>
              <a:rPr lang="en-US" altLang="en-US" i="1" dirty="0"/>
              <a:t> id </a:t>
            </a:r>
            <a:r>
              <a:rPr lang="en-US" altLang="en-US" i="1" dirty="0" err="1"/>
              <a:t>fringilla</a:t>
            </a:r>
            <a:r>
              <a:rPr lang="en-US" altLang="en-US" i="1" dirty="0"/>
              <a:t> et </a:t>
            </a:r>
            <a:r>
              <a:rPr lang="en-US" altLang="en-US" i="1" dirty="0" err="1"/>
              <a:t>egestas</a:t>
            </a:r>
            <a:r>
              <a:rPr lang="en-US" altLang="en-US" i="1" dirty="0"/>
              <a:t> a </a:t>
            </a:r>
            <a:r>
              <a:rPr lang="en-US" altLang="en-US" i="1" dirty="0" err="1"/>
              <a:t>nisl</a:t>
            </a:r>
            <a:r>
              <a:rPr lang="en-US" altLang="en-US" i="1" dirty="0"/>
              <a:t>.</a:t>
            </a:r>
            <a:endParaRPr lang="en-US" altLang="en-US" sz="1400" dirty="0"/>
          </a:p>
          <a:p>
            <a:pPr eaLnBrk="1" hangingPunct="1"/>
            <a:r>
              <a:rPr lang="en-US" altLang="en-US" dirty="0" err="1"/>
              <a:t>Tacno</a:t>
            </a:r>
            <a:r>
              <a:rPr lang="en-US" altLang="en-US" dirty="0"/>
              <a:t>:</a:t>
            </a:r>
          </a:p>
          <a:p>
            <a:pPr lvl="1" eaLnBrk="1" hangingPunct="1"/>
            <a:r>
              <a:rPr lang="en-US" altLang="en-US" i="1" dirty="0"/>
              <a:t>Cras </a:t>
            </a:r>
            <a:r>
              <a:rPr lang="en-US" altLang="en-US" i="1" dirty="0" err="1"/>
              <a:t>eu</a:t>
            </a:r>
            <a:r>
              <a:rPr lang="en-US" altLang="en-US" i="1" dirty="0"/>
              <a:t> </a:t>
            </a:r>
            <a:r>
              <a:rPr lang="en-US" altLang="en-US" i="1" dirty="0" err="1"/>
              <a:t>nunc</a:t>
            </a:r>
            <a:r>
              <a:rPr lang="en-US" altLang="en-US" i="1" dirty="0"/>
              <a:t> vel </a:t>
            </a:r>
            <a:r>
              <a:rPr lang="en-US" altLang="en-US" i="1" dirty="0" err="1"/>
              <a:t>tortor</a:t>
            </a:r>
            <a:r>
              <a:rPr lang="en-US" altLang="en-US" i="1" dirty="0"/>
              <a:t> </a:t>
            </a:r>
            <a:r>
              <a:rPr lang="en-US" altLang="en-US" i="1" dirty="0" err="1"/>
              <a:t>mattis</a:t>
            </a:r>
            <a:r>
              <a:rPr lang="en-US" altLang="en-US" i="1" dirty="0"/>
              <a:t> </a:t>
            </a:r>
            <a:r>
              <a:rPr lang="en-US" altLang="en-US" i="1" dirty="0" err="1"/>
              <a:t>commodo</a:t>
            </a:r>
            <a:r>
              <a:rPr lang="en-US" altLang="en-US" i="1" dirty="0"/>
              <a:t> a </a:t>
            </a:r>
            <a:r>
              <a:rPr lang="en-US" altLang="en-US" i="1" dirty="0" err="1"/>
              <a:t>nec</a:t>
            </a:r>
            <a:r>
              <a:rPr lang="en-US" altLang="en-US" i="1" dirty="0"/>
              <a:t> lorem. </a:t>
            </a:r>
            <a:r>
              <a:rPr lang="en-US" altLang="en-US" i="1" dirty="0" err="1"/>
              <a:t>Phasellus</a:t>
            </a:r>
            <a:r>
              <a:rPr lang="en-US" altLang="en-US" i="1" dirty="0"/>
              <a:t> </a:t>
            </a:r>
            <a:r>
              <a:rPr lang="en-US" altLang="en-US" i="1" dirty="0" err="1"/>
              <a:t>elementum</a:t>
            </a:r>
            <a:r>
              <a:rPr lang="en-US" altLang="en-US" i="1" dirty="0"/>
              <a:t>, </a:t>
            </a:r>
            <a:r>
              <a:rPr lang="en-US" altLang="en-US" i="1" dirty="0" err="1"/>
              <a:t>tortor</a:t>
            </a:r>
            <a:r>
              <a:rPr lang="en-US" altLang="en-US" i="1" dirty="0"/>
              <a:t> </a:t>
            </a:r>
            <a:r>
              <a:rPr lang="en-US" altLang="en-US" i="1" dirty="0" err="1"/>
              <a:t>quis</a:t>
            </a:r>
            <a:r>
              <a:rPr lang="en-US" altLang="en-US" i="1" dirty="0"/>
              <a:t> </a:t>
            </a:r>
            <a:r>
              <a:rPr lang="en-US" altLang="en-US" i="1" dirty="0" err="1"/>
              <a:t>tempor</a:t>
            </a:r>
            <a:r>
              <a:rPr lang="en-US" altLang="en-US" i="1" dirty="0"/>
              <a:t> </a:t>
            </a:r>
            <a:r>
              <a:rPr lang="en-US" altLang="en-US" i="1" dirty="0" err="1"/>
              <a:t>pellentesque</a:t>
            </a:r>
            <a:r>
              <a:rPr lang="en-US" altLang="en-US" i="1" dirty="0"/>
              <a:t>, </a:t>
            </a:r>
            <a:r>
              <a:rPr lang="en-US" altLang="en-US" i="1" dirty="0" err="1"/>
              <a:t>augue</a:t>
            </a:r>
            <a:r>
              <a:rPr lang="en-US" altLang="en-US" i="1" dirty="0"/>
              <a:t> dolor </a:t>
            </a:r>
            <a:r>
              <a:rPr lang="en-US" altLang="en-US" i="1" dirty="0" err="1"/>
              <a:t>ullamcorper</a:t>
            </a:r>
            <a:r>
              <a:rPr lang="en-US" altLang="en-US" i="1" dirty="0"/>
              <a:t> ligula, vel </a:t>
            </a:r>
            <a:r>
              <a:rPr lang="en-US" altLang="en-US" i="1" dirty="0" err="1"/>
              <a:t>volutpat</a:t>
            </a:r>
            <a:r>
              <a:rPr lang="en-US" altLang="en-US" i="1" dirty="0"/>
              <a:t> </a:t>
            </a:r>
            <a:r>
              <a:rPr lang="en-US" altLang="en-US" i="1" dirty="0" err="1"/>
              <a:t>urna</a:t>
            </a:r>
            <a:r>
              <a:rPr lang="en-US" altLang="en-US" i="1" dirty="0"/>
              <a:t> </a:t>
            </a:r>
            <a:r>
              <a:rPr lang="en-US" altLang="en-US" i="1" dirty="0" err="1"/>
              <a:t>massa</a:t>
            </a:r>
            <a:r>
              <a:rPr lang="en-US" altLang="en-US" i="1" dirty="0"/>
              <a:t> </a:t>
            </a:r>
            <a:r>
              <a:rPr lang="en-US" altLang="en-US" i="1" dirty="0" err="1"/>
              <a:t>accumsan</a:t>
            </a:r>
            <a:r>
              <a:rPr lang="en-US" altLang="en-US" i="1" dirty="0"/>
              <a:t> nisi. </a:t>
            </a:r>
            <a:r>
              <a:rPr lang="en-US" altLang="en-US" i="1" dirty="0" err="1"/>
              <a:t>Proin</a:t>
            </a:r>
            <a:r>
              <a:rPr lang="en-US" altLang="en-US" i="1" dirty="0"/>
              <a:t> non </a:t>
            </a:r>
            <a:r>
              <a:rPr lang="en-US" altLang="en-US" i="1" dirty="0" err="1"/>
              <a:t>est</a:t>
            </a:r>
            <a:r>
              <a:rPr lang="en-US" altLang="en-US" i="1" dirty="0"/>
              <a:t> ante, </a:t>
            </a:r>
            <a:r>
              <a:rPr lang="en-US" altLang="en-US" i="1" dirty="0" err="1"/>
              <a:t>quis</a:t>
            </a:r>
            <a:r>
              <a:rPr lang="en-US" altLang="en-US" i="1" dirty="0"/>
              <a:t> cursus </a:t>
            </a:r>
            <a:r>
              <a:rPr lang="en-US" altLang="en-US" i="1" dirty="0" err="1"/>
              <a:t>massa</a:t>
            </a:r>
            <a:r>
              <a:rPr lang="en-US" altLang="en-US" i="1" dirty="0"/>
              <a:t>. Sed sit </a:t>
            </a:r>
            <a:r>
              <a:rPr lang="en-US" altLang="en-US" i="1" dirty="0" err="1"/>
              <a:t>amet</a:t>
            </a:r>
            <a:r>
              <a:rPr lang="en-US" altLang="en-US" i="1" dirty="0"/>
              <a:t> </a:t>
            </a:r>
            <a:r>
              <a:rPr lang="en-US" altLang="en-US" i="1" dirty="0" err="1"/>
              <a:t>massa</a:t>
            </a:r>
            <a:r>
              <a:rPr lang="en-US" altLang="en-US" i="1" dirty="0"/>
              <a:t> </a:t>
            </a:r>
            <a:r>
              <a:rPr lang="en-US" altLang="en-US" i="1" dirty="0" err="1"/>
              <a:t>enim</a:t>
            </a:r>
            <a:r>
              <a:rPr lang="en-US" altLang="en-US" i="1" dirty="0"/>
              <a:t>. Ut </a:t>
            </a:r>
            <a:r>
              <a:rPr lang="en-US" altLang="en-US" i="1" dirty="0" err="1"/>
              <a:t>laoreet</a:t>
            </a:r>
            <a:r>
              <a:rPr lang="en-US" altLang="en-US" i="1" dirty="0"/>
              <a:t> </a:t>
            </a:r>
            <a:r>
              <a:rPr lang="en-US" altLang="en-US" i="1" dirty="0" err="1"/>
              <a:t>quam</a:t>
            </a:r>
            <a:r>
              <a:rPr lang="en-US" altLang="en-US" i="1" dirty="0"/>
              <a:t> at </a:t>
            </a:r>
            <a:r>
              <a:rPr lang="en-US" altLang="en-US" i="1" dirty="0" err="1"/>
              <a:t>metus</a:t>
            </a:r>
            <a:r>
              <a:rPr lang="en-US" altLang="en-US" i="1" dirty="0"/>
              <a:t> </a:t>
            </a:r>
            <a:r>
              <a:rPr lang="en-US" altLang="en-US" i="1" dirty="0" err="1"/>
              <a:t>ullamcorper</a:t>
            </a:r>
            <a:r>
              <a:rPr lang="en-US" altLang="en-US" i="1" dirty="0"/>
              <a:t> ac fermentum diam </a:t>
            </a:r>
            <a:r>
              <a:rPr lang="en-US" altLang="en-US" i="1" dirty="0" err="1"/>
              <a:t>bibendum</a:t>
            </a:r>
            <a:r>
              <a:rPr lang="en-US" altLang="en-US" i="1" dirty="0"/>
              <a:t>. Integer </a:t>
            </a:r>
            <a:r>
              <a:rPr lang="en-US" altLang="en-US" i="1" dirty="0" err="1"/>
              <a:t>orci</a:t>
            </a:r>
            <a:r>
              <a:rPr lang="en-US" altLang="en-US" i="1" dirty="0"/>
              <a:t> mi, </a:t>
            </a:r>
            <a:r>
              <a:rPr lang="en-US" altLang="en-US" i="1" dirty="0" err="1"/>
              <a:t>porttitor</a:t>
            </a:r>
            <a:r>
              <a:rPr lang="en-US" altLang="en-US" i="1" dirty="0"/>
              <a:t> id </a:t>
            </a:r>
            <a:r>
              <a:rPr lang="en-US" altLang="en-US" i="1" dirty="0" err="1"/>
              <a:t>ornare</a:t>
            </a:r>
            <a:r>
              <a:rPr lang="en-US" altLang="en-US" i="1" dirty="0"/>
              <a:t> non, </a:t>
            </a:r>
            <a:r>
              <a:rPr lang="en-US" altLang="en-US" i="1" dirty="0" err="1"/>
              <a:t>faucibus</a:t>
            </a:r>
            <a:r>
              <a:rPr lang="en-US" altLang="en-US" i="1" dirty="0"/>
              <a:t> vitae </a:t>
            </a:r>
            <a:r>
              <a:rPr lang="en-US" altLang="en-US" i="1" dirty="0" err="1"/>
              <a:t>lacus</a:t>
            </a:r>
            <a:r>
              <a:rPr lang="en-US" altLang="en-US" i="1" dirty="0"/>
              <a:t>. </a:t>
            </a:r>
            <a:r>
              <a:rPr lang="en-US" altLang="en-US" i="1" dirty="0" err="1"/>
              <a:t>Proin</a:t>
            </a:r>
            <a:r>
              <a:rPr lang="en-US" altLang="en-US" i="1" dirty="0"/>
              <a:t> </a:t>
            </a:r>
            <a:r>
              <a:rPr lang="en-US" altLang="en-US" i="1" dirty="0" err="1"/>
              <a:t>urna</a:t>
            </a:r>
            <a:r>
              <a:rPr lang="en-US" altLang="en-US" i="1" dirty="0"/>
              <a:t> </a:t>
            </a:r>
            <a:r>
              <a:rPr lang="en-US" altLang="en-US" i="1" dirty="0" err="1"/>
              <a:t>metus</a:t>
            </a:r>
            <a:r>
              <a:rPr lang="en-US" altLang="en-US" i="1" dirty="0"/>
              <a:t>, vestibulum sed </a:t>
            </a:r>
            <a:r>
              <a:rPr lang="en-US" altLang="en-US" i="1" dirty="0" err="1"/>
              <a:t>euismod</a:t>
            </a:r>
            <a:r>
              <a:rPr lang="en-US" altLang="en-US" i="1" dirty="0"/>
              <a:t> </a:t>
            </a:r>
            <a:r>
              <a:rPr lang="en-US" altLang="en-US" i="1" dirty="0" err="1"/>
              <a:t>nec</a:t>
            </a:r>
            <a:r>
              <a:rPr lang="en-US" altLang="en-US" i="1" dirty="0"/>
              <a:t>, </a:t>
            </a:r>
            <a:r>
              <a:rPr lang="en-US" altLang="en-US" i="1" dirty="0" err="1"/>
              <a:t>mollis</a:t>
            </a:r>
            <a:r>
              <a:rPr lang="en-US" altLang="en-US" i="1" dirty="0"/>
              <a:t> vitae mi. Nam ligula </a:t>
            </a:r>
            <a:r>
              <a:rPr lang="en-US" altLang="en-US" i="1" dirty="0" err="1"/>
              <a:t>metus</a:t>
            </a:r>
            <a:r>
              <a:rPr lang="en-US" altLang="en-US" i="1" dirty="0"/>
              <a:t>, </a:t>
            </a:r>
            <a:r>
              <a:rPr lang="en-US" altLang="en-US" i="1" dirty="0" err="1"/>
              <a:t>accumsan</a:t>
            </a:r>
            <a:r>
              <a:rPr lang="en-US" altLang="en-US" i="1" dirty="0"/>
              <a:t> id </a:t>
            </a:r>
            <a:r>
              <a:rPr lang="en-US" altLang="en-US" i="1" dirty="0" err="1"/>
              <a:t>fringilla</a:t>
            </a:r>
            <a:r>
              <a:rPr lang="en-US" altLang="en-US" i="1" dirty="0"/>
              <a:t> et, </a:t>
            </a:r>
            <a:r>
              <a:rPr lang="en-US" altLang="en-US" i="1" dirty="0" err="1"/>
              <a:t>egestas</a:t>
            </a:r>
            <a:r>
              <a:rPr lang="en-US" altLang="en-US" i="1" dirty="0"/>
              <a:t> a </a:t>
            </a:r>
            <a:r>
              <a:rPr lang="en-US" altLang="en-US" i="1" dirty="0" err="1"/>
              <a:t>nisl</a:t>
            </a:r>
            <a:r>
              <a:rPr lang="en-US" altLang="en-US" i="1" dirty="0"/>
              <a:t>.</a:t>
            </a:r>
            <a:endParaRPr lang="en-US" altLang="en-US" sz="1400" dirty="0"/>
          </a:p>
          <a:p>
            <a:pPr eaLnBrk="1" hangingPunct="1"/>
            <a:r>
              <a:rPr lang="en-US" altLang="en-US" dirty="0" err="1"/>
              <a:t>Mogu</a:t>
            </a:r>
            <a:r>
              <a:rPr lang="en-US" altLang="en-US" dirty="0"/>
              <a:t> </a:t>
            </a:r>
            <a:r>
              <a:rPr lang="en-US" altLang="en-US" dirty="0" err="1"/>
              <a:t>dva</a:t>
            </a:r>
            <a:r>
              <a:rPr lang="en-US" altLang="en-US" dirty="0"/>
              <a:t> </a:t>
            </a:r>
            <a:r>
              <a:rPr lang="en-US" altLang="en-US" dirty="0" err="1"/>
              <a:t>razmaka</a:t>
            </a:r>
            <a:r>
              <a:rPr lang="en-US" altLang="en-US" dirty="0"/>
              <a:t> </a:t>
            </a:r>
            <a:r>
              <a:rPr lang="en-US" altLang="en-US" dirty="0" err="1"/>
              <a:t>posle</a:t>
            </a:r>
            <a:r>
              <a:rPr lang="en-US" altLang="en-US" dirty="0"/>
              <a:t> </a:t>
            </a:r>
            <a:r>
              <a:rPr lang="en-US" altLang="en-US" dirty="0" err="1"/>
              <a:t>tacke</a:t>
            </a:r>
            <a:r>
              <a:rPr lang="en-US" altLang="en-US" dirty="0"/>
              <a:t> u </a:t>
            </a:r>
            <a:r>
              <a:rPr lang="en-US" altLang="en-US" dirty="0" err="1"/>
              <a:t>štampanom</a:t>
            </a:r>
            <a:r>
              <a:rPr lang="en-US" altLang="en-US" dirty="0"/>
              <a:t> </a:t>
            </a:r>
            <a:r>
              <a:rPr lang="en-US" altLang="en-US" dirty="0" err="1"/>
              <a:t>materijalu</a:t>
            </a:r>
            <a:endParaRPr lang="en-US" altLang="en-US" sz="2400" dirty="0"/>
          </a:p>
        </p:txBody>
      </p:sp>
    </p:spTree>
    <p:extLst>
      <p:ext uri="{BB962C8B-B14F-4D97-AF65-F5344CB8AC3E}">
        <p14:creationId xmlns:p14="http://schemas.microsoft.com/office/powerpoint/2010/main" val="1063113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5D9C1AB-C274-49C3-B2CD-EA15ECEAAF02}"/>
              </a:ext>
            </a:extLst>
          </p:cNvPr>
          <p:cNvSpPr>
            <a:spLocks noGrp="1" noChangeArrowheads="1"/>
          </p:cNvSpPr>
          <p:nvPr>
            <p:ph type="title"/>
          </p:nvPr>
        </p:nvSpPr>
        <p:spPr>
          <a:xfrm>
            <a:off x="1420813" y="899683"/>
            <a:ext cx="3778870" cy="1741917"/>
          </a:xfrm>
        </p:spPr>
        <p:txBody>
          <a:bodyPr vert="horz" lIns="91440" tIns="45720" rIns="91440" bIns="45720" rtlCol="0" anchor="b">
            <a:normAutofit/>
          </a:bodyPr>
          <a:lstStyle/>
          <a:p>
            <a:r>
              <a:rPr lang="en-US" altLang="en-US" sz="4000" dirty="0" err="1">
                <a:solidFill>
                  <a:srgbClr val="FEFFFF"/>
                </a:solidFill>
              </a:rPr>
              <a:t>Pravila</a:t>
            </a:r>
            <a:r>
              <a:rPr lang="en-US" altLang="en-US" sz="4000" dirty="0">
                <a:solidFill>
                  <a:srgbClr val="FEFFFF"/>
                </a:solidFill>
              </a:rPr>
              <a:t> </a:t>
            </a:r>
            <a:r>
              <a:rPr lang="en-US" altLang="en-US" sz="4000" dirty="0" err="1">
                <a:solidFill>
                  <a:srgbClr val="FEFFFF"/>
                </a:solidFill>
              </a:rPr>
              <a:t>tipografija</a:t>
            </a:r>
            <a:endParaRPr lang="en-US" altLang="en-US" sz="4000" dirty="0">
              <a:solidFill>
                <a:srgbClr val="FEFFFF"/>
              </a:solidFill>
            </a:endParaRPr>
          </a:p>
        </p:txBody>
      </p:sp>
      <p:sp>
        <p:nvSpPr>
          <p:cNvPr id="20483" name="Rectangle 3">
            <a:extLst>
              <a:ext uri="{FF2B5EF4-FFF2-40B4-BE49-F238E27FC236}">
                <a16:creationId xmlns:a16="http://schemas.microsoft.com/office/drawing/2014/main" id="{07E7F02F-E2C4-4287-8C32-EA4B0DAFB9D5}"/>
              </a:ext>
            </a:extLst>
          </p:cNvPr>
          <p:cNvSpPr>
            <a:spLocks noGrp="1" noChangeArrowheads="1"/>
          </p:cNvSpPr>
          <p:nvPr>
            <p:ph idx="1"/>
          </p:nvPr>
        </p:nvSpPr>
        <p:spPr>
          <a:xfrm>
            <a:off x="1420813" y="3123534"/>
            <a:ext cx="3778870" cy="544260"/>
          </a:xfrm>
        </p:spPr>
        <p:txBody>
          <a:bodyPr vert="horz" lIns="91440" tIns="45720" rIns="91440" bIns="45720" rtlCol="0" anchor="ctr">
            <a:noAutofit/>
          </a:bodyPr>
          <a:lstStyle/>
          <a:p>
            <a:pPr marL="0" indent="0">
              <a:lnSpc>
                <a:spcPct val="90000"/>
              </a:lnSpc>
              <a:buNone/>
            </a:pPr>
            <a:r>
              <a:rPr lang="en-US" altLang="en-US" sz="2400" dirty="0" err="1">
                <a:solidFill>
                  <a:srgbClr val="FEFFFF"/>
                </a:solidFill>
              </a:rPr>
              <a:t>Koristite</a:t>
            </a:r>
            <a:r>
              <a:rPr lang="en-US" altLang="en-US" sz="2400" dirty="0">
                <a:solidFill>
                  <a:srgbClr val="FEFFFF"/>
                </a:solidFill>
              </a:rPr>
              <a:t> </a:t>
            </a:r>
            <a:r>
              <a:rPr lang="en-US" altLang="en-US" sz="2400" dirty="0" err="1">
                <a:solidFill>
                  <a:srgbClr val="FEFFFF"/>
                </a:solidFill>
              </a:rPr>
              <a:t>najvi</a:t>
            </a:r>
            <a:r>
              <a:rPr lang="sr-Latn-ME" altLang="en-US" sz="2400" dirty="0">
                <a:solidFill>
                  <a:srgbClr val="FEFFFF"/>
                </a:solidFill>
              </a:rPr>
              <a:t>š</a:t>
            </a:r>
            <a:r>
              <a:rPr lang="en-US" altLang="en-US" sz="2400" dirty="0">
                <a:solidFill>
                  <a:srgbClr val="FEFFFF"/>
                </a:solidFill>
              </a:rPr>
              <a:t>e 3 </a:t>
            </a:r>
            <a:r>
              <a:rPr lang="en-US" altLang="en-US" sz="2400" dirty="0" err="1">
                <a:solidFill>
                  <a:srgbClr val="FEFFFF"/>
                </a:solidFill>
              </a:rPr>
              <a:t>fonta</a:t>
            </a:r>
            <a:r>
              <a:rPr lang="en-US" altLang="en-US" sz="2400" dirty="0">
                <a:solidFill>
                  <a:srgbClr val="FEFFFF"/>
                </a:solidFill>
              </a:rPr>
              <a:t> (za web </a:t>
            </a:r>
            <a:r>
              <a:rPr lang="en-US" altLang="en-US" sz="2400" dirty="0" err="1">
                <a:solidFill>
                  <a:srgbClr val="FEFFFF"/>
                </a:solidFill>
              </a:rPr>
              <a:t>stranice</a:t>
            </a:r>
            <a:r>
              <a:rPr lang="en-US" altLang="en-US" sz="2400" dirty="0">
                <a:solidFill>
                  <a:srgbClr val="FEFFFF"/>
                </a:solidFill>
              </a:rPr>
              <a:t>)</a:t>
            </a:r>
          </a:p>
        </p:txBody>
      </p:sp>
      <p:pic>
        <p:nvPicPr>
          <p:cNvPr id="20484" name="Picture 2" descr="C:\Users\Milos\Desktop\125.jpg">
            <a:extLst>
              <a:ext uri="{FF2B5EF4-FFF2-40B4-BE49-F238E27FC236}">
                <a16:creationId xmlns:a16="http://schemas.microsoft.com/office/drawing/2014/main" id="{CD4E479E-ACA1-4912-BE75-79676DD7F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4" y="1077741"/>
            <a:ext cx="5640502" cy="4709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76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AA1412E-F1F2-4E99-90D5-56C7A424ED99}"/>
              </a:ext>
            </a:extLst>
          </p:cNvPr>
          <p:cNvSpPr>
            <a:spLocks noGrp="1" noChangeArrowheads="1"/>
          </p:cNvSpPr>
          <p:nvPr>
            <p:ph type="title"/>
          </p:nvPr>
        </p:nvSpPr>
        <p:spPr>
          <a:xfrm>
            <a:off x="649224" y="645106"/>
            <a:ext cx="5122652" cy="1259894"/>
          </a:xfrm>
        </p:spPr>
        <p:txBody>
          <a:bodyPr>
            <a:normAutofit/>
          </a:bodyPr>
          <a:lstStyle/>
          <a:p>
            <a:pPr eaLnBrk="1" hangingPunct="1"/>
            <a:r>
              <a:rPr lang="en-US" altLang="en-US"/>
              <a:t>Pravila t</a:t>
            </a:r>
            <a:r>
              <a:rPr lang="hr-HR" altLang="en-US"/>
              <a:t>ipografija</a:t>
            </a:r>
          </a:p>
        </p:txBody>
      </p:sp>
      <p:sp>
        <p:nvSpPr>
          <p:cNvPr id="21507" name="Rectangle 3">
            <a:extLst>
              <a:ext uri="{FF2B5EF4-FFF2-40B4-BE49-F238E27FC236}">
                <a16:creationId xmlns:a16="http://schemas.microsoft.com/office/drawing/2014/main" id="{42B7A1BD-477D-4207-BBD2-4EDAE4E73C56}"/>
              </a:ext>
            </a:extLst>
          </p:cNvPr>
          <p:cNvSpPr>
            <a:spLocks noGrp="1" noChangeArrowheads="1"/>
          </p:cNvSpPr>
          <p:nvPr>
            <p:ph idx="1"/>
          </p:nvPr>
        </p:nvSpPr>
        <p:spPr>
          <a:xfrm>
            <a:off x="649225" y="2133600"/>
            <a:ext cx="5896718" cy="3759253"/>
          </a:xfrm>
        </p:spPr>
        <p:txBody>
          <a:bodyPr>
            <a:normAutofit/>
          </a:bodyPr>
          <a:lstStyle/>
          <a:p>
            <a:r>
              <a:rPr lang="en-US" altLang="en-US" sz="2400" dirty="0" err="1"/>
              <a:t>Treba</a:t>
            </a:r>
            <a:r>
              <a:rPr lang="en-US" altLang="en-US" sz="2400" dirty="0"/>
              <a:t> da </a:t>
            </a:r>
            <a:r>
              <a:rPr lang="en-US" altLang="en-US" sz="2400" dirty="0" err="1"/>
              <a:t>postoji</a:t>
            </a:r>
            <a:r>
              <a:rPr lang="en-US" altLang="en-US" sz="2400" dirty="0"/>
              <a:t> </a:t>
            </a:r>
            <a:r>
              <a:rPr lang="en-US" altLang="en-US" sz="2400" dirty="0" err="1"/>
              <a:t>kontrast</a:t>
            </a:r>
            <a:r>
              <a:rPr lang="en-US" altLang="en-US" sz="2400" dirty="0"/>
              <a:t> </a:t>
            </a:r>
            <a:r>
              <a:rPr lang="en-US" altLang="en-US" sz="2400" dirty="0" err="1"/>
              <a:t>izme</a:t>
            </a:r>
            <a:r>
              <a:rPr lang="sr-Latn-ME" altLang="en-US" sz="2400" dirty="0"/>
              <a:t>đ</a:t>
            </a:r>
            <a:r>
              <a:rPr lang="en-US" altLang="en-US" sz="2400" dirty="0"/>
              <a:t>u </a:t>
            </a:r>
            <a:r>
              <a:rPr lang="en-US" altLang="en-US" sz="2400" dirty="0" err="1"/>
              <a:t>fontova</a:t>
            </a:r>
            <a:r>
              <a:rPr lang="en-US" altLang="en-US" sz="2400" dirty="0"/>
              <a:t> </a:t>
            </a:r>
            <a:r>
              <a:rPr lang="en-US" altLang="en-US" sz="2400" dirty="0" err="1"/>
              <a:t>ako</a:t>
            </a:r>
            <a:r>
              <a:rPr lang="en-US" altLang="en-US" sz="2400" dirty="0"/>
              <a:t> se</a:t>
            </a:r>
            <a:r>
              <a:rPr lang="sr-Latn-ME" altLang="en-US" sz="2400" dirty="0"/>
              <a:t> </a:t>
            </a:r>
            <a:r>
              <a:rPr lang="en-US" altLang="en-US" sz="2400" dirty="0" err="1"/>
              <a:t>koriste</a:t>
            </a:r>
            <a:r>
              <a:rPr lang="en-US" altLang="en-US" sz="2400" dirty="0"/>
              <a:t> </a:t>
            </a:r>
            <a:r>
              <a:rPr lang="en-US" altLang="en-US" sz="2400" dirty="0" err="1"/>
              <a:t>razli</a:t>
            </a:r>
            <a:r>
              <a:rPr lang="sr-Latn-ME" altLang="en-US" sz="2400" dirty="0"/>
              <a:t>č</a:t>
            </a:r>
            <a:r>
              <a:rPr lang="en-US" altLang="en-US" sz="2400" dirty="0" err="1"/>
              <a:t>iti</a:t>
            </a:r>
            <a:r>
              <a:rPr lang="en-US" altLang="en-US" sz="2400" dirty="0"/>
              <a:t> </a:t>
            </a:r>
            <a:r>
              <a:rPr lang="en-US" altLang="en-US" sz="2400" dirty="0" err="1"/>
              <a:t>fontovi</a:t>
            </a:r>
            <a:endParaRPr lang="sr-Latn-ME" altLang="en-US" sz="2400" dirty="0"/>
          </a:p>
          <a:p>
            <a:pPr eaLnBrk="1" hangingPunct="1"/>
            <a:r>
              <a:rPr lang="en-US" altLang="en-US" sz="2400" dirty="0" err="1"/>
              <a:t>Kontrast</a:t>
            </a:r>
            <a:r>
              <a:rPr lang="en-US" altLang="en-US" sz="2400" dirty="0"/>
              <a:t> </a:t>
            </a:r>
            <a:r>
              <a:rPr lang="en-US" altLang="en-US" sz="2400" dirty="0" err="1"/>
              <a:t>mo</a:t>
            </a:r>
            <a:r>
              <a:rPr lang="sr-Latn-ME" altLang="en-US" sz="2400" dirty="0"/>
              <a:t>ž</a:t>
            </a:r>
            <a:r>
              <a:rPr lang="en-US" altLang="en-US" sz="2400" dirty="0"/>
              <a:t>e </a:t>
            </a:r>
            <a:r>
              <a:rPr lang="en-US" altLang="en-US" sz="2400" dirty="0" err="1"/>
              <a:t>biti</a:t>
            </a:r>
            <a:r>
              <a:rPr lang="en-US" altLang="en-US" sz="2400" dirty="0"/>
              <a:t> </a:t>
            </a:r>
            <a:r>
              <a:rPr lang="en-US" altLang="en-US" sz="2400" dirty="0" err="1"/>
              <a:t>izra</a:t>
            </a:r>
            <a:r>
              <a:rPr lang="sr-Latn-ME" altLang="en-US" sz="2400" dirty="0"/>
              <a:t>že</a:t>
            </a:r>
            <a:r>
              <a:rPr lang="en-US" altLang="en-US" sz="2400" dirty="0"/>
              <a:t>n </a:t>
            </a:r>
            <a:r>
              <a:rPr lang="en-US" altLang="en-US" sz="2400" dirty="0" err="1"/>
              <a:t>i</a:t>
            </a:r>
            <a:r>
              <a:rPr lang="en-US" altLang="en-US" sz="2400" dirty="0"/>
              <a:t> po </a:t>
            </a:r>
            <a:r>
              <a:rPr lang="en-US" altLang="en-US" sz="2400" dirty="0" err="1"/>
              <a:t>veli</a:t>
            </a:r>
            <a:r>
              <a:rPr lang="sr-Latn-ME" altLang="en-US" sz="2400" dirty="0"/>
              <a:t>č</a:t>
            </a:r>
            <a:r>
              <a:rPr lang="en-US" altLang="en-US" sz="2400" dirty="0" err="1"/>
              <a:t>ini</a:t>
            </a:r>
            <a:r>
              <a:rPr lang="en-US" altLang="en-US" sz="2400" dirty="0"/>
              <a:t> </a:t>
            </a:r>
            <a:r>
              <a:rPr lang="en-US" altLang="en-US" sz="2400" dirty="0" err="1"/>
              <a:t>slova</a:t>
            </a:r>
            <a:endParaRPr lang="en-US" altLang="en-US" sz="2400" dirty="0"/>
          </a:p>
        </p:txBody>
      </p:sp>
      <p:pic>
        <p:nvPicPr>
          <p:cNvPr id="21508" name="Picture 2" descr="C:\Users\Milos\Desktop\TT-win.jpg">
            <a:extLst>
              <a:ext uri="{FF2B5EF4-FFF2-40B4-BE49-F238E27FC236}">
                <a16:creationId xmlns:a16="http://schemas.microsoft.com/office/drawing/2014/main" id="{9487AD37-4140-41CC-8FB3-EBDD2C4C2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215" y="645106"/>
            <a:ext cx="3363029" cy="26988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Users\Milos\Desktop\TT-logos.jpg">
            <a:extLst>
              <a:ext uri="{FF2B5EF4-FFF2-40B4-BE49-F238E27FC236}">
                <a16:creationId xmlns:a16="http://schemas.microsoft.com/office/drawing/2014/main" id="{D04FF121-8392-4776-9BD4-109A52637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94" y="3508529"/>
            <a:ext cx="3799719" cy="23843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84F798-6984-4047-9235-A5CE26BFFB28}"/>
              </a:ext>
            </a:extLst>
          </p:cNvPr>
          <p:cNvSpPr>
            <a:spLocks noGrp="1" noChangeArrowheads="1"/>
          </p:cNvSpPr>
          <p:nvPr>
            <p:ph type="title"/>
          </p:nvPr>
        </p:nvSpPr>
        <p:spPr/>
        <p:txBody>
          <a:bodyPr>
            <a:normAutofit/>
          </a:bodyPr>
          <a:lstStyle/>
          <a:p>
            <a:pPr eaLnBrk="1" hangingPunct="1"/>
            <a:r>
              <a:rPr lang="sr-Latn-CS" altLang="en-US"/>
              <a:t>Tipografija - počeci</a:t>
            </a:r>
          </a:p>
        </p:txBody>
      </p:sp>
      <p:sp>
        <p:nvSpPr>
          <p:cNvPr id="5123" name="Rectangle 3">
            <a:extLst>
              <a:ext uri="{FF2B5EF4-FFF2-40B4-BE49-F238E27FC236}">
                <a16:creationId xmlns:a16="http://schemas.microsoft.com/office/drawing/2014/main" id="{0B7531FB-6036-411B-ABE3-DE8FE9916935}"/>
              </a:ext>
            </a:extLst>
          </p:cNvPr>
          <p:cNvSpPr>
            <a:spLocks noGrp="1" noChangeArrowheads="1"/>
          </p:cNvSpPr>
          <p:nvPr>
            <p:ph idx="1"/>
          </p:nvPr>
        </p:nvSpPr>
        <p:spPr/>
        <p:txBody>
          <a:bodyPr>
            <a:normAutofit fontScale="92500" lnSpcReduction="10000"/>
          </a:bodyPr>
          <a:lstStyle/>
          <a:p>
            <a:pPr eaLnBrk="1" hangingPunct="1">
              <a:lnSpc>
                <a:spcPct val="80000"/>
              </a:lnSpc>
              <a:buFont typeface="Wingdings" pitchFamily="2" charset="2"/>
              <a:buChar char="o"/>
            </a:pPr>
            <a:r>
              <a:rPr lang="en-US" altLang="en-US" sz="2400" dirty="0"/>
              <a:t> </a:t>
            </a:r>
            <a:r>
              <a:rPr lang="sr-Latn-CS" altLang="en-US" sz="2400" dirty="0"/>
              <a:t>Posle govora, najvažniji fenomen kulturne istorije čovječanstva svakako je </a:t>
            </a:r>
            <a:r>
              <a:rPr lang="sr-Latn-CS" altLang="en-US" sz="2400" dirty="0">
                <a:solidFill>
                  <a:schemeClr val="accent2"/>
                </a:solidFill>
              </a:rPr>
              <a:t>pismo</a:t>
            </a:r>
            <a:endParaRPr lang="en-US" altLang="en-US" sz="2400" dirty="0">
              <a:solidFill>
                <a:schemeClr val="accent2"/>
              </a:solidFill>
            </a:endParaRPr>
          </a:p>
          <a:p>
            <a:pPr eaLnBrk="1" hangingPunct="1">
              <a:lnSpc>
                <a:spcPct val="80000"/>
              </a:lnSpc>
            </a:pPr>
            <a:endParaRPr lang="en-US" altLang="en-US" sz="2400" dirty="0">
              <a:solidFill>
                <a:schemeClr val="accent2"/>
              </a:solidFill>
            </a:endParaRPr>
          </a:p>
          <a:p>
            <a:pPr eaLnBrk="1" hangingPunct="1">
              <a:lnSpc>
                <a:spcPct val="80000"/>
              </a:lnSpc>
              <a:buFont typeface="Wingdings" pitchFamily="2" charset="2"/>
              <a:buChar char="o"/>
            </a:pPr>
            <a:r>
              <a:rPr lang="en-US" altLang="en-US" sz="2400" dirty="0">
                <a:solidFill>
                  <a:schemeClr val="accent2"/>
                </a:solidFill>
              </a:rPr>
              <a:t> </a:t>
            </a:r>
            <a:r>
              <a:rPr lang="sr-Latn-CS" altLang="en-US" sz="2400" dirty="0">
                <a:solidFill>
                  <a:schemeClr val="tx1"/>
                </a:solidFill>
              </a:rPr>
              <a:t>Možemo</a:t>
            </a:r>
            <a:r>
              <a:rPr lang="sr-Latn-CS" altLang="en-US" sz="2400" dirty="0"/>
              <a:t> reći da je istorija kulture - istorija pismenosti. </a:t>
            </a:r>
            <a:endParaRPr lang="en-US" altLang="en-US" sz="2400" dirty="0"/>
          </a:p>
          <a:p>
            <a:pPr eaLnBrk="1" hangingPunct="1">
              <a:lnSpc>
                <a:spcPct val="80000"/>
              </a:lnSpc>
              <a:buFont typeface="Wingdings" pitchFamily="2" charset="2"/>
              <a:buChar char="o"/>
            </a:pPr>
            <a:endParaRPr lang="en-US" altLang="en-US" sz="2400" dirty="0"/>
          </a:p>
          <a:p>
            <a:pPr eaLnBrk="1" hangingPunct="1">
              <a:lnSpc>
                <a:spcPct val="80000"/>
              </a:lnSpc>
              <a:buFont typeface="Wingdings" pitchFamily="2" charset="2"/>
              <a:buChar char="o"/>
            </a:pPr>
            <a:r>
              <a:rPr lang="en-US" altLang="en-US" sz="2400" dirty="0"/>
              <a:t> </a:t>
            </a:r>
            <a:r>
              <a:rPr lang="sr-Latn-CS" altLang="en-US" sz="2400" dirty="0"/>
              <a:t>Sa Sumercima (4 hiljade god. p. n. e) počinje istorija pisma, knjige i biblioteka. </a:t>
            </a:r>
            <a:endParaRPr lang="en-US" altLang="en-US" sz="2400" dirty="0"/>
          </a:p>
          <a:p>
            <a:pPr eaLnBrk="1" hangingPunct="1">
              <a:lnSpc>
                <a:spcPct val="80000"/>
              </a:lnSpc>
              <a:buFont typeface="Wingdings" pitchFamily="2" charset="2"/>
              <a:buChar char="o"/>
            </a:pPr>
            <a:endParaRPr lang="en-US" altLang="en-US" sz="2400" dirty="0"/>
          </a:p>
          <a:p>
            <a:pPr eaLnBrk="1" hangingPunct="1">
              <a:lnSpc>
                <a:spcPct val="80000"/>
              </a:lnSpc>
              <a:buFont typeface="Wingdings" pitchFamily="2" charset="2"/>
              <a:buChar char="o"/>
            </a:pPr>
            <a:r>
              <a:rPr lang="en-US" altLang="en-US" sz="2400" dirty="0"/>
              <a:t> </a:t>
            </a:r>
            <a:r>
              <a:rPr lang="sr-Latn-CS" altLang="en-US" sz="2400" dirty="0"/>
              <a:t>Pismo je omogućilo čovjeku da sačuva svoje misli od zaborava, da zabiljeleži iskustva pojedinaca </a:t>
            </a:r>
            <a:r>
              <a:rPr lang="en-US" altLang="en-US" sz="2400" dirty="0" err="1"/>
              <a:t>i</a:t>
            </a:r>
            <a:r>
              <a:rPr lang="en-US" altLang="en-US" sz="2400" dirty="0"/>
              <a:t> </a:t>
            </a:r>
            <a:r>
              <a:rPr lang="sr-Latn-CS" altLang="en-US" sz="2400" dirty="0"/>
              <a:t>generacija i da ih preda daljim pokoljenjima.</a:t>
            </a:r>
          </a:p>
          <a:p>
            <a:pPr eaLnBrk="1" hangingPunct="1">
              <a:lnSpc>
                <a:spcPct val="80000"/>
              </a:lnSpc>
              <a:buFont typeface="Wingdings" pitchFamily="2" charset="2"/>
              <a:buChar char="o"/>
            </a:pPr>
            <a:endParaRPr lang="sr-Latn-CS"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5AD9D43-5A05-4E28-B171-5D8218ADC76F}"/>
              </a:ext>
            </a:extLst>
          </p:cNvPr>
          <p:cNvSpPr>
            <a:spLocks noGrp="1" noChangeArrowheads="1"/>
          </p:cNvSpPr>
          <p:nvPr>
            <p:ph type="title"/>
          </p:nvPr>
        </p:nvSpPr>
        <p:spPr>
          <a:xfrm>
            <a:off x="1687669" y="624110"/>
            <a:ext cx="4137059" cy="1280890"/>
          </a:xfrm>
        </p:spPr>
        <p:txBody>
          <a:bodyPr>
            <a:normAutofit/>
          </a:bodyPr>
          <a:lstStyle/>
          <a:p>
            <a:pPr eaLnBrk="1" hangingPunct="1"/>
            <a:r>
              <a:rPr lang="en-US" altLang="en-US" sz="3200"/>
              <a:t>Pravila t</a:t>
            </a:r>
            <a:r>
              <a:rPr lang="hr-HR" altLang="en-US" sz="3200"/>
              <a:t>ipografija</a:t>
            </a:r>
          </a:p>
        </p:txBody>
      </p:sp>
      <p:sp>
        <p:nvSpPr>
          <p:cNvPr id="22531" name="Rectangle 3">
            <a:extLst>
              <a:ext uri="{FF2B5EF4-FFF2-40B4-BE49-F238E27FC236}">
                <a16:creationId xmlns:a16="http://schemas.microsoft.com/office/drawing/2014/main" id="{FCCFA60F-A952-4937-9061-6C161F9CF59B}"/>
              </a:ext>
            </a:extLst>
          </p:cNvPr>
          <p:cNvSpPr>
            <a:spLocks noGrp="1" noChangeArrowheads="1"/>
          </p:cNvSpPr>
          <p:nvPr>
            <p:ph idx="1"/>
          </p:nvPr>
        </p:nvSpPr>
        <p:spPr>
          <a:xfrm>
            <a:off x="1683955" y="2133600"/>
            <a:ext cx="4229645" cy="3777622"/>
          </a:xfrm>
        </p:spPr>
        <p:txBody>
          <a:bodyPr>
            <a:normAutofit/>
          </a:bodyPr>
          <a:lstStyle/>
          <a:p>
            <a:pPr eaLnBrk="1" hangingPunct="1"/>
            <a:r>
              <a:rPr lang="en-US" altLang="en-US" sz="3200" dirty="0" err="1">
                <a:solidFill>
                  <a:schemeClr val="tx1"/>
                </a:solidFill>
              </a:rPr>
              <a:t>Koristite</a:t>
            </a:r>
            <a:r>
              <a:rPr lang="en-US" altLang="en-US" sz="3200" dirty="0">
                <a:solidFill>
                  <a:schemeClr val="tx1"/>
                </a:solidFill>
              </a:rPr>
              <a:t> do 2 </a:t>
            </a:r>
            <a:r>
              <a:rPr lang="en-US" altLang="en-US" sz="3200" dirty="0" err="1">
                <a:solidFill>
                  <a:schemeClr val="tx1"/>
                </a:solidFill>
              </a:rPr>
              <a:t>fonta</a:t>
            </a:r>
            <a:r>
              <a:rPr lang="en-US" altLang="en-US" sz="3200" dirty="0">
                <a:solidFill>
                  <a:schemeClr val="tx1"/>
                </a:solidFill>
              </a:rPr>
              <a:t> (za logo)</a:t>
            </a:r>
          </a:p>
        </p:txBody>
      </p:sp>
      <p:pic>
        <p:nvPicPr>
          <p:cNvPr id="22533" name="Picture 3" descr="C:\Users\Milos\Desktop\ELT200709112316538283071.JPG">
            <a:extLst>
              <a:ext uri="{FF2B5EF4-FFF2-40B4-BE49-F238E27FC236}">
                <a16:creationId xmlns:a16="http://schemas.microsoft.com/office/drawing/2014/main" id="{B9D98256-9AAC-433A-B710-A7178EF00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743" y="1313411"/>
            <a:ext cx="2146041" cy="16041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C:\Users\Milos\Desktop\large_Adidas_impossible_is_nothing_Wallpaper_77084.jpg">
            <a:extLst>
              <a:ext uri="{FF2B5EF4-FFF2-40B4-BE49-F238E27FC236}">
                <a16:creationId xmlns:a16="http://schemas.microsoft.com/office/drawing/2014/main" id="{F27F5420-5724-44DB-BD27-5B53CAB95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40" y="1444856"/>
            <a:ext cx="2146041" cy="1341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C:\Users\Milos\Desktop\sunmicro.jpg">
            <a:extLst>
              <a:ext uri="{FF2B5EF4-FFF2-40B4-BE49-F238E27FC236}">
                <a16:creationId xmlns:a16="http://schemas.microsoft.com/office/drawing/2014/main" id="{0E595A56-258D-4A58-8322-DB25C91A2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743" y="4309048"/>
            <a:ext cx="2146041" cy="1073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C:\Users\Milos\Desktop\HSBC_logo.JPG">
            <a:extLst>
              <a:ext uri="{FF2B5EF4-FFF2-40B4-BE49-F238E27FC236}">
                <a16:creationId xmlns:a16="http://schemas.microsoft.com/office/drawing/2014/main" id="{2DC70D64-51B6-4975-A138-35FBE1D90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140" y="4322461"/>
            <a:ext cx="2146041" cy="10461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93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9F4E21E-C686-45BC-ACBB-52982E8D4A98}"/>
              </a:ext>
            </a:extLst>
          </p:cNvPr>
          <p:cNvSpPr>
            <a:spLocks noGrp="1" noChangeArrowheads="1"/>
          </p:cNvSpPr>
          <p:nvPr>
            <p:ph type="title"/>
          </p:nvPr>
        </p:nvSpPr>
        <p:spPr/>
        <p:txBody>
          <a:bodyPr/>
          <a:lstStyle/>
          <a:p>
            <a:pPr eaLnBrk="1" hangingPunct="1"/>
            <a:r>
              <a:rPr lang="en-US" altLang="en-US" sz="3400"/>
              <a:t>Pravila t</a:t>
            </a:r>
            <a:r>
              <a:rPr lang="hr-HR" altLang="en-US" sz="3400"/>
              <a:t>ipografija</a:t>
            </a:r>
          </a:p>
        </p:txBody>
      </p:sp>
      <p:sp>
        <p:nvSpPr>
          <p:cNvPr id="27651" name="Rectangle 3">
            <a:extLst>
              <a:ext uri="{FF2B5EF4-FFF2-40B4-BE49-F238E27FC236}">
                <a16:creationId xmlns:a16="http://schemas.microsoft.com/office/drawing/2014/main" id="{15BFE083-7865-41F9-83C2-A558F9E9486B}"/>
              </a:ext>
            </a:extLst>
          </p:cNvPr>
          <p:cNvSpPr>
            <a:spLocks noGrp="1" noChangeArrowheads="1"/>
          </p:cNvSpPr>
          <p:nvPr>
            <p:ph idx="1"/>
          </p:nvPr>
        </p:nvSpPr>
        <p:spPr>
          <a:xfrm>
            <a:off x="2589212" y="1952976"/>
            <a:ext cx="8915400" cy="3777622"/>
          </a:xfrm>
        </p:spPr>
        <p:txBody>
          <a:bodyPr>
            <a:normAutofit/>
          </a:bodyPr>
          <a:lstStyle/>
          <a:p>
            <a:pPr eaLnBrk="1" hangingPunct="1"/>
            <a:r>
              <a:rPr lang="en-US" altLang="en-US" sz="2400" dirty="0" err="1"/>
              <a:t>Pazite</a:t>
            </a:r>
            <a:r>
              <a:rPr lang="en-US" altLang="en-US" sz="2400" dirty="0"/>
              <a:t> </a:t>
            </a:r>
            <a:r>
              <a:rPr lang="en-US" altLang="en-US" sz="2400" dirty="0" err="1"/>
              <a:t>na</a:t>
            </a:r>
            <a:r>
              <a:rPr lang="en-US" altLang="en-US" sz="2400" dirty="0"/>
              <a:t> </a:t>
            </a:r>
            <a:r>
              <a:rPr lang="en-US" altLang="en-US" sz="2400" dirty="0" err="1"/>
              <a:t>vari</a:t>
            </a:r>
            <a:r>
              <a:rPr lang="sr-Latn-ME" altLang="en-US" sz="2400" dirty="0"/>
              <a:t>j</a:t>
            </a:r>
            <a:r>
              <a:rPr lang="en-US" altLang="en-US" sz="2400" dirty="0" err="1"/>
              <a:t>abilni</a:t>
            </a:r>
            <a:r>
              <a:rPr lang="en-US" altLang="en-US" sz="2400" dirty="0"/>
              <a:t> </a:t>
            </a:r>
            <a:r>
              <a:rPr lang="en-US" altLang="en-US" sz="2400" dirty="0" err="1"/>
              <a:t>razmak</a:t>
            </a:r>
            <a:r>
              <a:rPr lang="en-US" altLang="en-US" sz="2400" dirty="0"/>
              <a:t> </a:t>
            </a:r>
            <a:r>
              <a:rPr lang="en-US" altLang="en-US" sz="2400" dirty="0" err="1"/>
              <a:t>izme</a:t>
            </a:r>
            <a:r>
              <a:rPr lang="sr-Latn-ME" altLang="en-US" sz="2400" dirty="0"/>
              <a:t>đ</a:t>
            </a:r>
            <a:r>
              <a:rPr lang="en-US" altLang="en-US" sz="2400" dirty="0"/>
              <a:t>u </a:t>
            </a:r>
            <a:r>
              <a:rPr lang="en-US" altLang="en-US" sz="2400" dirty="0" err="1"/>
              <a:t>slova</a:t>
            </a:r>
            <a:r>
              <a:rPr lang="en-US" altLang="en-US" sz="2400" dirty="0"/>
              <a:t> (kerning)</a:t>
            </a:r>
          </a:p>
        </p:txBody>
      </p:sp>
      <p:pic>
        <p:nvPicPr>
          <p:cNvPr id="27652" name="Picture 6" descr="C:\Users\Milos\Desktop\TT-kern.jpg">
            <a:extLst>
              <a:ext uri="{FF2B5EF4-FFF2-40B4-BE49-F238E27FC236}">
                <a16:creationId xmlns:a16="http://schemas.microsoft.com/office/drawing/2014/main" id="{D8EA8C9C-B4A0-4107-A813-DA4BFD02B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214688"/>
            <a:ext cx="4857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0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D22A69D-4D07-49CB-B378-EF9EB0495C52}"/>
              </a:ext>
            </a:extLst>
          </p:cNvPr>
          <p:cNvSpPr>
            <a:spLocks noGrp="1" noChangeArrowheads="1"/>
          </p:cNvSpPr>
          <p:nvPr>
            <p:ph type="title"/>
          </p:nvPr>
        </p:nvSpPr>
        <p:spPr>
          <a:xfrm>
            <a:off x="2589213" y="4775200"/>
            <a:ext cx="8915399" cy="823448"/>
          </a:xfrm>
        </p:spPr>
        <p:txBody>
          <a:bodyPr vert="horz" lIns="91440" tIns="45720" rIns="91440" bIns="45720" rtlCol="0" anchor="b">
            <a:normAutofit/>
          </a:bodyPr>
          <a:lstStyle/>
          <a:p>
            <a:r>
              <a:rPr lang="en-US" altLang="en-US" sz="4400"/>
              <a:t>Pravila tipografija</a:t>
            </a:r>
          </a:p>
        </p:txBody>
      </p:sp>
      <p:sp>
        <p:nvSpPr>
          <p:cNvPr id="28675" name="Rectangle 3">
            <a:extLst>
              <a:ext uri="{FF2B5EF4-FFF2-40B4-BE49-F238E27FC236}">
                <a16:creationId xmlns:a16="http://schemas.microsoft.com/office/drawing/2014/main" id="{B9AD02DF-F542-4A1C-AAC6-C1DDE6F1D0D6}"/>
              </a:ext>
            </a:extLst>
          </p:cNvPr>
          <p:cNvSpPr>
            <a:spLocks noGrp="1" noChangeArrowheads="1"/>
          </p:cNvSpPr>
          <p:nvPr>
            <p:ph idx="1"/>
          </p:nvPr>
        </p:nvSpPr>
        <p:spPr>
          <a:xfrm>
            <a:off x="2645658" y="5711537"/>
            <a:ext cx="8915399" cy="522754"/>
          </a:xfrm>
        </p:spPr>
        <p:txBody>
          <a:bodyPr vert="horz" lIns="91440" tIns="45720" rIns="91440" bIns="45720" rtlCol="0" anchor="t">
            <a:normAutofit/>
          </a:bodyPr>
          <a:lstStyle/>
          <a:p>
            <a:pPr marL="0" indent="0">
              <a:buNone/>
            </a:pPr>
            <a:r>
              <a:rPr lang="en-US" altLang="en-US" sz="2400" dirty="0" err="1">
                <a:solidFill>
                  <a:schemeClr val="tx1">
                    <a:lumMod val="65000"/>
                    <a:lumOff val="35000"/>
                  </a:schemeClr>
                </a:solidFill>
              </a:rPr>
              <a:t>Pazite</a:t>
            </a:r>
            <a:r>
              <a:rPr lang="en-US" altLang="en-US" sz="2400" dirty="0">
                <a:solidFill>
                  <a:schemeClr val="tx1">
                    <a:lumMod val="65000"/>
                    <a:lumOff val="35000"/>
                  </a:schemeClr>
                </a:solidFill>
              </a:rPr>
              <a:t> </a:t>
            </a:r>
            <a:r>
              <a:rPr lang="en-US" altLang="en-US" sz="2400" dirty="0" err="1">
                <a:solidFill>
                  <a:schemeClr val="tx1">
                    <a:lumMod val="65000"/>
                    <a:lumOff val="35000"/>
                  </a:schemeClr>
                </a:solidFill>
              </a:rPr>
              <a:t>na</a:t>
            </a:r>
            <a:r>
              <a:rPr lang="en-US" altLang="en-US" sz="2400" dirty="0">
                <a:solidFill>
                  <a:schemeClr val="tx1">
                    <a:lumMod val="65000"/>
                    <a:lumOff val="35000"/>
                  </a:schemeClr>
                </a:solidFill>
              </a:rPr>
              <a:t> </a:t>
            </a:r>
            <a:r>
              <a:rPr lang="en-US" altLang="en-US" sz="2400" dirty="0" err="1">
                <a:solidFill>
                  <a:schemeClr val="tx1">
                    <a:lumMod val="65000"/>
                    <a:lumOff val="35000"/>
                  </a:schemeClr>
                </a:solidFill>
              </a:rPr>
              <a:t>poruku</a:t>
            </a:r>
            <a:r>
              <a:rPr lang="en-US" altLang="en-US" sz="2400" dirty="0">
                <a:solidFill>
                  <a:schemeClr val="tx1">
                    <a:lumMod val="65000"/>
                    <a:lumOff val="35000"/>
                  </a:schemeClr>
                </a:solidFill>
              </a:rPr>
              <a:t> </a:t>
            </a:r>
            <a:r>
              <a:rPr lang="en-US" altLang="en-US" sz="2400" dirty="0" err="1">
                <a:solidFill>
                  <a:schemeClr val="tx1">
                    <a:lumMod val="65000"/>
                    <a:lumOff val="35000"/>
                  </a:schemeClr>
                </a:solidFill>
              </a:rPr>
              <a:t>koju</a:t>
            </a:r>
            <a:r>
              <a:rPr lang="en-US" altLang="en-US" sz="2400" dirty="0">
                <a:solidFill>
                  <a:schemeClr val="tx1">
                    <a:lumMod val="65000"/>
                    <a:lumOff val="35000"/>
                  </a:schemeClr>
                </a:solidFill>
              </a:rPr>
              <a:t> </a:t>
            </a:r>
            <a:r>
              <a:rPr lang="en-US" altLang="en-US" sz="2400" dirty="0" err="1">
                <a:solidFill>
                  <a:schemeClr val="tx1">
                    <a:lumMod val="65000"/>
                    <a:lumOff val="35000"/>
                  </a:schemeClr>
                </a:solidFill>
              </a:rPr>
              <a:t>prenosi</a:t>
            </a:r>
            <a:r>
              <a:rPr lang="en-US" altLang="en-US" sz="2400" dirty="0">
                <a:solidFill>
                  <a:schemeClr val="tx1">
                    <a:lumMod val="65000"/>
                    <a:lumOff val="35000"/>
                  </a:schemeClr>
                </a:solidFill>
              </a:rPr>
              <a:t> font</a:t>
            </a:r>
          </a:p>
        </p:txBody>
      </p:sp>
      <p:pic>
        <p:nvPicPr>
          <p:cNvPr id="28677" name="Picture 3" descr="C:\Users\Milos\Desktop\TT-personality.jpg">
            <a:extLst>
              <a:ext uri="{FF2B5EF4-FFF2-40B4-BE49-F238E27FC236}">
                <a16:creationId xmlns:a16="http://schemas.microsoft.com/office/drawing/2014/main" id="{B233CD78-DEE8-4EF2-A0DC-2A6B12CD5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645" y="634963"/>
            <a:ext cx="3854971" cy="3854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Users\Milos\Desktop\TT-words.jpg">
            <a:extLst>
              <a:ext uri="{FF2B5EF4-FFF2-40B4-BE49-F238E27FC236}">
                <a16:creationId xmlns:a16="http://schemas.microsoft.com/office/drawing/2014/main" id="{B3CBF4CF-8A46-4C9E-8580-C4C1306A4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207" y="631823"/>
            <a:ext cx="3854971" cy="3854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726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47D3502-15D7-40E3-8799-AADA72E46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698" name="Rectangle 2">
            <a:extLst>
              <a:ext uri="{FF2B5EF4-FFF2-40B4-BE49-F238E27FC236}">
                <a16:creationId xmlns:a16="http://schemas.microsoft.com/office/drawing/2014/main" id="{D182C5D2-A67B-453D-9B6B-F5A3D576B6BC}"/>
              </a:ext>
            </a:extLst>
          </p:cNvPr>
          <p:cNvSpPr>
            <a:spLocks noGrp="1" noChangeArrowheads="1"/>
          </p:cNvSpPr>
          <p:nvPr>
            <p:ph type="title"/>
          </p:nvPr>
        </p:nvSpPr>
        <p:spPr>
          <a:xfrm>
            <a:off x="649224" y="645106"/>
            <a:ext cx="3650279" cy="1259894"/>
          </a:xfrm>
        </p:spPr>
        <p:txBody>
          <a:bodyPr>
            <a:normAutofit/>
          </a:bodyPr>
          <a:lstStyle/>
          <a:p>
            <a:pPr eaLnBrk="1" hangingPunct="1"/>
            <a:r>
              <a:rPr lang="en-US" altLang="en-US"/>
              <a:t>Pravila t</a:t>
            </a:r>
            <a:r>
              <a:rPr lang="hr-HR" altLang="en-US"/>
              <a:t>ipografija</a:t>
            </a:r>
          </a:p>
        </p:txBody>
      </p:sp>
      <p:sp>
        <p:nvSpPr>
          <p:cNvPr id="75" name="Rectangle 74">
            <a:extLst>
              <a:ext uri="{FF2B5EF4-FFF2-40B4-BE49-F238E27FC236}">
                <a16:creationId xmlns:a16="http://schemas.microsoft.com/office/drawing/2014/main" id="{A84DC666-97B4-4AC4-9916-A1936C2F6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699" name="Rectangle 3">
            <a:extLst>
              <a:ext uri="{FF2B5EF4-FFF2-40B4-BE49-F238E27FC236}">
                <a16:creationId xmlns:a16="http://schemas.microsoft.com/office/drawing/2014/main" id="{07B55CB9-2B76-4F02-8792-290F33277A46}"/>
              </a:ext>
            </a:extLst>
          </p:cNvPr>
          <p:cNvSpPr>
            <a:spLocks noGrp="1" noChangeArrowheads="1"/>
          </p:cNvSpPr>
          <p:nvPr>
            <p:ph idx="1"/>
          </p:nvPr>
        </p:nvSpPr>
        <p:spPr>
          <a:xfrm>
            <a:off x="649225" y="2133600"/>
            <a:ext cx="3650278" cy="3759253"/>
          </a:xfrm>
        </p:spPr>
        <p:txBody>
          <a:bodyPr>
            <a:normAutofit/>
          </a:bodyPr>
          <a:lstStyle/>
          <a:p>
            <a:pPr eaLnBrk="1" hangingPunct="1"/>
            <a:r>
              <a:rPr lang="en-US" altLang="en-US" sz="2400" dirty="0"/>
              <a:t>Format </a:t>
            </a:r>
            <a:r>
              <a:rPr lang="en-US" altLang="en-US" sz="2400" dirty="0" err="1"/>
              <a:t>teksta</a:t>
            </a:r>
            <a:endParaRPr lang="en-US" altLang="en-US" sz="2400" dirty="0"/>
          </a:p>
          <a:p>
            <a:pPr eaLnBrk="1" hangingPunct="1"/>
            <a:r>
              <a:rPr lang="en-US" altLang="en-US" sz="2400" dirty="0" err="1"/>
              <a:t>Tekst</a:t>
            </a:r>
            <a:r>
              <a:rPr lang="en-US" altLang="en-US" sz="2400" dirty="0"/>
              <a:t> </a:t>
            </a:r>
            <a:r>
              <a:rPr lang="en-US" altLang="en-US" sz="2400" dirty="0" err="1"/>
              <a:t>koji</a:t>
            </a:r>
            <a:r>
              <a:rPr lang="en-US" altLang="en-US" sz="2400" dirty="0"/>
              <a:t> je pore</a:t>
            </a:r>
            <a:r>
              <a:rPr lang="sr-Latn-ME" altLang="en-US" sz="2400" dirty="0"/>
              <a:t>đ</a:t>
            </a:r>
            <a:r>
              <a:rPr lang="en-US" altLang="en-US" sz="2400" dirty="0"/>
              <a:t>an po l</a:t>
            </a:r>
            <a:r>
              <a:rPr lang="sr-Latn-ME" altLang="en-US" sz="2400" dirty="0"/>
              <a:t>ij</a:t>
            </a:r>
            <a:r>
              <a:rPr lang="en-US" altLang="en-US" sz="2400" dirty="0" err="1"/>
              <a:t>evoj</a:t>
            </a:r>
            <a:r>
              <a:rPr lang="en-US" altLang="en-US" sz="2400" dirty="0"/>
              <a:t> </a:t>
            </a:r>
            <a:r>
              <a:rPr lang="en-US" altLang="en-US" sz="2400" dirty="0" err="1"/>
              <a:t>ili</a:t>
            </a:r>
            <a:r>
              <a:rPr lang="en-US" altLang="en-US" sz="2400" dirty="0"/>
              <a:t> </a:t>
            </a:r>
            <a:r>
              <a:rPr lang="en-US" altLang="en-US" sz="2400" dirty="0" err="1"/>
              <a:t>desnoj</a:t>
            </a:r>
            <a:r>
              <a:rPr lang="en-US" altLang="en-US" sz="2400" dirty="0"/>
              <a:t> </a:t>
            </a:r>
            <a:r>
              <a:rPr lang="en-US" altLang="en-US" sz="2400" dirty="0" err="1"/>
              <a:t>strani</a:t>
            </a:r>
            <a:r>
              <a:rPr lang="en-US" altLang="en-US" sz="2400" dirty="0"/>
              <a:t> se </a:t>
            </a:r>
            <a:r>
              <a:rPr lang="en-US" altLang="en-US" sz="2400" dirty="0" err="1"/>
              <a:t>lak</a:t>
            </a:r>
            <a:r>
              <a:rPr lang="sr-Latn-ME" altLang="en-US" sz="2400" dirty="0"/>
              <a:t>š</a:t>
            </a:r>
            <a:r>
              <a:rPr lang="en-US" altLang="en-US" sz="2400" dirty="0"/>
              <a:t>e </a:t>
            </a:r>
            <a:r>
              <a:rPr lang="sr-Latn-ME" altLang="en-US" sz="2400" dirty="0"/>
              <a:t>č</a:t>
            </a:r>
            <a:r>
              <a:rPr lang="en-US" altLang="en-US" sz="2400" dirty="0" err="1"/>
              <a:t>ita</a:t>
            </a:r>
            <a:r>
              <a:rPr lang="en-US" altLang="en-US" sz="2400" dirty="0"/>
              <a:t> od </a:t>
            </a:r>
            <a:r>
              <a:rPr lang="en-US" altLang="en-US" sz="2400" dirty="0" err="1"/>
              <a:t>centriranog</a:t>
            </a:r>
            <a:endParaRPr lang="en-US" altLang="en-US" sz="2400" dirty="0"/>
          </a:p>
        </p:txBody>
      </p:sp>
      <p:pic>
        <p:nvPicPr>
          <p:cNvPr id="29700" name="Picture 2" descr="C:\Users\Milos\Desktop\TT-leftvscenter2.jpg">
            <a:extLst>
              <a:ext uri="{FF2B5EF4-FFF2-40B4-BE49-F238E27FC236}">
                <a16:creationId xmlns:a16="http://schemas.microsoft.com/office/drawing/2014/main" id="{2908FD57-F86C-48F8-A848-95D1C73CB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945" y="640080"/>
            <a:ext cx="5252773" cy="52527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3">
            <a:extLst>
              <a:ext uri="{FF2B5EF4-FFF2-40B4-BE49-F238E27FC236}">
                <a16:creationId xmlns:a16="http://schemas.microsoft.com/office/drawing/2014/main" id="{4EEFCCD7-9BFF-47EA-9C91-94E380FD80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D9CA694-32ED-4512-B164-6DAE21C3E526}"/>
              </a:ext>
            </a:extLst>
          </p:cNvPr>
          <p:cNvSpPr>
            <a:spLocks noGrp="1" noChangeArrowheads="1"/>
          </p:cNvSpPr>
          <p:nvPr>
            <p:ph type="title"/>
          </p:nvPr>
        </p:nvSpPr>
        <p:spPr>
          <a:xfrm>
            <a:off x="1926879" y="601532"/>
            <a:ext cx="8911687" cy="1280890"/>
          </a:xfrm>
        </p:spPr>
        <p:txBody>
          <a:bodyPr>
            <a:normAutofit/>
          </a:bodyPr>
          <a:lstStyle/>
          <a:p>
            <a:pPr eaLnBrk="1" hangingPunct="1"/>
            <a:r>
              <a:rPr lang="hr-HR" altLang="en-US" sz="3200" b="1" dirty="0"/>
              <a:t>Uređivanje teksta – pojmovi, pravila, saveti</a:t>
            </a:r>
          </a:p>
        </p:txBody>
      </p:sp>
      <p:pic>
        <p:nvPicPr>
          <p:cNvPr id="44036" name="Picture 4">
            <a:extLst>
              <a:ext uri="{FF2B5EF4-FFF2-40B4-BE49-F238E27FC236}">
                <a16:creationId xmlns:a16="http://schemas.microsoft.com/office/drawing/2014/main" id="{3917EFA1-B4DD-45E4-8150-56C993CF36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09857" y="4582538"/>
            <a:ext cx="6629400" cy="1457325"/>
          </a:xfrm>
        </p:spPr>
      </p:pic>
      <p:sp>
        <p:nvSpPr>
          <p:cNvPr id="44035" name="Rectangle 3">
            <a:extLst>
              <a:ext uri="{FF2B5EF4-FFF2-40B4-BE49-F238E27FC236}">
                <a16:creationId xmlns:a16="http://schemas.microsoft.com/office/drawing/2014/main" id="{B3B77562-199E-42B8-A9E3-5381800551A6}"/>
              </a:ext>
            </a:extLst>
          </p:cNvPr>
          <p:cNvSpPr>
            <a:spLocks noGrp="1" noChangeArrowheads="1"/>
          </p:cNvSpPr>
          <p:nvPr>
            <p:ph type="body" sz="half" idx="4294967295"/>
          </p:nvPr>
        </p:nvSpPr>
        <p:spPr>
          <a:xfrm>
            <a:off x="1964445" y="1443039"/>
            <a:ext cx="8037512" cy="2808287"/>
          </a:xfrm>
        </p:spPr>
        <p:txBody>
          <a:bodyPr>
            <a:normAutofit lnSpcReduction="10000"/>
          </a:bodyPr>
          <a:lstStyle/>
          <a:p>
            <a:pPr eaLnBrk="1" hangingPunct="1">
              <a:lnSpc>
                <a:spcPct val="90000"/>
              </a:lnSpc>
            </a:pPr>
            <a:r>
              <a:rPr lang="hr-HR" altLang="en-US" sz="2200" dirty="0">
                <a:solidFill>
                  <a:schemeClr val="hlink"/>
                </a:solidFill>
              </a:rPr>
              <a:t>Čit</a:t>
            </a:r>
            <a:r>
              <a:rPr lang="en-US" altLang="en-US" sz="2200" dirty="0">
                <a:solidFill>
                  <a:schemeClr val="hlink"/>
                </a:solidFill>
              </a:rPr>
              <a:t>k</a:t>
            </a:r>
            <a:r>
              <a:rPr lang="hr-HR" altLang="en-US" sz="2200" dirty="0">
                <a:solidFill>
                  <a:schemeClr val="hlink"/>
                </a:solidFill>
              </a:rPr>
              <a:t>ost</a:t>
            </a:r>
            <a:r>
              <a:rPr lang="hr-HR" altLang="en-US" sz="2200" dirty="0"/>
              <a:t> teksta</a:t>
            </a:r>
          </a:p>
          <a:p>
            <a:pPr lvl="2" eaLnBrk="1" hangingPunct="1">
              <a:lnSpc>
                <a:spcPct val="90000"/>
              </a:lnSpc>
              <a:buFont typeface="Wingdings" panose="05000000000000000000" pitchFamily="2" charset="2"/>
              <a:buChar char="§"/>
            </a:pPr>
            <a:r>
              <a:rPr lang="hr-HR" altLang="en-US" sz="2100" dirty="0"/>
              <a:t>Najbolji odnos za čitanje je 1:100 (odnos udaljenosti oka od teksta i veličine slova) </a:t>
            </a:r>
          </a:p>
          <a:p>
            <a:pPr lvl="2" eaLnBrk="1" hangingPunct="1">
              <a:lnSpc>
                <a:spcPct val="90000"/>
              </a:lnSpc>
              <a:buFont typeface="Wingdings" panose="05000000000000000000" pitchFamily="2" charset="2"/>
              <a:buChar char="§"/>
            </a:pPr>
            <a:r>
              <a:rPr lang="hr-HR" altLang="en-US" sz="2100" dirty="0"/>
              <a:t>Ljudsko oko najbolje vidi slova na udaljenosti oko 25-30 cm</a:t>
            </a:r>
          </a:p>
          <a:p>
            <a:pPr lvl="2" eaLnBrk="1" hangingPunct="1">
              <a:lnSpc>
                <a:spcPct val="90000"/>
              </a:lnSpc>
              <a:buFont typeface="Wingdings" panose="05000000000000000000" pitchFamily="2" charset="2"/>
              <a:buChar char="§"/>
            </a:pPr>
            <a:r>
              <a:rPr lang="hr-HR" altLang="en-US" sz="2400" dirty="0">
                <a:solidFill>
                  <a:schemeClr val="accent2"/>
                </a:solidFill>
              </a:rPr>
              <a:t>Za idealnu čitkost slovnih znakova uzima se 52 znaka po redu</a:t>
            </a:r>
            <a:r>
              <a:rPr lang="hr-HR" altLang="en-US" sz="2100" dirty="0"/>
              <a:t>. </a:t>
            </a:r>
            <a:r>
              <a:rPr lang="en-US" altLang="en-US" sz="2100" dirty="0" err="1"/>
              <a:t>Razmak</a:t>
            </a:r>
            <a:r>
              <a:rPr lang="en-US" altLang="en-US" sz="2100" dirty="0"/>
              <a:t> </a:t>
            </a:r>
            <a:r>
              <a:rPr lang="en-US" altLang="en-US" sz="2100" dirty="0" err="1"/>
              <a:t>izme</a:t>
            </a:r>
            <a:r>
              <a:rPr lang="hr-HR" altLang="en-US" sz="2100" dirty="0"/>
              <a:t>đ</a:t>
            </a:r>
            <a:r>
              <a:rPr lang="en-US" altLang="en-US" sz="2100" dirty="0"/>
              <a:t>u re</a:t>
            </a:r>
            <a:r>
              <a:rPr lang="hr-HR" altLang="en-US" sz="2100" dirty="0"/>
              <a:t>č</a:t>
            </a:r>
            <a:r>
              <a:rPr lang="en-US" altLang="en-US" sz="2100" dirty="0" err="1"/>
              <a:t>i</a:t>
            </a:r>
            <a:r>
              <a:rPr lang="en-US" altLang="en-US" sz="2100" dirty="0"/>
              <a:t> je </a:t>
            </a:r>
            <a:r>
              <a:rPr lang="en-US" altLang="en-US" sz="2100" dirty="0" err="1"/>
              <a:t>slovni</a:t>
            </a:r>
            <a:r>
              <a:rPr lang="en-US" altLang="en-US" sz="2100" dirty="0"/>
              <a:t> </a:t>
            </a:r>
            <a:r>
              <a:rPr lang="en-US" altLang="en-US" sz="2100" dirty="0" err="1"/>
              <a:t>znak</a:t>
            </a:r>
            <a:r>
              <a:rPr lang="en-US" altLang="en-US" sz="2100" dirty="0"/>
              <a:t> </a:t>
            </a:r>
            <a:r>
              <a:rPr lang="en-US" altLang="en-US" sz="2100" dirty="0" err="1"/>
              <a:t>i</a:t>
            </a:r>
            <a:r>
              <a:rPr lang="en-US" altLang="en-US" sz="2100" dirty="0"/>
              <a:t> </a:t>
            </a:r>
            <a:r>
              <a:rPr lang="en-US" altLang="en-US" sz="2100" dirty="0" err="1"/>
              <a:t>ubraja</a:t>
            </a:r>
            <a:r>
              <a:rPr lang="en-US" altLang="en-US" sz="2100" dirty="0"/>
              <a:t> se u </a:t>
            </a:r>
            <a:r>
              <a:rPr lang="en-US" altLang="en-US" sz="2100" dirty="0" err="1"/>
              <a:t>tih</a:t>
            </a:r>
            <a:r>
              <a:rPr lang="hr-HR" altLang="en-US" sz="2100" dirty="0"/>
              <a:t> 52 </a:t>
            </a:r>
            <a:r>
              <a:rPr lang="en-US" altLang="en-US" sz="2100" dirty="0" err="1"/>
              <a:t>slova</a:t>
            </a:r>
            <a:r>
              <a:rPr lang="hr-HR" altLang="en-US" sz="2100" dirty="0"/>
              <a:t>.</a:t>
            </a:r>
            <a:r>
              <a:rPr lang="sr-Latn-CS" altLang="en-US" sz="2100" dirty="0"/>
              <a:t> </a:t>
            </a:r>
            <a:r>
              <a:rPr lang="hr-HR" altLang="en-US" sz="1900" dirty="0"/>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51260A3-4145-4AA3-A932-5F6DAB57CAD6}"/>
              </a:ext>
            </a:extLst>
          </p:cNvPr>
          <p:cNvSpPr>
            <a:spLocks noGrp="1" noChangeArrowheads="1"/>
          </p:cNvSpPr>
          <p:nvPr>
            <p:ph type="title"/>
          </p:nvPr>
        </p:nvSpPr>
        <p:spPr/>
        <p:txBody>
          <a:bodyPr>
            <a:normAutofit/>
          </a:bodyPr>
          <a:lstStyle/>
          <a:p>
            <a:pPr eaLnBrk="1" hangingPunct="1"/>
            <a:r>
              <a:rPr lang="hr-HR" altLang="en-US"/>
              <a:t>Tipografija – novine i časopisi</a:t>
            </a:r>
          </a:p>
        </p:txBody>
      </p:sp>
      <p:sp>
        <p:nvSpPr>
          <p:cNvPr id="45059" name="Rectangle 3">
            <a:extLst>
              <a:ext uri="{FF2B5EF4-FFF2-40B4-BE49-F238E27FC236}">
                <a16:creationId xmlns:a16="http://schemas.microsoft.com/office/drawing/2014/main" id="{41D2C94A-F7E1-4343-BC6A-DCFB7DB06001}"/>
              </a:ext>
            </a:extLst>
          </p:cNvPr>
          <p:cNvSpPr>
            <a:spLocks noGrp="1" noChangeArrowheads="1"/>
          </p:cNvSpPr>
          <p:nvPr>
            <p:ph idx="1"/>
          </p:nvPr>
        </p:nvSpPr>
        <p:spPr>
          <a:xfrm>
            <a:off x="2589212" y="1433689"/>
            <a:ext cx="7706255" cy="5046133"/>
          </a:xfrm>
        </p:spPr>
        <p:txBody>
          <a:bodyPr>
            <a:normAutofit/>
          </a:bodyPr>
          <a:lstStyle/>
          <a:p>
            <a:pPr eaLnBrk="1" hangingPunct="1"/>
            <a:r>
              <a:rPr lang="sr-Latn-CS" altLang="en-US" sz="2000" dirty="0"/>
              <a:t>Tipografija je element svih štampanih materijala. Naslovi u novinama su najčešće napisani velikim slovima da bi privukli pažnju čitalaca. Na primjer </a:t>
            </a:r>
            <a:r>
              <a:rPr lang="sr-Latn-CS" altLang="en-US" sz="2000" b="1" dirty="0">
                <a:hlinkClick r:id="rId2" tooltip="USAToday (not yet written)"/>
              </a:rPr>
              <a:t>USAToday</a:t>
            </a:r>
            <a:r>
              <a:rPr lang="sr-Latn-CS" altLang="en-US" sz="2000" dirty="0"/>
              <a:t> koristi zadebljana, šarena slova i moderan stil i to sve kroz različite </a:t>
            </a:r>
            <a:r>
              <a:rPr lang="sr-Latn-CS" altLang="en-US" sz="2000" dirty="0">
                <a:hlinkClick r:id="rId3" tooltip="Фон"/>
              </a:rPr>
              <a:t>fontove</a:t>
            </a:r>
            <a:r>
              <a:rPr lang="sr-Latn-CS" altLang="en-US" sz="2000" dirty="0"/>
              <a:t>, boje i veličine slova; a ime novina smješteno je na šarenoj pozadini. Kao suprotnost imamo </a:t>
            </a:r>
            <a:r>
              <a:rPr lang="sr-Latn-CS" altLang="en-US" sz="2000" b="1" dirty="0">
                <a:hlinkClick r:id="rId4" tooltip="New York Times (not yet written)"/>
              </a:rPr>
              <a:t>New York Times</a:t>
            </a:r>
            <a:r>
              <a:rPr lang="sr-Latn-CS" altLang="en-US" sz="2000" dirty="0"/>
              <a:t> koji „koristi“ tradicionalniji </a:t>
            </a:r>
            <a:r>
              <a:rPr lang="sr-Latn-CS" altLang="en-US" sz="2400" dirty="0"/>
              <a:t>pristup</a:t>
            </a:r>
            <a:r>
              <a:rPr lang="sr-Latn-CS" altLang="en-US" sz="2000" dirty="0"/>
              <a:t> sa manje boja i manje varijacija u fontu.</a:t>
            </a:r>
          </a:p>
          <a:p>
            <a:pPr eaLnBrk="1" hangingPunct="1"/>
            <a:r>
              <a:rPr lang="sr-Latn-CS" altLang="en-US" sz="2000" dirty="0"/>
              <a:t>Generalno svaki časopis ili dnevne novine standardizovale su se na malu kolekciju fontova da bi se čitaoci lakše „kretali“ kroz sadržaj, da bi imali osećaj familijarnosti, ili da bi stvorili dramatičan efekat. Neki izdavači kao </a:t>
            </a:r>
            <a:r>
              <a:rPr lang="sr-Latn-CS" altLang="en-US" sz="2000" b="1" dirty="0">
                <a:hlinkClick r:id="rId5" tooltip="The Gardian (not yet written)"/>
              </a:rPr>
              <a:t>The Gardian</a:t>
            </a:r>
            <a:r>
              <a:rPr lang="sr-Latn-CS" altLang="en-US" sz="2000" dirty="0"/>
              <a:t> i </a:t>
            </a:r>
            <a:r>
              <a:rPr lang="sr-Latn-CS" altLang="en-US" sz="2000" b="1" dirty="0">
                <a:hlinkClick r:id="rId6" tooltip="The Economist (not yet written)"/>
              </a:rPr>
              <a:t>The Economist</a:t>
            </a:r>
            <a:r>
              <a:rPr lang="sr-Latn-CS" altLang="en-US" sz="2000" dirty="0"/>
              <a:t> imaju komisiju slovnih dizajnera i specijalizovanih tipografa koji dizajniraju izgled slova.</a:t>
            </a:r>
            <a:endParaRPr lang="hr-HR"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F35E39A-8CCA-4C84-881F-FAD9A1DBEFA4}"/>
              </a:ext>
            </a:extLst>
          </p:cNvPr>
          <p:cNvSpPr>
            <a:spLocks noGrp="1" noChangeArrowheads="1"/>
          </p:cNvSpPr>
          <p:nvPr>
            <p:ph type="title"/>
          </p:nvPr>
        </p:nvSpPr>
        <p:spPr/>
        <p:txBody>
          <a:bodyPr/>
          <a:lstStyle/>
          <a:p>
            <a:pPr eaLnBrk="1" hangingPunct="1"/>
            <a:r>
              <a:rPr lang="en-US" altLang="en-US"/>
              <a:t>Tipografija – lo</a:t>
            </a:r>
            <a:r>
              <a:rPr lang="sr-Latn-CS" altLang="en-US"/>
              <a:t>š izbor</a:t>
            </a:r>
          </a:p>
        </p:txBody>
      </p:sp>
      <p:sp>
        <p:nvSpPr>
          <p:cNvPr id="46083" name="Rectangle 3">
            <a:extLst>
              <a:ext uri="{FF2B5EF4-FFF2-40B4-BE49-F238E27FC236}">
                <a16:creationId xmlns:a16="http://schemas.microsoft.com/office/drawing/2014/main" id="{50EC1C6A-5C2B-4614-B2F9-3CDCF73A4E8E}"/>
              </a:ext>
            </a:extLst>
          </p:cNvPr>
          <p:cNvSpPr>
            <a:spLocks noGrp="1" noChangeArrowheads="1"/>
          </p:cNvSpPr>
          <p:nvPr>
            <p:ph idx="1"/>
          </p:nvPr>
        </p:nvSpPr>
        <p:spPr/>
        <p:txBody>
          <a:bodyPr/>
          <a:lstStyle/>
          <a:p>
            <a:pPr eaLnBrk="1" hangingPunct="1">
              <a:buFont typeface="Wingdings" panose="05000000000000000000" pitchFamily="2" charset="2"/>
              <a:buNone/>
            </a:pPr>
            <a:r>
              <a:rPr lang="hr-HR" altLang="en-US" sz="2100"/>
              <a:t> </a:t>
            </a:r>
          </a:p>
        </p:txBody>
      </p:sp>
      <p:pic>
        <p:nvPicPr>
          <p:cNvPr id="46084" name="Picture 4" descr="Font_lose1">
            <a:extLst>
              <a:ext uri="{FF2B5EF4-FFF2-40B4-BE49-F238E27FC236}">
                <a16:creationId xmlns:a16="http://schemas.microsoft.com/office/drawing/2014/main" id="{FB73E589-2A2E-40FC-832A-3FB95E11C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484313"/>
            <a:ext cx="66929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a:extLst>
              <a:ext uri="{FF2B5EF4-FFF2-40B4-BE49-F238E27FC236}">
                <a16:creationId xmlns:a16="http://schemas.microsoft.com/office/drawing/2014/main" id="{6E5B5CE1-4E63-4F47-82AE-F15DCE332657}"/>
              </a:ext>
            </a:extLst>
          </p:cNvPr>
          <p:cNvSpPr txBox="1">
            <a:spLocks noChangeArrowheads="1"/>
          </p:cNvSpPr>
          <p:nvPr/>
        </p:nvSpPr>
        <p:spPr bwMode="auto">
          <a:xfrm>
            <a:off x="2808358" y="5384978"/>
            <a:ext cx="51876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000" b="1" dirty="0" err="1">
                <a:solidFill>
                  <a:schemeClr val="bg1"/>
                </a:solidFill>
              </a:rPr>
              <a:t>Fontovi</a:t>
            </a:r>
            <a:r>
              <a:rPr lang="en-US" altLang="en-US" sz="2000" b="1" dirty="0">
                <a:solidFill>
                  <a:schemeClr val="bg1"/>
                </a:solidFill>
              </a:rPr>
              <a:t> n</a:t>
            </a:r>
            <a:r>
              <a:rPr lang="sr-Latn-CS" altLang="en-US" sz="2000" b="1" dirty="0">
                <a:solidFill>
                  <a:schemeClr val="bg1"/>
                </a:solidFill>
              </a:rPr>
              <a:t>eodgovarajući za biznis –</a:t>
            </a:r>
          </a:p>
          <a:p>
            <a:pPr eaLnBrk="1" hangingPunct="1"/>
            <a:r>
              <a:rPr lang="sr-Latn-CS" altLang="en-US" sz="2000" b="1" dirty="0">
                <a:solidFill>
                  <a:schemeClr val="bg1"/>
                </a:solidFill>
              </a:rPr>
              <a:t>Šalju lošu poruku</a:t>
            </a:r>
            <a:endParaRPr lang="en-US"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8069460-5306-4B1B-8674-C43E25A7474A}"/>
              </a:ext>
            </a:extLst>
          </p:cNvPr>
          <p:cNvSpPr>
            <a:spLocks noGrp="1" noChangeArrowheads="1"/>
          </p:cNvSpPr>
          <p:nvPr>
            <p:ph type="title"/>
          </p:nvPr>
        </p:nvSpPr>
        <p:spPr/>
        <p:txBody>
          <a:bodyPr/>
          <a:lstStyle/>
          <a:p>
            <a:pPr eaLnBrk="1" hangingPunct="1"/>
            <a:r>
              <a:rPr lang="en-US" altLang="en-US"/>
              <a:t>Tipografija – </a:t>
            </a:r>
            <a:r>
              <a:rPr lang="sr-Latn-CS" altLang="en-US"/>
              <a:t>dobar izbor</a:t>
            </a:r>
          </a:p>
        </p:txBody>
      </p:sp>
      <p:sp>
        <p:nvSpPr>
          <p:cNvPr id="47107" name="Rectangle 3">
            <a:extLst>
              <a:ext uri="{FF2B5EF4-FFF2-40B4-BE49-F238E27FC236}">
                <a16:creationId xmlns:a16="http://schemas.microsoft.com/office/drawing/2014/main" id="{0D54EC4F-9100-42DA-9422-3D08EDEF8202}"/>
              </a:ext>
            </a:extLst>
          </p:cNvPr>
          <p:cNvSpPr>
            <a:spLocks noGrp="1" noChangeArrowheads="1"/>
          </p:cNvSpPr>
          <p:nvPr>
            <p:ph idx="1"/>
          </p:nvPr>
        </p:nvSpPr>
        <p:spPr/>
        <p:txBody>
          <a:bodyPr/>
          <a:lstStyle/>
          <a:p>
            <a:pPr eaLnBrk="1" hangingPunct="1">
              <a:buFont typeface="Wingdings" panose="05000000000000000000" pitchFamily="2" charset="2"/>
              <a:buNone/>
            </a:pPr>
            <a:r>
              <a:rPr lang="sr-Latn-CS" altLang="en-US" sz="2100"/>
              <a:t> </a:t>
            </a:r>
            <a:endParaRPr lang="hr-HR" altLang="en-US" sz="2100"/>
          </a:p>
        </p:txBody>
      </p:sp>
      <p:pic>
        <p:nvPicPr>
          <p:cNvPr id="47108" name="Picture 4" descr="Font_dobro1">
            <a:extLst>
              <a:ext uri="{FF2B5EF4-FFF2-40B4-BE49-F238E27FC236}">
                <a16:creationId xmlns:a16="http://schemas.microsoft.com/office/drawing/2014/main" id="{804620D4-C19C-4A65-ABEA-D2A279665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412875"/>
            <a:ext cx="702627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Line 5">
            <a:extLst>
              <a:ext uri="{FF2B5EF4-FFF2-40B4-BE49-F238E27FC236}">
                <a16:creationId xmlns:a16="http://schemas.microsoft.com/office/drawing/2014/main" id="{A435068C-8AD8-4193-A2C1-1EBD44D891D7}"/>
              </a:ext>
            </a:extLst>
          </p:cNvPr>
          <p:cNvSpPr>
            <a:spLocks noChangeShapeType="1"/>
          </p:cNvSpPr>
          <p:nvPr/>
        </p:nvSpPr>
        <p:spPr bwMode="auto">
          <a:xfrm>
            <a:off x="2424113" y="1557338"/>
            <a:ext cx="863600" cy="2159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0" name="Line 6">
            <a:extLst>
              <a:ext uri="{FF2B5EF4-FFF2-40B4-BE49-F238E27FC236}">
                <a16:creationId xmlns:a16="http://schemas.microsoft.com/office/drawing/2014/main" id="{22DDAB32-1476-423D-B2B4-4FE0C0AAA1A2}"/>
              </a:ext>
            </a:extLst>
          </p:cNvPr>
          <p:cNvSpPr>
            <a:spLocks noChangeShapeType="1"/>
          </p:cNvSpPr>
          <p:nvPr/>
        </p:nvSpPr>
        <p:spPr bwMode="auto">
          <a:xfrm>
            <a:off x="6096000" y="1341439"/>
            <a:ext cx="0" cy="50323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1" name="Line 7">
            <a:extLst>
              <a:ext uri="{FF2B5EF4-FFF2-40B4-BE49-F238E27FC236}">
                <a16:creationId xmlns:a16="http://schemas.microsoft.com/office/drawing/2014/main" id="{1219C71A-C172-412E-98C1-C261E1916E87}"/>
              </a:ext>
            </a:extLst>
          </p:cNvPr>
          <p:cNvSpPr>
            <a:spLocks noChangeShapeType="1"/>
          </p:cNvSpPr>
          <p:nvPr/>
        </p:nvSpPr>
        <p:spPr bwMode="auto">
          <a:xfrm flipV="1">
            <a:off x="6959601" y="2492376"/>
            <a:ext cx="504825" cy="7207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8">
            <a:extLst>
              <a:ext uri="{FF2B5EF4-FFF2-40B4-BE49-F238E27FC236}">
                <a16:creationId xmlns:a16="http://schemas.microsoft.com/office/drawing/2014/main" id="{F0A47177-DD36-4E6A-9E2F-22BB8047FF01}"/>
              </a:ext>
            </a:extLst>
          </p:cNvPr>
          <p:cNvSpPr>
            <a:spLocks noChangeShapeType="1"/>
          </p:cNvSpPr>
          <p:nvPr/>
        </p:nvSpPr>
        <p:spPr bwMode="auto">
          <a:xfrm flipH="1" flipV="1">
            <a:off x="9551989" y="2708275"/>
            <a:ext cx="73025" cy="8651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99D1B23-6231-49B7-A40D-2E778E088973}"/>
              </a:ext>
            </a:extLst>
          </p:cNvPr>
          <p:cNvSpPr>
            <a:spLocks noGrp="1" noChangeArrowheads="1"/>
          </p:cNvSpPr>
          <p:nvPr>
            <p:ph type="title"/>
          </p:nvPr>
        </p:nvSpPr>
        <p:spPr/>
        <p:txBody>
          <a:bodyPr/>
          <a:lstStyle/>
          <a:p>
            <a:pPr eaLnBrk="1" hangingPunct="1"/>
            <a:r>
              <a:rPr lang="en-US" altLang="en-US"/>
              <a:t>Tipografija – lo</a:t>
            </a:r>
            <a:r>
              <a:rPr lang="sr-Latn-CS" altLang="en-US"/>
              <a:t>š izbor</a:t>
            </a:r>
          </a:p>
        </p:txBody>
      </p:sp>
      <p:sp>
        <p:nvSpPr>
          <p:cNvPr id="48131" name="Rectangle 3">
            <a:extLst>
              <a:ext uri="{FF2B5EF4-FFF2-40B4-BE49-F238E27FC236}">
                <a16:creationId xmlns:a16="http://schemas.microsoft.com/office/drawing/2014/main" id="{12908A95-8327-4E67-97D5-F767BD20BF4A}"/>
              </a:ext>
            </a:extLst>
          </p:cNvPr>
          <p:cNvSpPr>
            <a:spLocks noGrp="1" noChangeArrowheads="1"/>
          </p:cNvSpPr>
          <p:nvPr>
            <p:ph idx="1"/>
          </p:nvPr>
        </p:nvSpPr>
        <p:spPr/>
        <p:txBody>
          <a:bodyPr/>
          <a:lstStyle/>
          <a:p>
            <a:pPr eaLnBrk="1" hangingPunct="1">
              <a:buFont typeface="Wingdings" panose="05000000000000000000" pitchFamily="2" charset="2"/>
              <a:buNone/>
            </a:pPr>
            <a:r>
              <a:rPr lang="hr-HR" altLang="en-US" sz="2100"/>
              <a:t> </a:t>
            </a:r>
          </a:p>
        </p:txBody>
      </p:sp>
      <p:pic>
        <p:nvPicPr>
          <p:cNvPr id="48132" name="Picture 4" descr="Font_lose2">
            <a:extLst>
              <a:ext uri="{FF2B5EF4-FFF2-40B4-BE49-F238E27FC236}">
                <a16:creationId xmlns:a16="http://schemas.microsoft.com/office/drawing/2014/main" id="{8D39EA24-BB7E-41F3-8431-6D6A520A5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924176"/>
            <a:ext cx="4433888"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565BDA1F-A0E8-48A6-BE70-783B5499A184}"/>
              </a:ext>
            </a:extLst>
          </p:cNvPr>
          <p:cNvSpPr txBox="1">
            <a:spLocks noChangeArrowheads="1"/>
          </p:cNvSpPr>
          <p:nvPr/>
        </p:nvSpPr>
        <p:spPr bwMode="auto">
          <a:xfrm>
            <a:off x="2711451" y="1557339"/>
            <a:ext cx="644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a:t>Tipografija odiše neobaveznošću, opuštenošću – </a:t>
            </a:r>
          </a:p>
          <a:p>
            <a:pPr eaLnBrk="1" hangingPunct="1"/>
            <a:r>
              <a:rPr lang="sr-Latn-CS" altLang="en-US" sz="2000"/>
              <a:t>stvara nepoverenje kod klijenata</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6CC6A51-C076-48C3-9CB2-866EE20E4D4A}"/>
              </a:ext>
            </a:extLst>
          </p:cNvPr>
          <p:cNvSpPr>
            <a:spLocks noGrp="1" noChangeArrowheads="1"/>
          </p:cNvSpPr>
          <p:nvPr>
            <p:ph type="title"/>
          </p:nvPr>
        </p:nvSpPr>
        <p:spPr/>
        <p:txBody>
          <a:bodyPr/>
          <a:lstStyle/>
          <a:p>
            <a:pPr eaLnBrk="1" hangingPunct="1"/>
            <a:r>
              <a:rPr lang="en-US" altLang="en-US"/>
              <a:t>Tipografija – </a:t>
            </a:r>
            <a:r>
              <a:rPr lang="sr-Latn-CS" altLang="en-US"/>
              <a:t>dobar izbor</a:t>
            </a:r>
          </a:p>
        </p:txBody>
      </p:sp>
      <p:sp>
        <p:nvSpPr>
          <p:cNvPr id="49155" name="Rectangle 3">
            <a:extLst>
              <a:ext uri="{FF2B5EF4-FFF2-40B4-BE49-F238E27FC236}">
                <a16:creationId xmlns:a16="http://schemas.microsoft.com/office/drawing/2014/main" id="{EC819FBE-09EB-4A02-B6A1-2EF8309D7011}"/>
              </a:ext>
            </a:extLst>
          </p:cNvPr>
          <p:cNvSpPr>
            <a:spLocks noGrp="1" noChangeArrowheads="1"/>
          </p:cNvSpPr>
          <p:nvPr>
            <p:ph idx="1"/>
          </p:nvPr>
        </p:nvSpPr>
        <p:spPr/>
        <p:txBody>
          <a:bodyPr/>
          <a:lstStyle/>
          <a:p>
            <a:pPr eaLnBrk="1" hangingPunct="1">
              <a:buFont typeface="Wingdings" panose="05000000000000000000" pitchFamily="2" charset="2"/>
              <a:buNone/>
            </a:pPr>
            <a:r>
              <a:rPr lang="sr-Latn-CS" altLang="en-US" sz="2100"/>
              <a:t> </a:t>
            </a:r>
            <a:endParaRPr lang="hr-HR" altLang="en-US" sz="2100"/>
          </a:p>
        </p:txBody>
      </p:sp>
      <p:pic>
        <p:nvPicPr>
          <p:cNvPr id="49156" name="Picture 4" descr="Font_dobro2">
            <a:extLst>
              <a:ext uri="{FF2B5EF4-FFF2-40B4-BE49-F238E27FC236}">
                <a16:creationId xmlns:a16="http://schemas.microsoft.com/office/drawing/2014/main" id="{EDA61000-E9A2-4268-8C80-D3E37058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4" y="2708275"/>
            <a:ext cx="473233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6">
            <a:extLst>
              <a:ext uri="{FF2B5EF4-FFF2-40B4-BE49-F238E27FC236}">
                <a16:creationId xmlns:a16="http://schemas.microsoft.com/office/drawing/2014/main" id="{BFB0509F-6450-45C0-9C41-6538433CBF17}"/>
              </a:ext>
            </a:extLst>
          </p:cNvPr>
          <p:cNvSpPr txBox="1">
            <a:spLocks noChangeArrowheads="1"/>
          </p:cNvSpPr>
          <p:nvPr/>
        </p:nvSpPr>
        <p:spPr bwMode="auto">
          <a:xfrm>
            <a:off x="2349202" y="1844676"/>
            <a:ext cx="7658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dirty="0"/>
              <a:t>Ne </a:t>
            </a:r>
            <a:r>
              <a:rPr lang="sr-Latn-CS" altLang="en-US" sz="2000" dirty="0" smtClean="0"/>
              <a:t>djeluje </a:t>
            </a:r>
            <a:r>
              <a:rPr lang="sr-Latn-CS" altLang="en-US" sz="2000" dirty="0"/>
              <a:t>baš vizionarski ali uliva pouzdanost i poverenje</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D51B33A-11C7-4B81-801C-1710333807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1025187-D27D-4A74-8990-4A197CADD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47" name="Rectangle 3">
            <a:extLst>
              <a:ext uri="{FF2B5EF4-FFF2-40B4-BE49-F238E27FC236}">
                <a16:creationId xmlns:a16="http://schemas.microsoft.com/office/drawing/2014/main" id="{1783C1AE-E2A8-4D91-965D-00D3AAF12C47}"/>
              </a:ext>
            </a:extLst>
          </p:cNvPr>
          <p:cNvSpPr>
            <a:spLocks noGrp="1" noChangeArrowheads="1"/>
          </p:cNvSpPr>
          <p:nvPr>
            <p:ph idx="1"/>
          </p:nvPr>
        </p:nvSpPr>
        <p:spPr>
          <a:xfrm>
            <a:off x="541866" y="2032000"/>
            <a:ext cx="7145867" cy="3879222"/>
          </a:xfrm>
        </p:spPr>
        <p:txBody>
          <a:bodyPr>
            <a:normAutofit/>
          </a:bodyPr>
          <a:lstStyle/>
          <a:p>
            <a:pPr>
              <a:spcAft>
                <a:spcPts val="600"/>
              </a:spcAft>
              <a:buFont typeface="Wingdings" pitchFamily="2" charset="2"/>
              <a:buChar char="o"/>
            </a:pPr>
            <a:r>
              <a:rPr lang="en-US" altLang="en-US" sz="2800" dirty="0">
                <a:solidFill>
                  <a:srgbClr val="FEFFFF"/>
                </a:solidFill>
              </a:rPr>
              <a:t> </a:t>
            </a:r>
            <a:r>
              <a:rPr lang="sr-Latn-CS" altLang="en-US" sz="2800" dirty="0">
                <a:solidFill>
                  <a:srgbClr val="FEFFFF"/>
                </a:solidFill>
              </a:rPr>
              <a:t>Pismo je prolazilo kroz tri osnovne faze. </a:t>
            </a:r>
          </a:p>
          <a:p>
            <a:pPr>
              <a:spcAft>
                <a:spcPts val="600"/>
              </a:spcAft>
              <a:buFont typeface="Wingdings" pitchFamily="2" charset="2"/>
              <a:buChar char="o"/>
            </a:pPr>
            <a:r>
              <a:rPr lang="en-US" altLang="en-US" sz="2800" dirty="0">
                <a:solidFill>
                  <a:srgbClr val="FEFFFF"/>
                </a:solidFill>
              </a:rPr>
              <a:t> </a:t>
            </a:r>
            <a:r>
              <a:rPr lang="sr-Latn-CS" altLang="en-US" sz="2800" dirty="0">
                <a:solidFill>
                  <a:srgbClr val="FEFFFF"/>
                </a:solidFill>
              </a:rPr>
              <a:t>Prvi stadijum pisma predstavlja tzv. slikovno ili </a:t>
            </a:r>
            <a:r>
              <a:rPr lang="sr-Latn-CS" altLang="en-US" sz="2800" b="1" dirty="0">
                <a:solidFill>
                  <a:srgbClr val="FEFFFF"/>
                </a:solidFill>
              </a:rPr>
              <a:t>piktografsko pismo</a:t>
            </a:r>
            <a:r>
              <a:rPr lang="sr-Latn-CS" altLang="en-US" sz="2800" dirty="0">
                <a:solidFill>
                  <a:srgbClr val="FEFFFF"/>
                </a:solidFill>
              </a:rPr>
              <a:t>. Ovo je pismo neka vrsta „priča u slikama”. </a:t>
            </a:r>
          </a:p>
          <a:p>
            <a:pPr>
              <a:spcAft>
                <a:spcPts val="600"/>
              </a:spcAft>
            </a:pPr>
            <a:endParaRPr lang="sr-Latn-CS" altLang="en-US" dirty="0">
              <a:solidFill>
                <a:srgbClr val="FEFFFF"/>
              </a:solidFill>
            </a:endParaRPr>
          </a:p>
        </p:txBody>
      </p:sp>
      <p:sp>
        <p:nvSpPr>
          <p:cNvPr id="79" name="Rectangle 78">
            <a:extLst>
              <a:ext uri="{FF2B5EF4-FFF2-40B4-BE49-F238E27FC236}">
                <a16:creationId xmlns:a16="http://schemas.microsoft.com/office/drawing/2014/main" id="{3881F5ED-5C5D-4C8E-B5F6-DBA1625F0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599" y="-1"/>
            <a:ext cx="3962401" cy="6853253"/>
          </a:xfrm>
          <a:prstGeom prst="rect">
            <a:avLst/>
          </a:prstGeom>
          <a:solidFill>
            <a:srgbClr val="FFFFFE"/>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rg_pictograms">
            <a:extLst>
              <a:ext uri="{FF2B5EF4-FFF2-40B4-BE49-F238E27FC236}">
                <a16:creationId xmlns:a16="http://schemas.microsoft.com/office/drawing/2014/main" id="{142B5119-0419-4E1B-947C-CE4D6CCCE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669" y="663159"/>
            <a:ext cx="2042514" cy="1750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5">
            <a:extLst>
              <a:ext uri="{FF2B5EF4-FFF2-40B4-BE49-F238E27FC236}">
                <a16:creationId xmlns:a16="http://schemas.microsoft.com/office/drawing/2014/main" id="{5060EC29-23E7-4D20-B451-E5BC656187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46" name="Rectangle 2">
            <a:extLst>
              <a:ext uri="{FF2B5EF4-FFF2-40B4-BE49-F238E27FC236}">
                <a16:creationId xmlns:a16="http://schemas.microsoft.com/office/drawing/2014/main" id="{1DD24858-5EA0-4670-8947-AED09F5233CB}"/>
              </a:ext>
            </a:extLst>
          </p:cNvPr>
          <p:cNvSpPr>
            <a:spLocks noGrp="1" noChangeArrowheads="1"/>
          </p:cNvSpPr>
          <p:nvPr>
            <p:ph type="title"/>
          </p:nvPr>
        </p:nvSpPr>
        <p:spPr>
          <a:xfrm>
            <a:off x="541867" y="787400"/>
            <a:ext cx="7145866" cy="778933"/>
          </a:xfrm>
        </p:spPr>
        <p:txBody>
          <a:bodyPr anchor="ctr">
            <a:normAutofit/>
          </a:bodyPr>
          <a:lstStyle/>
          <a:p>
            <a:pPr eaLnBrk="1" hangingPunct="1"/>
            <a:r>
              <a:rPr lang="sr-Latn-CS" altLang="en-US" sz="3200">
                <a:solidFill>
                  <a:srgbClr val="FEFFFF"/>
                </a:solidFill>
              </a:rPr>
              <a:t>Tipografija - počeci</a:t>
            </a:r>
          </a:p>
        </p:txBody>
      </p:sp>
      <p:pic>
        <p:nvPicPr>
          <p:cNvPr id="6150" name="Picture 6" descr="C:\Users\Milos\Desktop\hieroglyphs.jpg">
            <a:extLst>
              <a:ext uri="{FF2B5EF4-FFF2-40B4-BE49-F238E27FC236}">
                <a16:creationId xmlns:a16="http://schemas.microsoft.com/office/drawing/2014/main" id="{88932058-66DF-4082-B60F-77054CBE5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518" y="2554637"/>
            <a:ext cx="2174816" cy="1750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Milos\Desktop\variouspictograms.gif">
            <a:extLst>
              <a:ext uri="{FF2B5EF4-FFF2-40B4-BE49-F238E27FC236}">
                <a16:creationId xmlns:a16="http://schemas.microsoft.com/office/drawing/2014/main" id="{EA1DC6D6-841C-4603-969C-52370D432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544" y="5044809"/>
            <a:ext cx="2676765" cy="593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5615989-030B-45F7-8E26-26D741BDDD68}"/>
              </a:ext>
            </a:extLst>
          </p:cNvPr>
          <p:cNvSpPr>
            <a:spLocks noGrp="1" noChangeArrowheads="1"/>
          </p:cNvSpPr>
          <p:nvPr>
            <p:ph type="title"/>
          </p:nvPr>
        </p:nvSpPr>
        <p:spPr/>
        <p:txBody>
          <a:bodyPr/>
          <a:lstStyle/>
          <a:p>
            <a:pPr eaLnBrk="1" hangingPunct="1"/>
            <a:r>
              <a:rPr lang="en-US" altLang="en-US"/>
              <a:t>Tipografija – lo</a:t>
            </a:r>
            <a:r>
              <a:rPr lang="sr-Latn-CS" altLang="en-US"/>
              <a:t>š izbor</a:t>
            </a:r>
          </a:p>
        </p:txBody>
      </p:sp>
      <p:sp>
        <p:nvSpPr>
          <p:cNvPr id="50179" name="Rectangle 3">
            <a:extLst>
              <a:ext uri="{FF2B5EF4-FFF2-40B4-BE49-F238E27FC236}">
                <a16:creationId xmlns:a16="http://schemas.microsoft.com/office/drawing/2014/main" id="{10BC235C-E853-4C7B-9A83-0FC9ED0AF21A}"/>
              </a:ext>
            </a:extLst>
          </p:cNvPr>
          <p:cNvSpPr>
            <a:spLocks noGrp="1" noChangeArrowheads="1"/>
          </p:cNvSpPr>
          <p:nvPr>
            <p:ph idx="1"/>
          </p:nvPr>
        </p:nvSpPr>
        <p:spPr/>
        <p:txBody>
          <a:bodyPr/>
          <a:lstStyle/>
          <a:p>
            <a:pPr eaLnBrk="1" hangingPunct="1">
              <a:buFont typeface="Wingdings" panose="05000000000000000000" pitchFamily="2" charset="2"/>
              <a:buNone/>
            </a:pPr>
            <a:r>
              <a:rPr lang="hr-HR" altLang="en-US" sz="2100"/>
              <a:t>  </a:t>
            </a:r>
          </a:p>
        </p:txBody>
      </p:sp>
      <p:pic>
        <p:nvPicPr>
          <p:cNvPr id="50180" name="Picture 4" descr="Font_lose3">
            <a:extLst>
              <a:ext uri="{FF2B5EF4-FFF2-40B4-BE49-F238E27FC236}">
                <a16:creationId xmlns:a16="http://schemas.microsoft.com/office/drawing/2014/main" id="{E1FB3137-1947-4D9E-9D72-FC468B67A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6" y="1268413"/>
            <a:ext cx="140811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B5D715A6-F67E-42B7-BA61-61FA3E4107BE}"/>
              </a:ext>
            </a:extLst>
          </p:cNvPr>
          <p:cNvSpPr txBox="1">
            <a:spLocks noChangeArrowheads="1"/>
          </p:cNvSpPr>
          <p:nvPr/>
        </p:nvSpPr>
        <p:spPr bwMode="auto">
          <a:xfrm>
            <a:off x="2279650" y="2781301"/>
            <a:ext cx="4465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a:t>Da li za Vas ova boca šampanjca </a:t>
            </a:r>
          </a:p>
          <a:p>
            <a:pPr eaLnBrk="1" hangingPunct="1"/>
            <a:r>
              <a:rPr lang="sr-Latn-CS" altLang="en-US" sz="2000"/>
              <a:t>predstavlja prigodan poklon?</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7A3CC04-0FDA-440F-9135-71D6B0946355}"/>
              </a:ext>
            </a:extLst>
          </p:cNvPr>
          <p:cNvSpPr>
            <a:spLocks noGrp="1" noChangeArrowheads="1"/>
          </p:cNvSpPr>
          <p:nvPr>
            <p:ph type="title"/>
          </p:nvPr>
        </p:nvSpPr>
        <p:spPr/>
        <p:txBody>
          <a:bodyPr/>
          <a:lstStyle/>
          <a:p>
            <a:pPr eaLnBrk="1" hangingPunct="1"/>
            <a:r>
              <a:rPr lang="en-US" altLang="en-US"/>
              <a:t>Tipografija – </a:t>
            </a:r>
            <a:r>
              <a:rPr lang="sr-Latn-CS" altLang="en-US"/>
              <a:t>dobar izbor</a:t>
            </a:r>
          </a:p>
        </p:txBody>
      </p:sp>
      <p:sp>
        <p:nvSpPr>
          <p:cNvPr id="51203" name="Rectangle 3">
            <a:extLst>
              <a:ext uri="{FF2B5EF4-FFF2-40B4-BE49-F238E27FC236}">
                <a16:creationId xmlns:a16="http://schemas.microsoft.com/office/drawing/2014/main" id="{F87A5782-69C3-4328-B145-A5FE2AA2EAA7}"/>
              </a:ext>
            </a:extLst>
          </p:cNvPr>
          <p:cNvSpPr>
            <a:spLocks noGrp="1" noChangeArrowheads="1"/>
          </p:cNvSpPr>
          <p:nvPr>
            <p:ph idx="1"/>
          </p:nvPr>
        </p:nvSpPr>
        <p:spPr/>
        <p:txBody>
          <a:bodyPr/>
          <a:lstStyle/>
          <a:p>
            <a:pPr eaLnBrk="1" hangingPunct="1">
              <a:buFont typeface="Wingdings" panose="05000000000000000000" pitchFamily="2" charset="2"/>
              <a:buNone/>
            </a:pPr>
            <a:r>
              <a:rPr lang="sr-Latn-CS" altLang="en-US" sz="2100"/>
              <a:t> </a:t>
            </a:r>
            <a:endParaRPr lang="hr-HR" altLang="en-US" sz="2100"/>
          </a:p>
        </p:txBody>
      </p:sp>
      <p:pic>
        <p:nvPicPr>
          <p:cNvPr id="51204" name="Picture 4" descr="Font_dobro3">
            <a:extLst>
              <a:ext uri="{FF2B5EF4-FFF2-40B4-BE49-F238E27FC236}">
                <a16:creationId xmlns:a16="http://schemas.microsoft.com/office/drawing/2014/main" id="{3B6EF01C-F34A-4752-85C6-FA8502F4E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6" y="1341439"/>
            <a:ext cx="1414463"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a:extLst>
              <a:ext uri="{FF2B5EF4-FFF2-40B4-BE49-F238E27FC236}">
                <a16:creationId xmlns:a16="http://schemas.microsoft.com/office/drawing/2014/main" id="{184C364D-7AF5-442A-A8B0-DB5E266636A7}"/>
              </a:ext>
            </a:extLst>
          </p:cNvPr>
          <p:cNvSpPr txBox="1">
            <a:spLocks noChangeArrowheads="1"/>
          </p:cNvSpPr>
          <p:nvPr/>
        </p:nvSpPr>
        <p:spPr bwMode="auto">
          <a:xfrm>
            <a:off x="2844702" y="3043239"/>
            <a:ext cx="3841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dirty="0"/>
              <a:t>Sada već djeluje prihvatljivo</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DF81B92-B10C-4A3B-A31D-C3F33E517970}"/>
              </a:ext>
            </a:extLst>
          </p:cNvPr>
          <p:cNvSpPr>
            <a:spLocks noGrp="1" noChangeArrowheads="1"/>
          </p:cNvSpPr>
          <p:nvPr>
            <p:ph type="title"/>
          </p:nvPr>
        </p:nvSpPr>
        <p:spPr/>
        <p:txBody>
          <a:bodyPr/>
          <a:lstStyle/>
          <a:p>
            <a:pPr eaLnBrk="1" hangingPunct="1"/>
            <a:r>
              <a:rPr lang="en-US" altLang="en-US"/>
              <a:t>Tipografija – lo</a:t>
            </a:r>
            <a:r>
              <a:rPr lang="sr-Latn-CS" altLang="en-US"/>
              <a:t>š izbor</a:t>
            </a:r>
          </a:p>
        </p:txBody>
      </p:sp>
      <p:sp>
        <p:nvSpPr>
          <p:cNvPr id="52227" name="Rectangle 3">
            <a:extLst>
              <a:ext uri="{FF2B5EF4-FFF2-40B4-BE49-F238E27FC236}">
                <a16:creationId xmlns:a16="http://schemas.microsoft.com/office/drawing/2014/main" id="{08B51F8C-56BF-4F93-9BB9-830427A53F4E}"/>
              </a:ext>
            </a:extLst>
          </p:cNvPr>
          <p:cNvSpPr>
            <a:spLocks noGrp="1" noChangeArrowheads="1"/>
          </p:cNvSpPr>
          <p:nvPr>
            <p:ph idx="1"/>
          </p:nvPr>
        </p:nvSpPr>
        <p:spPr/>
        <p:txBody>
          <a:bodyPr/>
          <a:lstStyle/>
          <a:p>
            <a:pPr eaLnBrk="1" hangingPunct="1">
              <a:buFont typeface="Wingdings" panose="05000000000000000000" pitchFamily="2" charset="2"/>
              <a:buNone/>
            </a:pPr>
            <a:r>
              <a:rPr lang="sr-Latn-CS" altLang="en-US" sz="2100"/>
              <a:t> </a:t>
            </a:r>
            <a:endParaRPr lang="hr-HR" altLang="en-US" sz="2100"/>
          </a:p>
        </p:txBody>
      </p:sp>
      <p:pic>
        <p:nvPicPr>
          <p:cNvPr id="52228" name="Picture 4" descr="Font_lose4">
            <a:extLst>
              <a:ext uri="{FF2B5EF4-FFF2-40B4-BE49-F238E27FC236}">
                <a16:creationId xmlns:a16="http://schemas.microsoft.com/office/drawing/2014/main" id="{0228A387-F7CE-48A5-9695-C50F8BC4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1341439"/>
            <a:ext cx="205105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4C068396-BAAC-49FA-AE62-4A426AD39697}"/>
              </a:ext>
            </a:extLst>
          </p:cNvPr>
          <p:cNvSpPr txBox="1">
            <a:spLocks noChangeArrowheads="1"/>
          </p:cNvSpPr>
          <p:nvPr/>
        </p:nvSpPr>
        <p:spPr bwMode="auto">
          <a:xfrm>
            <a:off x="2351088" y="2781301"/>
            <a:ext cx="4056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a:t>Da li biste poklonili poverenje </a:t>
            </a:r>
          </a:p>
          <a:p>
            <a:pPr eaLnBrk="1" hangingPunct="1"/>
            <a:r>
              <a:rPr lang="sr-Latn-CS" altLang="en-US" sz="2000"/>
              <a:t>ovom spreju?</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C118D7B-DE0B-4818-B75E-760C107643D3}"/>
              </a:ext>
            </a:extLst>
          </p:cNvPr>
          <p:cNvSpPr>
            <a:spLocks noGrp="1" noChangeArrowheads="1"/>
          </p:cNvSpPr>
          <p:nvPr>
            <p:ph type="title"/>
          </p:nvPr>
        </p:nvSpPr>
        <p:spPr/>
        <p:txBody>
          <a:bodyPr/>
          <a:lstStyle/>
          <a:p>
            <a:pPr eaLnBrk="1" hangingPunct="1"/>
            <a:r>
              <a:rPr lang="en-US" altLang="en-US"/>
              <a:t>Tipografija – </a:t>
            </a:r>
            <a:r>
              <a:rPr lang="sr-Latn-CS" altLang="en-US"/>
              <a:t>dobar izbor</a:t>
            </a:r>
          </a:p>
        </p:txBody>
      </p:sp>
      <p:sp>
        <p:nvSpPr>
          <p:cNvPr id="53251" name="Rectangle 3">
            <a:extLst>
              <a:ext uri="{FF2B5EF4-FFF2-40B4-BE49-F238E27FC236}">
                <a16:creationId xmlns:a16="http://schemas.microsoft.com/office/drawing/2014/main" id="{DB3BF222-18E6-4296-A83F-5C613ECC6F7B}"/>
              </a:ext>
            </a:extLst>
          </p:cNvPr>
          <p:cNvSpPr>
            <a:spLocks noGrp="1" noChangeArrowheads="1"/>
          </p:cNvSpPr>
          <p:nvPr>
            <p:ph idx="1"/>
          </p:nvPr>
        </p:nvSpPr>
        <p:spPr/>
        <p:txBody>
          <a:bodyPr/>
          <a:lstStyle/>
          <a:p>
            <a:pPr eaLnBrk="1" hangingPunct="1">
              <a:buFont typeface="Wingdings" panose="05000000000000000000" pitchFamily="2" charset="2"/>
              <a:buNone/>
            </a:pPr>
            <a:r>
              <a:rPr lang="sr-Latn-CS" altLang="en-US" sz="2100"/>
              <a:t> </a:t>
            </a:r>
            <a:endParaRPr lang="hr-HR" altLang="en-US" sz="2100"/>
          </a:p>
        </p:txBody>
      </p:sp>
      <p:pic>
        <p:nvPicPr>
          <p:cNvPr id="53252" name="Picture 4" descr="Font_dobro4">
            <a:extLst>
              <a:ext uri="{FF2B5EF4-FFF2-40B4-BE49-F238E27FC236}">
                <a16:creationId xmlns:a16="http://schemas.microsoft.com/office/drawing/2014/main" id="{B150B315-F099-4E08-A33F-71447859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4" y="1268414"/>
            <a:ext cx="2124075"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E0612274-2BAD-4EA1-82C5-460C35F084E7}"/>
              </a:ext>
            </a:extLst>
          </p:cNvPr>
          <p:cNvSpPr txBox="1">
            <a:spLocks noChangeArrowheads="1"/>
          </p:cNvSpPr>
          <p:nvPr/>
        </p:nvSpPr>
        <p:spPr bwMode="auto">
          <a:xfrm>
            <a:off x="2208214" y="2997201"/>
            <a:ext cx="4713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Latn-CS" altLang="en-US" sz="2000"/>
              <a:t>Složićete se, deluje pomalo preteće</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ummer2004_hurdles">
            <a:extLst>
              <a:ext uri="{FF2B5EF4-FFF2-40B4-BE49-F238E27FC236}">
                <a16:creationId xmlns:a16="http://schemas.microsoft.com/office/drawing/2014/main" id="{39ACF738-7BD1-4EC6-9344-E2C302165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764" y="1336675"/>
            <a:ext cx="20145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summer2004_synchro_swim">
            <a:extLst>
              <a:ext uri="{FF2B5EF4-FFF2-40B4-BE49-F238E27FC236}">
                <a16:creationId xmlns:a16="http://schemas.microsoft.com/office/drawing/2014/main" id="{1D08F042-0017-4A9A-8330-DABEE6CC0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864" y="4152901"/>
            <a:ext cx="2016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summer2004_weightlifting">
            <a:extLst>
              <a:ext uri="{FF2B5EF4-FFF2-40B4-BE49-F238E27FC236}">
                <a16:creationId xmlns:a16="http://schemas.microsoft.com/office/drawing/2014/main" id="{C50CC1EC-96A1-486C-B89A-A61B9E8AF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1" y="2835276"/>
            <a:ext cx="2016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van_gogh">
            <a:extLst>
              <a:ext uri="{FF2B5EF4-FFF2-40B4-BE49-F238E27FC236}">
                <a16:creationId xmlns:a16="http://schemas.microsoft.com/office/drawing/2014/main" id="{5B5DB5EE-7C36-40FE-99DF-EF4E30F53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50" y="2740025"/>
            <a:ext cx="20145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stpatricks_05">
            <a:extLst>
              <a:ext uri="{FF2B5EF4-FFF2-40B4-BE49-F238E27FC236}">
                <a16:creationId xmlns:a16="http://schemas.microsoft.com/office/drawing/2014/main" id="{0E06E11C-2F75-4BAC-BE25-8CB6A670E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0" y="2708276"/>
            <a:ext cx="20145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july4th05">
            <a:extLst>
              <a:ext uri="{FF2B5EF4-FFF2-40B4-BE49-F238E27FC236}">
                <a16:creationId xmlns:a16="http://schemas.microsoft.com/office/drawing/2014/main" id="{A423E238-16EF-468B-B9BF-206D7AFA22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064" y="4076700"/>
            <a:ext cx="20161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natl_teachers">
            <a:extLst>
              <a:ext uri="{FF2B5EF4-FFF2-40B4-BE49-F238E27FC236}">
                <a16:creationId xmlns:a16="http://schemas.microsoft.com/office/drawing/2014/main" id="{973BEACB-C8DA-4935-B22C-0D364ADAF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9" y="5543551"/>
            <a:ext cx="19653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lunarnewyear05">
            <a:extLst>
              <a:ext uri="{FF2B5EF4-FFF2-40B4-BE49-F238E27FC236}">
                <a16:creationId xmlns:a16="http://schemas.microsoft.com/office/drawing/2014/main" id="{81C2795E-F283-4A52-8B74-1300BAAC64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4764" y="1292226"/>
            <a:ext cx="2014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natl_library">
            <a:extLst>
              <a:ext uri="{FF2B5EF4-FFF2-40B4-BE49-F238E27FC236}">
                <a16:creationId xmlns:a16="http://schemas.microsoft.com/office/drawing/2014/main" id="{ABE814D3-717F-4C99-99A7-0A42D7FDBB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4864" y="1381126"/>
            <a:ext cx="2016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da_vinci">
            <a:extLst>
              <a:ext uri="{FF2B5EF4-FFF2-40B4-BE49-F238E27FC236}">
                <a16:creationId xmlns:a16="http://schemas.microsoft.com/office/drawing/2014/main" id="{254FA2E1-99B3-4CA9-9C80-C12FDD0D10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6989" y="4133851"/>
            <a:ext cx="21542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2" descr="newyear05">
            <a:extLst>
              <a:ext uri="{FF2B5EF4-FFF2-40B4-BE49-F238E27FC236}">
                <a16:creationId xmlns:a16="http://schemas.microsoft.com/office/drawing/2014/main" id="{F1F82C6C-804C-441A-BA03-CF86EC929D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9064" y="5556251"/>
            <a:ext cx="2016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13" descr="summer2004_closing">
            <a:extLst>
              <a:ext uri="{FF2B5EF4-FFF2-40B4-BE49-F238E27FC236}">
                <a16:creationId xmlns:a16="http://schemas.microsoft.com/office/drawing/2014/main" id="{C837B510-7109-4238-ADFB-68EB29F5AA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0864" y="5373688"/>
            <a:ext cx="20161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Rectangle 14">
            <a:extLst>
              <a:ext uri="{FF2B5EF4-FFF2-40B4-BE49-F238E27FC236}">
                <a16:creationId xmlns:a16="http://schemas.microsoft.com/office/drawing/2014/main" id="{B5869689-D308-4111-9AB8-51D2F2AF6824}"/>
              </a:ext>
            </a:extLst>
          </p:cNvPr>
          <p:cNvSpPr>
            <a:spLocks noChangeArrowheads="1"/>
          </p:cNvSpPr>
          <p:nvPr/>
        </p:nvSpPr>
        <p:spPr bwMode="auto">
          <a:xfrm>
            <a:off x="1992314" y="188914"/>
            <a:ext cx="531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Verdana" panose="020B0604030504040204" pitchFamily="34" charset="0"/>
              </a:defRPr>
            </a:lvl1pPr>
            <a:lvl2pPr marL="742950" indent="-285750" algn="ctr" eaLnBrk="0" hangingPunct="0">
              <a:defRPr>
                <a:solidFill>
                  <a:schemeClr val="tx1"/>
                </a:solidFill>
                <a:latin typeface="Verdana" panose="020B0604030504040204" pitchFamily="34" charset="0"/>
              </a:defRPr>
            </a:lvl2pPr>
            <a:lvl3pPr marL="1143000" indent="-228600" algn="ctr" eaLnBrk="0" hangingPunct="0">
              <a:defRPr>
                <a:solidFill>
                  <a:schemeClr val="tx1"/>
                </a:solidFill>
                <a:latin typeface="Verdana" panose="020B0604030504040204" pitchFamily="34" charset="0"/>
              </a:defRPr>
            </a:lvl3pPr>
            <a:lvl4pPr marL="1600200" indent="-228600" algn="ctr" eaLnBrk="0" hangingPunct="0">
              <a:defRPr>
                <a:solidFill>
                  <a:schemeClr val="tx1"/>
                </a:solidFill>
                <a:latin typeface="Verdana" panose="020B0604030504040204" pitchFamily="34" charset="0"/>
              </a:defRPr>
            </a:lvl4pPr>
            <a:lvl5pPr marL="2057400" indent="-228600" algn="ctr"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4000" dirty="0">
                <a:solidFill>
                  <a:schemeClr val="tx2"/>
                </a:solidFill>
              </a:rPr>
              <a:t>Google </a:t>
            </a:r>
            <a:r>
              <a:rPr lang="en-US" altLang="en-US" sz="4000" dirty="0" err="1">
                <a:solidFill>
                  <a:schemeClr val="tx2"/>
                </a:solidFill>
              </a:rPr>
              <a:t>Tipografija</a:t>
            </a:r>
            <a:endParaRPr lang="sr-Latn-CS" altLang="en-US" sz="4000" dirty="0">
              <a:solidFill>
                <a:schemeClr val="tx2"/>
              </a:solidFill>
            </a:endParaRPr>
          </a:p>
        </p:txBody>
      </p:sp>
      <p:pic>
        <p:nvPicPr>
          <p:cNvPr id="54287" name="Picture 2" descr="C:\Users\Milos\Desktop\icecreamsundae11-hp.jpg">
            <a:extLst>
              <a:ext uri="{FF2B5EF4-FFF2-40B4-BE49-F238E27FC236}">
                <a16:creationId xmlns:a16="http://schemas.microsoft.com/office/drawing/2014/main" id="{064B9CB3-1BA5-4565-ACF9-5252690CF0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1964" y="142875"/>
            <a:ext cx="2085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837C3CE-2164-4009-B11E-82367FB1ADFB}"/>
              </a:ext>
            </a:extLst>
          </p:cNvPr>
          <p:cNvSpPr>
            <a:spLocks noGrp="1" noChangeArrowheads="1"/>
          </p:cNvSpPr>
          <p:nvPr>
            <p:ph type="title"/>
          </p:nvPr>
        </p:nvSpPr>
        <p:spPr/>
        <p:txBody>
          <a:bodyPr/>
          <a:lstStyle/>
          <a:p>
            <a:pPr eaLnBrk="1" hangingPunct="1"/>
            <a:r>
              <a:rPr lang="en-US" altLang="en-US" sz="3200"/>
              <a:t>T</a:t>
            </a:r>
            <a:r>
              <a:rPr lang="sr-Latn-CS" altLang="en-US" sz="3200"/>
              <a:t>ipografija</a:t>
            </a:r>
            <a:r>
              <a:rPr lang="en-US" altLang="en-US" sz="3200"/>
              <a:t> - Calligram</a:t>
            </a:r>
            <a:endParaRPr lang="sr-Latn-CS" altLang="en-US" sz="3200"/>
          </a:p>
        </p:txBody>
      </p:sp>
      <p:sp>
        <p:nvSpPr>
          <p:cNvPr id="55299" name="Rectangle 3">
            <a:extLst>
              <a:ext uri="{FF2B5EF4-FFF2-40B4-BE49-F238E27FC236}">
                <a16:creationId xmlns:a16="http://schemas.microsoft.com/office/drawing/2014/main" id="{BED3D44D-0CCB-4B71-9624-8211B04B70A3}"/>
              </a:ext>
            </a:extLst>
          </p:cNvPr>
          <p:cNvSpPr>
            <a:spLocks noGrp="1" noChangeArrowheads="1"/>
          </p:cNvSpPr>
          <p:nvPr>
            <p:ph idx="1"/>
          </p:nvPr>
        </p:nvSpPr>
        <p:spPr/>
        <p:txBody>
          <a:bodyPr/>
          <a:lstStyle/>
          <a:p>
            <a:pPr eaLnBrk="1" hangingPunct="1"/>
            <a:r>
              <a:rPr lang="sr-Latn-CS" altLang="en-US"/>
              <a:t> </a:t>
            </a:r>
          </a:p>
        </p:txBody>
      </p:sp>
      <p:pic>
        <p:nvPicPr>
          <p:cNvPr id="55300" name="Picture 1" descr="C:\Users\Milos\Desktop\TT-face.jpg">
            <a:extLst>
              <a:ext uri="{FF2B5EF4-FFF2-40B4-BE49-F238E27FC236}">
                <a16:creationId xmlns:a16="http://schemas.microsoft.com/office/drawing/2014/main" id="{B81C23DA-A0E1-46F2-BC88-D9FD626A2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500189"/>
            <a:ext cx="48577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Users\Milos\Desktop\375px-Bismillah.JPG">
            <a:extLst>
              <a:ext uri="{FF2B5EF4-FFF2-40B4-BE49-F238E27FC236}">
                <a16:creationId xmlns:a16="http://schemas.microsoft.com/office/drawing/2014/main" id="{5E687CA3-B6C0-4947-903A-8F94B8D7D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64" y="1500189"/>
            <a:ext cx="3286125"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descr="C:\Users\Milos\Desktop\LoveCalligramSmall.jpg">
            <a:extLst>
              <a:ext uri="{FF2B5EF4-FFF2-40B4-BE49-F238E27FC236}">
                <a16:creationId xmlns:a16="http://schemas.microsoft.com/office/drawing/2014/main" id="{0DD3098A-9AAA-47FA-889A-43762B6B8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313" y="4000500"/>
            <a:ext cx="31432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4" descr="C:\Users\Milos\Desktop\Guillaume_Apollinaire_Calligramme.JPG">
            <a:extLst>
              <a:ext uri="{FF2B5EF4-FFF2-40B4-BE49-F238E27FC236}">
                <a16:creationId xmlns:a16="http://schemas.microsoft.com/office/drawing/2014/main" id="{AFDEFF3A-137C-4A6A-9E29-CAC0E0F51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26" y="4000500"/>
            <a:ext cx="18891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6B521CE-D4E2-4D73-B968-84A2CA9E75D3}"/>
              </a:ext>
            </a:extLst>
          </p:cNvPr>
          <p:cNvSpPr>
            <a:spLocks noGrp="1" noChangeArrowheads="1"/>
          </p:cNvSpPr>
          <p:nvPr>
            <p:ph type="title"/>
          </p:nvPr>
        </p:nvSpPr>
        <p:spPr/>
        <p:txBody>
          <a:bodyPr/>
          <a:lstStyle/>
          <a:p>
            <a:pPr eaLnBrk="1" hangingPunct="1"/>
            <a:r>
              <a:rPr lang="en-US" altLang="en-US" sz="3200"/>
              <a:t>T</a:t>
            </a:r>
            <a:r>
              <a:rPr lang="sr-Latn-CS" altLang="en-US" sz="3200"/>
              <a:t>ipografija</a:t>
            </a:r>
            <a:r>
              <a:rPr lang="en-US" altLang="en-US" sz="3200"/>
              <a:t> - Calligram</a:t>
            </a:r>
          </a:p>
        </p:txBody>
      </p:sp>
      <p:sp>
        <p:nvSpPr>
          <p:cNvPr id="2" name="Content Placeholder 1">
            <a:extLst>
              <a:ext uri="{FF2B5EF4-FFF2-40B4-BE49-F238E27FC236}">
                <a16:creationId xmlns:a16="http://schemas.microsoft.com/office/drawing/2014/main" id="{092F54D2-3CE4-4F2E-AA06-B6DBE58EDC57}"/>
              </a:ext>
            </a:extLst>
          </p:cNvPr>
          <p:cNvSpPr>
            <a:spLocks noGrp="1"/>
          </p:cNvSpPr>
          <p:nvPr>
            <p:ph idx="1"/>
          </p:nvPr>
        </p:nvSpPr>
        <p:spPr/>
        <p:txBody>
          <a:bodyPr/>
          <a:lstStyle/>
          <a:p>
            <a:endParaRPr lang="en-US"/>
          </a:p>
        </p:txBody>
      </p:sp>
      <p:pic>
        <p:nvPicPr>
          <p:cNvPr id="56323" name="Picture 7" descr="4431947259_1f07144c83_o">
            <a:extLst>
              <a:ext uri="{FF2B5EF4-FFF2-40B4-BE49-F238E27FC236}">
                <a16:creationId xmlns:a16="http://schemas.microsoft.com/office/drawing/2014/main" id="{168C9F55-CFB0-4F20-88F0-37BEC09AA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28776"/>
            <a:ext cx="345598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beer_mug_by_senses_failed">
            <a:extLst>
              <a:ext uri="{FF2B5EF4-FFF2-40B4-BE49-F238E27FC236}">
                <a16:creationId xmlns:a16="http://schemas.microsoft.com/office/drawing/2014/main" id="{01F18FD9-49F3-4BA1-904A-3F56D829A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9" y="1628775"/>
            <a:ext cx="48164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38C16-082E-4E7B-8C59-A028485FBF63}"/>
              </a:ext>
            </a:extLst>
          </p:cNvPr>
          <p:cNvSpPr>
            <a:spLocks noGrp="1"/>
          </p:cNvSpPr>
          <p:nvPr>
            <p:ph idx="1"/>
          </p:nvPr>
        </p:nvSpPr>
        <p:spPr>
          <a:xfrm>
            <a:off x="4348738" y="2743200"/>
            <a:ext cx="4739843" cy="858982"/>
          </a:xfrm>
        </p:spPr>
        <p:txBody>
          <a:bodyPr>
            <a:normAutofit/>
          </a:bodyPr>
          <a:lstStyle/>
          <a:p>
            <a:pPr marL="0" indent="0">
              <a:buNone/>
            </a:pPr>
            <a:r>
              <a:rPr lang="sr-Latn-ME" sz="3600" dirty="0"/>
              <a:t>HVALA NA PAŽNJI</a:t>
            </a:r>
            <a:endParaRPr lang="en-US" sz="3600" dirty="0"/>
          </a:p>
        </p:txBody>
      </p:sp>
      <p:pic>
        <p:nvPicPr>
          <p:cNvPr id="5" name="Graphic 4" descr="Grinning Face with Solid Fill">
            <a:extLst>
              <a:ext uri="{FF2B5EF4-FFF2-40B4-BE49-F238E27FC236}">
                <a16:creationId xmlns:a16="http://schemas.microsoft.com/office/drawing/2014/main" id="{8E52250B-C25A-4AB1-842A-3D6F9AABCA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90457" y="3429000"/>
            <a:ext cx="2068286" cy="2068286"/>
          </a:xfrm>
          <a:prstGeom prst="rect">
            <a:avLst/>
          </a:prstGeom>
        </p:spPr>
      </p:pic>
    </p:spTree>
    <p:extLst>
      <p:ext uri="{BB962C8B-B14F-4D97-AF65-F5344CB8AC3E}">
        <p14:creationId xmlns:p14="http://schemas.microsoft.com/office/powerpoint/2010/main" val="3042602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7B3E34F-FF9F-4DF0-8C25-A6A60F8AD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70" name="Rectangle 2">
            <a:extLst>
              <a:ext uri="{FF2B5EF4-FFF2-40B4-BE49-F238E27FC236}">
                <a16:creationId xmlns:a16="http://schemas.microsoft.com/office/drawing/2014/main" id="{FF71FF37-CC0A-4B8B-8187-7B42C467CCCE}"/>
              </a:ext>
            </a:extLst>
          </p:cNvPr>
          <p:cNvSpPr>
            <a:spLocks noGrp="1" noChangeArrowheads="1"/>
          </p:cNvSpPr>
          <p:nvPr>
            <p:ph type="title"/>
          </p:nvPr>
        </p:nvSpPr>
        <p:spPr>
          <a:xfrm>
            <a:off x="649224" y="645106"/>
            <a:ext cx="5122652" cy="1259894"/>
          </a:xfrm>
        </p:spPr>
        <p:txBody>
          <a:bodyPr>
            <a:normAutofit/>
          </a:bodyPr>
          <a:lstStyle/>
          <a:p>
            <a:pPr eaLnBrk="1" hangingPunct="1"/>
            <a:r>
              <a:rPr lang="sr-Latn-CS" altLang="en-US"/>
              <a:t>Tipografija - počeci</a:t>
            </a:r>
          </a:p>
        </p:txBody>
      </p:sp>
      <p:sp>
        <p:nvSpPr>
          <p:cNvPr id="75" name="Rectangle 74">
            <a:extLst>
              <a:ext uri="{FF2B5EF4-FFF2-40B4-BE49-F238E27FC236}">
                <a16:creationId xmlns:a16="http://schemas.microsoft.com/office/drawing/2014/main" id="{1DC76790-A558-4E69-8C18-11603E04A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171" name="Rectangle 3">
            <a:extLst>
              <a:ext uri="{FF2B5EF4-FFF2-40B4-BE49-F238E27FC236}">
                <a16:creationId xmlns:a16="http://schemas.microsoft.com/office/drawing/2014/main" id="{0A2C5C17-4679-4313-901A-E14B4208CD30}"/>
              </a:ext>
            </a:extLst>
          </p:cNvPr>
          <p:cNvSpPr>
            <a:spLocks noGrp="1" noChangeArrowheads="1"/>
          </p:cNvSpPr>
          <p:nvPr>
            <p:ph idx="1"/>
          </p:nvPr>
        </p:nvSpPr>
        <p:spPr>
          <a:xfrm>
            <a:off x="649225" y="2133600"/>
            <a:ext cx="5122652" cy="3759253"/>
          </a:xfrm>
        </p:spPr>
        <p:txBody>
          <a:bodyPr>
            <a:normAutofit/>
          </a:bodyPr>
          <a:lstStyle/>
          <a:p>
            <a:pPr>
              <a:spcAft>
                <a:spcPts val="600"/>
              </a:spcAft>
              <a:buFont typeface="Wingdings" pitchFamily="2" charset="2"/>
              <a:buChar char="o"/>
            </a:pPr>
            <a:r>
              <a:rPr lang="en-US" altLang="en-US" sz="2000" dirty="0"/>
              <a:t> </a:t>
            </a:r>
            <a:r>
              <a:rPr lang="sr-Latn-CS" altLang="en-US" sz="2000" dirty="0"/>
              <a:t>Tokom vremena, pojedine slike postaju konvencionalni opšte usvojeni znakovi. </a:t>
            </a:r>
            <a:endParaRPr lang="en-US" altLang="en-US" sz="2000" dirty="0"/>
          </a:p>
          <a:p>
            <a:pPr>
              <a:spcAft>
                <a:spcPts val="600"/>
              </a:spcAft>
              <a:buFont typeface="Wingdings" pitchFamily="2" charset="2"/>
              <a:buChar char="o"/>
            </a:pPr>
            <a:r>
              <a:rPr lang="en-US" altLang="en-US" sz="2000" dirty="0"/>
              <a:t> </a:t>
            </a:r>
            <a:r>
              <a:rPr lang="sr-Latn-CS" altLang="en-US" sz="2000" dirty="0"/>
              <a:t>Ovo je druga faza u razvoju pisma - pojmovno ili </a:t>
            </a:r>
            <a:r>
              <a:rPr lang="sr-Latn-CS" altLang="en-US" sz="2000" b="1" dirty="0"/>
              <a:t>ideografsko pismo</a:t>
            </a:r>
            <a:r>
              <a:rPr lang="sr-Latn-CS" altLang="en-US" sz="2000" dirty="0"/>
              <a:t>. </a:t>
            </a:r>
          </a:p>
          <a:p>
            <a:pPr>
              <a:spcAft>
                <a:spcPts val="600"/>
              </a:spcAft>
              <a:buFont typeface="Wingdings" pitchFamily="2" charset="2"/>
              <a:buChar char="o"/>
            </a:pPr>
            <a:r>
              <a:rPr lang="en-US" altLang="en-US" sz="2000" dirty="0"/>
              <a:t> </a:t>
            </a:r>
            <a:r>
              <a:rPr lang="sr-Latn-CS" altLang="en-US" sz="2000" dirty="0"/>
              <a:t>Piktografsko i ideografsko pismo mogu čitati ljudi koji govore različitim jezicima</a:t>
            </a:r>
          </a:p>
        </p:txBody>
      </p:sp>
      <p:pic>
        <p:nvPicPr>
          <p:cNvPr id="7172" name="Picture 4" descr="org_ideograms">
            <a:extLst>
              <a:ext uri="{FF2B5EF4-FFF2-40B4-BE49-F238E27FC236}">
                <a16:creationId xmlns:a16="http://schemas.microsoft.com/office/drawing/2014/main" id="{0CD704F5-0176-4B18-AB17-1B5624519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916" y="932568"/>
            <a:ext cx="5451627" cy="4672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3">
            <a:extLst>
              <a:ext uri="{FF2B5EF4-FFF2-40B4-BE49-F238E27FC236}">
                <a16:creationId xmlns:a16="http://schemas.microsoft.com/office/drawing/2014/main" id="{D36306DC-1748-4A88-8EEC-84359BCAC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7B3E34F-FF9F-4DF0-8C25-A6A60F8AD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94" name="Rectangle 2">
            <a:extLst>
              <a:ext uri="{FF2B5EF4-FFF2-40B4-BE49-F238E27FC236}">
                <a16:creationId xmlns:a16="http://schemas.microsoft.com/office/drawing/2014/main" id="{5CFE61C0-57A1-4751-8112-758C010816E8}"/>
              </a:ext>
            </a:extLst>
          </p:cNvPr>
          <p:cNvSpPr>
            <a:spLocks noGrp="1" noChangeArrowheads="1"/>
          </p:cNvSpPr>
          <p:nvPr>
            <p:ph type="title"/>
          </p:nvPr>
        </p:nvSpPr>
        <p:spPr>
          <a:xfrm>
            <a:off x="649224" y="645106"/>
            <a:ext cx="5122652" cy="1259894"/>
          </a:xfrm>
        </p:spPr>
        <p:txBody>
          <a:bodyPr>
            <a:normAutofit/>
          </a:bodyPr>
          <a:lstStyle/>
          <a:p>
            <a:pPr eaLnBrk="1" hangingPunct="1"/>
            <a:r>
              <a:rPr lang="sr-Latn-CS" altLang="en-US"/>
              <a:t>Tipografija - počeci</a:t>
            </a:r>
          </a:p>
        </p:txBody>
      </p:sp>
      <p:sp>
        <p:nvSpPr>
          <p:cNvPr id="75" name="Rectangle 74">
            <a:extLst>
              <a:ext uri="{FF2B5EF4-FFF2-40B4-BE49-F238E27FC236}">
                <a16:creationId xmlns:a16="http://schemas.microsoft.com/office/drawing/2014/main" id="{1DC76790-A558-4E69-8C18-11603E04A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95" name="Rectangle 3">
            <a:extLst>
              <a:ext uri="{FF2B5EF4-FFF2-40B4-BE49-F238E27FC236}">
                <a16:creationId xmlns:a16="http://schemas.microsoft.com/office/drawing/2014/main" id="{586C4DAD-B144-413B-8170-CA768826BB0E}"/>
              </a:ext>
            </a:extLst>
          </p:cNvPr>
          <p:cNvSpPr>
            <a:spLocks noGrp="1" noChangeArrowheads="1"/>
          </p:cNvSpPr>
          <p:nvPr>
            <p:ph idx="1"/>
          </p:nvPr>
        </p:nvSpPr>
        <p:spPr>
          <a:xfrm>
            <a:off x="649225" y="2133600"/>
            <a:ext cx="5122652" cy="3759253"/>
          </a:xfrm>
        </p:spPr>
        <p:txBody>
          <a:bodyPr>
            <a:normAutofit/>
          </a:bodyPr>
          <a:lstStyle/>
          <a:p>
            <a:pPr>
              <a:spcAft>
                <a:spcPts val="600"/>
              </a:spcAft>
              <a:buFont typeface="Wingdings" pitchFamily="2" charset="2"/>
              <a:buChar char="o"/>
            </a:pPr>
            <a:r>
              <a:rPr lang="en-US" altLang="en-US" sz="2000" dirty="0"/>
              <a:t> </a:t>
            </a:r>
            <a:r>
              <a:rPr lang="sr-Latn-CS" altLang="en-US" sz="2000" dirty="0"/>
              <a:t>Ideogram vremenom postaje predstavnik grupe glasova tj. riječi ili imena odnosnog predmeta: ideogram se pretvara u </a:t>
            </a:r>
            <a:r>
              <a:rPr lang="sr-Latn-CS" altLang="en-US" sz="2000" b="1" dirty="0"/>
              <a:t>fonogram</a:t>
            </a:r>
            <a:r>
              <a:rPr lang="sr-Latn-CS" altLang="en-US" sz="2000" dirty="0"/>
              <a:t>. </a:t>
            </a:r>
            <a:endParaRPr lang="en-US" altLang="en-US" sz="2000" dirty="0"/>
          </a:p>
          <a:p>
            <a:pPr>
              <a:spcAft>
                <a:spcPts val="600"/>
              </a:spcAft>
              <a:buFont typeface="Wingdings" pitchFamily="2" charset="2"/>
              <a:buChar char="o"/>
            </a:pPr>
            <a:r>
              <a:rPr lang="en-US" altLang="en-US" sz="2000" dirty="0"/>
              <a:t> </a:t>
            </a:r>
            <a:r>
              <a:rPr lang="sr-Latn-CS" altLang="en-US" sz="2000" dirty="0"/>
              <a:t>Tako nastaje fonetsko ili fonografsko pismo, odnosno treća faza u razvoju pisma. </a:t>
            </a:r>
            <a:endParaRPr lang="en-US" altLang="en-US" sz="2000" dirty="0"/>
          </a:p>
          <a:p>
            <a:pPr>
              <a:spcAft>
                <a:spcPts val="600"/>
              </a:spcAft>
              <a:buFont typeface="Wingdings" pitchFamily="2" charset="2"/>
              <a:buChar char="o"/>
            </a:pPr>
            <a:r>
              <a:rPr lang="en-US" altLang="en-US" sz="2000" dirty="0"/>
              <a:t> </a:t>
            </a:r>
            <a:r>
              <a:rPr lang="en-US" altLang="en-US" sz="2000" dirty="0" err="1">
                <a:hlinkClick r:id="rId2"/>
              </a:rPr>
              <a:t>Fenicansko</a:t>
            </a:r>
            <a:r>
              <a:rPr lang="en-US" altLang="en-US" sz="2000" dirty="0">
                <a:hlinkClick r:id="rId2"/>
              </a:rPr>
              <a:t> </a:t>
            </a:r>
            <a:r>
              <a:rPr lang="en-US" altLang="en-US" sz="2000" dirty="0" err="1"/>
              <a:t>pismo</a:t>
            </a:r>
            <a:r>
              <a:rPr lang="en-US" altLang="en-US" sz="2000" dirty="0"/>
              <a:t> 1500 </a:t>
            </a:r>
            <a:r>
              <a:rPr lang="en-US" altLang="en-US" sz="2000" dirty="0" err="1"/>
              <a:t>pne</a:t>
            </a:r>
            <a:r>
              <a:rPr lang="en-US" altLang="en-US" sz="2000" dirty="0"/>
              <a:t>;</a:t>
            </a:r>
            <a:endParaRPr lang="sr-Latn-CS" altLang="en-US" sz="2000" dirty="0"/>
          </a:p>
          <a:p>
            <a:pPr eaLnBrk="1" hangingPunct="1"/>
            <a:endParaRPr lang="sr-Latn-CS" altLang="en-US" dirty="0"/>
          </a:p>
        </p:txBody>
      </p:sp>
      <p:pic>
        <p:nvPicPr>
          <p:cNvPr id="8196" name="Picture 1">
            <a:extLst>
              <a:ext uri="{FF2B5EF4-FFF2-40B4-BE49-F238E27FC236}">
                <a16:creationId xmlns:a16="http://schemas.microsoft.com/office/drawing/2014/main" id="{B44FF1FC-C53B-4E36-B2AE-CF5AC0EF0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916" y="2355832"/>
            <a:ext cx="5451627" cy="1826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3">
            <a:extLst>
              <a:ext uri="{FF2B5EF4-FFF2-40B4-BE49-F238E27FC236}">
                <a16:creationId xmlns:a16="http://schemas.microsoft.com/office/drawing/2014/main" id="{D36306DC-1748-4A88-8EEC-84359BCAC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2880" y="6061223"/>
            <a:ext cx="855156" cy="506277"/>
          </a:xfrm>
          <a:custGeom>
            <a:avLst/>
            <a:gdLst>
              <a:gd name="connsiteX0" fmla="*/ 0 w 855156"/>
              <a:gd name="connsiteY0" fmla="*/ 506277 h 506277"/>
              <a:gd name="connsiteX1" fmla="*/ 509169 w 855156"/>
              <a:gd name="connsiteY1" fmla="*/ 505572 h 506277"/>
              <a:gd name="connsiteX2" fmla="*/ 599864 w 855156"/>
              <a:gd name="connsiteY2" fmla="*/ 505572 h 506277"/>
              <a:gd name="connsiteX3" fmla="*/ 614121 w 855156"/>
              <a:gd name="connsiteY3" fmla="*/ 500804 h 506277"/>
              <a:gd name="connsiteX4" fmla="*/ 619102 w 855156"/>
              <a:gd name="connsiteY4" fmla="*/ 496035 h 506277"/>
              <a:gd name="connsiteX5" fmla="*/ 848071 w 855156"/>
              <a:gd name="connsiteY5" fmla="*/ 267092 h 506277"/>
              <a:gd name="connsiteX6" fmla="*/ 848071 w 855156"/>
              <a:gd name="connsiteY6" fmla="*/ 238480 h 506277"/>
              <a:gd name="connsiteX7" fmla="*/ 619102 w 855156"/>
              <a:gd name="connsiteY7" fmla="*/ 9537 h 506277"/>
              <a:gd name="connsiteX8" fmla="*/ 614121 w 855156"/>
              <a:gd name="connsiteY8" fmla="*/ 4769 h 506277"/>
              <a:gd name="connsiteX9" fmla="*/ 599864 w 855156"/>
              <a:gd name="connsiteY9" fmla="*/ 0 h 506277"/>
              <a:gd name="connsiteX10" fmla="*/ 509169 w 855156"/>
              <a:gd name="connsiteY10" fmla="*/ 0 h 506277"/>
              <a:gd name="connsiteX11" fmla="*/ 0 w 855156"/>
              <a:gd name="connsiteY11" fmla="*/ 144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56" h="506277">
                <a:moveTo>
                  <a:pt x="0" y="506277"/>
                </a:moveTo>
                <a:lnTo>
                  <a:pt x="509169" y="505572"/>
                </a:lnTo>
                <a:lnTo>
                  <a:pt x="599864" y="505572"/>
                </a:lnTo>
                <a:cubicBezTo>
                  <a:pt x="604673" y="505572"/>
                  <a:pt x="609483" y="500804"/>
                  <a:pt x="614121" y="500804"/>
                </a:cubicBezTo>
                <a:cubicBezTo>
                  <a:pt x="614121" y="496035"/>
                  <a:pt x="619102" y="496035"/>
                  <a:pt x="619102" y="496035"/>
                </a:cubicBezTo>
                <a:lnTo>
                  <a:pt x="848071" y="267092"/>
                </a:lnTo>
                <a:cubicBezTo>
                  <a:pt x="857518" y="257555"/>
                  <a:pt x="857518" y="248018"/>
                  <a:pt x="848071" y="238480"/>
                </a:cubicBezTo>
                <a:lnTo>
                  <a:pt x="619102" y="9537"/>
                </a:lnTo>
                <a:cubicBezTo>
                  <a:pt x="617556" y="7914"/>
                  <a:pt x="615667" y="6392"/>
                  <a:pt x="614121" y="4769"/>
                </a:cubicBezTo>
                <a:cubicBezTo>
                  <a:pt x="609483" y="0"/>
                  <a:pt x="604673" y="0"/>
                  <a:pt x="599864" y="0"/>
                </a:cubicBezTo>
                <a:lnTo>
                  <a:pt x="509169" y="0"/>
                </a:lnTo>
                <a:lnTo>
                  <a:pt x="0" y="1447"/>
                </a:ln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68FE69-381F-4BFB-82E0-773BFF7AB49C}"/>
              </a:ext>
            </a:extLst>
          </p:cNvPr>
          <p:cNvSpPr>
            <a:spLocks noGrp="1" noChangeArrowheads="1"/>
          </p:cNvSpPr>
          <p:nvPr>
            <p:ph type="title"/>
          </p:nvPr>
        </p:nvSpPr>
        <p:spPr>
          <a:xfrm>
            <a:off x="2592925" y="624110"/>
            <a:ext cx="8911687" cy="1280890"/>
          </a:xfrm>
        </p:spPr>
        <p:txBody>
          <a:bodyPr>
            <a:normAutofit/>
          </a:bodyPr>
          <a:lstStyle/>
          <a:p>
            <a:pPr eaLnBrk="1" hangingPunct="1"/>
            <a:r>
              <a:rPr lang="sr-Latn-CS" altLang="en-US"/>
              <a:t>Tipografija - počeci</a:t>
            </a:r>
          </a:p>
        </p:txBody>
      </p:sp>
      <p:sp>
        <p:nvSpPr>
          <p:cNvPr id="9219" name="Rectangle 3">
            <a:extLst>
              <a:ext uri="{FF2B5EF4-FFF2-40B4-BE49-F238E27FC236}">
                <a16:creationId xmlns:a16="http://schemas.microsoft.com/office/drawing/2014/main" id="{057E9923-5A01-4BFB-B4E0-9CA2EC81231B}"/>
              </a:ext>
            </a:extLst>
          </p:cNvPr>
          <p:cNvSpPr>
            <a:spLocks noGrp="1" noChangeArrowheads="1"/>
          </p:cNvSpPr>
          <p:nvPr>
            <p:ph idx="1"/>
          </p:nvPr>
        </p:nvSpPr>
        <p:spPr>
          <a:xfrm>
            <a:off x="2589212" y="2133600"/>
            <a:ext cx="8915400" cy="3777622"/>
          </a:xfrm>
        </p:spPr>
        <p:txBody>
          <a:bodyPr/>
          <a:lstStyle/>
          <a:p>
            <a:pPr eaLnBrk="1" hangingPunct="1">
              <a:lnSpc>
                <a:spcPct val="80000"/>
              </a:lnSpc>
            </a:pPr>
            <a:endParaRPr lang="sr-Latn-CS" altLang="en-US" sz="2000" dirty="0"/>
          </a:p>
          <a:p>
            <a:pPr eaLnBrk="1" hangingPunct="1">
              <a:lnSpc>
                <a:spcPct val="80000"/>
              </a:lnSpc>
              <a:buFont typeface="Wingdings" pitchFamily="2" charset="2"/>
              <a:buChar char="o"/>
            </a:pPr>
            <a:r>
              <a:rPr lang="en-US" altLang="en-US" sz="2400" dirty="0"/>
              <a:t> </a:t>
            </a:r>
            <a:r>
              <a:rPr lang="sr-Latn-CS" altLang="en-US" sz="2400" dirty="0"/>
              <a:t>Poslednji i najsavršeniji oblik pisma nastaje kad znak postaje predstavnik pojedinog glasa - to je naše današnje pismo – </a:t>
            </a:r>
            <a:r>
              <a:rPr lang="en-US" altLang="en-US" sz="2400" b="1" dirty="0">
                <a:solidFill>
                  <a:schemeClr val="accent2"/>
                </a:solidFill>
              </a:rPr>
              <a:t>azbuka</a:t>
            </a:r>
            <a:endParaRPr lang="sr-Latn-CS" altLang="en-US" sz="2400" dirty="0"/>
          </a:p>
          <a:p>
            <a:pPr eaLnBrk="1" hangingPunct="1">
              <a:lnSpc>
                <a:spcPct val="80000"/>
              </a:lnSpc>
            </a:pPr>
            <a:endParaRPr lang="sr-Latn-CS" altLang="en-US" sz="2000" dirty="0"/>
          </a:p>
        </p:txBody>
      </p:sp>
      <p:pic>
        <p:nvPicPr>
          <p:cNvPr id="9220" name="Picture 1">
            <a:extLst>
              <a:ext uri="{FF2B5EF4-FFF2-40B4-BE49-F238E27FC236}">
                <a16:creationId xmlns:a16="http://schemas.microsoft.com/office/drawing/2014/main" id="{7A109265-BA85-48DC-8766-EBA110B2A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654" y="3786188"/>
            <a:ext cx="82407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D1DC32E-BC52-4DD0-9C0B-EC141268F74E}"/>
              </a:ext>
            </a:extLst>
          </p:cNvPr>
          <p:cNvSpPr>
            <a:spLocks noGrp="1" noChangeArrowheads="1"/>
          </p:cNvSpPr>
          <p:nvPr>
            <p:ph type="title"/>
          </p:nvPr>
        </p:nvSpPr>
        <p:spPr/>
        <p:txBody>
          <a:bodyPr>
            <a:normAutofit/>
          </a:bodyPr>
          <a:lstStyle/>
          <a:p>
            <a:pPr eaLnBrk="1" hangingPunct="1"/>
            <a:r>
              <a:rPr lang="sr-Latn-CS" altLang="en-US" dirty="0"/>
              <a:t>Tipografija – </a:t>
            </a:r>
            <a:r>
              <a:rPr lang="en-US" altLang="en-US" dirty="0" err="1"/>
              <a:t>na</a:t>
            </a:r>
            <a:r>
              <a:rPr lang="sr-Latn-CS" altLang="en-US" dirty="0"/>
              <a:t>č</a:t>
            </a:r>
            <a:r>
              <a:rPr lang="en-US" altLang="en-US" dirty="0"/>
              <a:t>in </a:t>
            </a:r>
            <a:r>
              <a:rPr lang="sr-Latn-CS" altLang="en-US" dirty="0"/>
              <a:t>č</a:t>
            </a:r>
            <a:r>
              <a:rPr lang="en-US" altLang="en-US" dirty="0" err="1"/>
              <a:t>itanja</a:t>
            </a:r>
            <a:endParaRPr lang="sr-Latn-CS" altLang="en-US" dirty="0"/>
          </a:p>
        </p:txBody>
      </p:sp>
      <p:sp>
        <p:nvSpPr>
          <p:cNvPr id="10243" name="Rectangle 3">
            <a:extLst>
              <a:ext uri="{FF2B5EF4-FFF2-40B4-BE49-F238E27FC236}">
                <a16:creationId xmlns:a16="http://schemas.microsoft.com/office/drawing/2014/main" id="{2CAC6CDE-70CB-4BEA-B0BB-6D0300E0E174}"/>
              </a:ext>
            </a:extLst>
          </p:cNvPr>
          <p:cNvSpPr>
            <a:spLocks noGrp="1" noChangeArrowheads="1"/>
          </p:cNvSpPr>
          <p:nvPr>
            <p:ph idx="1"/>
          </p:nvPr>
        </p:nvSpPr>
        <p:spPr/>
        <p:txBody>
          <a:bodyPr/>
          <a:lstStyle/>
          <a:p>
            <a:pPr eaLnBrk="1" hangingPunct="1">
              <a:lnSpc>
                <a:spcPct val="80000"/>
              </a:lnSpc>
            </a:pPr>
            <a:endParaRPr lang="sr-Latn-CS" altLang="en-US" sz="2000" dirty="0"/>
          </a:p>
          <a:p>
            <a:pPr eaLnBrk="1" hangingPunct="1">
              <a:lnSpc>
                <a:spcPct val="80000"/>
              </a:lnSpc>
              <a:buFont typeface="Wingdings" pitchFamily="2" charset="2"/>
              <a:buChar char="o"/>
            </a:pPr>
            <a:r>
              <a:rPr lang="en-US" altLang="en-US" sz="2400" dirty="0"/>
              <a:t> </a:t>
            </a:r>
            <a:r>
              <a:rPr lang="en-US" altLang="en-US" sz="2400" dirty="0" err="1"/>
              <a:t>redosled</a:t>
            </a:r>
            <a:r>
              <a:rPr lang="en-US" altLang="en-US" sz="2400" dirty="0"/>
              <a:t> </a:t>
            </a:r>
            <a:r>
              <a:rPr lang="sr-Latn-ME" altLang="en-US" sz="2400" dirty="0"/>
              <a:t>č</a:t>
            </a:r>
            <a:r>
              <a:rPr lang="en-US" altLang="en-US" sz="2400" dirty="0" err="1"/>
              <a:t>itanja</a:t>
            </a:r>
            <a:r>
              <a:rPr lang="en-US" altLang="en-US" sz="2400" dirty="0"/>
              <a:t> </a:t>
            </a:r>
            <a:r>
              <a:rPr lang="en-US" altLang="en-US" sz="2400" dirty="0" err="1"/>
              <a:t>slova</a:t>
            </a:r>
            <a:r>
              <a:rPr lang="en-US" altLang="en-US" sz="2400" dirty="0"/>
              <a:t> </a:t>
            </a:r>
            <a:r>
              <a:rPr lang="en-US" altLang="en-US" sz="2400" dirty="0" err="1"/>
              <a:t>zavisi</a:t>
            </a:r>
            <a:r>
              <a:rPr lang="en-US" altLang="en-US" sz="2400" dirty="0"/>
              <a:t> od </a:t>
            </a:r>
            <a:r>
              <a:rPr lang="en-US" altLang="en-US" sz="2400" dirty="0" err="1"/>
              <a:t>nacije</a:t>
            </a:r>
            <a:r>
              <a:rPr lang="en-US" altLang="en-US" sz="2400" dirty="0"/>
              <a:t> </a:t>
            </a:r>
            <a:r>
              <a:rPr lang="en-US" altLang="en-US" sz="2400" dirty="0" err="1"/>
              <a:t>i</a:t>
            </a:r>
            <a:r>
              <a:rPr lang="en-US" altLang="en-US" sz="2400" dirty="0"/>
              <a:t> od </a:t>
            </a:r>
            <a:r>
              <a:rPr lang="en-US" altLang="en-US" sz="2400" dirty="0" err="1"/>
              <a:t>metode</a:t>
            </a:r>
            <a:r>
              <a:rPr lang="en-US" altLang="en-US" sz="2400" dirty="0"/>
              <a:t> </a:t>
            </a:r>
            <a:r>
              <a:rPr lang="en-US" altLang="en-US" sz="2400" dirty="0" err="1"/>
              <a:t>zapisa</a:t>
            </a:r>
            <a:endParaRPr lang="en-US" altLang="en-US" sz="2400" dirty="0"/>
          </a:p>
        </p:txBody>
      </p:sp>
      <p:pic>
        <p:nvPicPr>
          <p:cNvPr id="10244" name="Picture 2">
            <a:extLst>
              <a:ext uri="{FF2B5EF4-FFF2-40B4-BE49-F238E27FC236}">
                <a16:creationId xmlns:a16="http://schemas.microsoft.com/office/drawing/2014/main" id="{A2E75C94-4D4F-4F16-BAA6-2A618EB6F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7" y="4000501"/>
            <a:ext cx="90011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7C835F9-374B-4754-87F4-BB6CFA78876A}"/>
              </a:ext>
            </a:extLst>
          </p:cNvPr>
          <p:cNvSpPr>
            <a:spLocks noGrp="1" noChangeArrowheads="1"/>
          </p:cNvSpPr>
          <p:nvPr>
            <p:ph type="title"/>
          </p:nvPr>
        </p:nvSpPr>
        <p:spPr/>
        <p:txBody>
          <a:bodyPr>
            <a:normAutofit/>
          </a:bodyPr>
          <a:lstStyle/>
          <a:p>
            <a:pPr eaLnBrk="1" hangingPunct="1"/>
            <a:r>
              <a:rPr lang="sr-Latn-CS" altLang="en-US" dirty="0"/>
              <a:t>Tipografija - definicija</a:t>
            </a:r>
          </a:p>
        </p:txBody>
      </p:sp>
      <p:sp>
        <p:nvSpPr>
          <p:cNvPr id="12291" name="Rectangle 3">
            <a:extLst>
              <a:ext uri="{FF2B5EF4-FFF2-40B4-BE49-F238E27FC236}">
                <a16:creationId xmlns:a16="http://schemas.microsoft.com/office/drawing/2014/main" id="{64806FB2-5A92-4E1E-981F-CB7CFCCDB90D}"/>
              </a:ext>
            </a:extLst>
          </p:cNvPr>
          <p:cNvSpPr>
            <a:spLocks noGrp="1" noChangeArrowheads="1"/>
          </p:cNvSpPr>
          <p:nvPr>
            <p:ph idx="1"/>
          </p:nvPr>
        </p:nvSpPr>
        <p:spPr/>
        <p:txBody>
          <a:bodyPr>
            <a:normAutofit/>
          </a:bodyPr>
          <a:lstStyle/>
          <a:p>
            <a:pPr>
              <a:lnSpc>
                <a:spcPct val="80000"/>
              </a:lnSpc>
              <a:spcAft>
                <a:spcPts val="600"/>
              </a:spcAft>
              <a:buFont typeface="Wingdings" pitchFamily="2" charset="2"/>
              <a:buChar char="o"/>
            </a:pPr>
            <a:r>
              <a:rPr lang="en-US" altLang="en-US" sz="2400" b="1" dirty="0"/>
              <a:t> </a:t>
            </a:r>
            <a:r>
              <a:rPr lang="en-US" altLang="en-US" sz="2400" b="1" dirty="0" err="1"/>
              <a:t>Tipografija</a:t>
            </a:r>
            <a:r>
              <a:rPr lang="en-US" altLang="en-US" sz="2400" b="1" dirty="0"/>
              <a:t> u </a:t>
            </a:r>
            <a:r>
              <a:rPr lang="en-US" altLang="en-US" sz="2400" b="1" dirty="0" err="1"/>
              <a:t>grafičkom</a:t>
            </a:r>
            <a:r>
              <a:rPr lang="en-US" altLang="en-US" sz="2400" b="1" dirty="0"/>
              <a:t> </a:t>
            </a:r>
            <a:r>
              <a:rPr lang="en-US" altLang="en-US" sz="2400" b="1" dirty="0" err="1"/>
              <a:t>dizajnu</a:t>
            </a:r>
            <a:r>
              <a:rPr lang="en-US" altLang="en-US" sz="2400" b="1" dirty="0"/>
              <a:t> </a:t>
            </a:r>
            <a:r>
              <a:rPr lang="en-US" altLang="en-US" sz="2400" b="1" dirty="0" err="1"/>
              <a:t>oduvijek</a:t>
            </a:r>
            <a:r>
              <a:rPr lang="en-US" altLang="en-US" sz="2400" b="1" dirty="0"/>
              <a:t> je </a:t>
            </a:r>
            <a:r>
              <a:rPr lang="en-US" altLang="en-US" sz="2400" b="1" dirty="0" err="1"/>
              <a:t>bila</a:t>
            </a:r>
            <a:r>
              <a:rPr lang="en-US" altLang="en-US" sz="2400" b="1" dirty="0"/>
              <a:t> </a:t>
            </a:r>
            <a:r>
              <a:rPr lang="en-US" altLang="en-US" sz="2400" b="1" dirty="0" err="1"/>
              <a:t>glavno</a:t>
            </a:r>
            <a:r>
              <a:rPr lang="en-US" altLang="en-US" sz="2400" b="1" dirty="0"/>
              <a:t> </a:t>
            </a:r>
            <a:r>
              <a:rPr lang="en-US" altLang="en-US" sz="2400" b="1" dirty="0" err="1"/>
              <a:t>sredstvo</a:t>
            </a:r>
            <a:r>
              <a:rPr lang="sr-Latn-ME" altLang="en-US" sz="2400" b="1" dirty="0"/>
              <a:t> </a:t>
            </a:r>
            <a:r>
              <a:rPr lang="en-US" altLang="en-US" sz="2400" b="1" dirty="0" err="1"/>
              <a:t>izražavanja</a:t>
            </a:r>
            <a:r>
              <a:rPr lang="en-US" altLang="en-US" sz="2400" b="1" dirty="0"/>
              <a:t>.</a:t>
            </a:r>
            <a:endParaRPr lang="sr-Latn-ME" altLang="en-US" sz="2400" b="1" dirty="0"/>
          </a:p>
          <a:p>
            <a:pPr>
              <a:lnSpc>
                <a:spcPct val="80000"/>
              </a:lnSpc>
              <a:spcAft>
                <a:spcPts val="600"/>
              </a:spcAft>
              <a:buFont typeface="Wingdings" pitchFamily="2" charset="2"/>
              <a:buChar char="o"/>
            </a:pPr>
            <a:r>
              <a:rPr lang="sr-Latn-CS" altLang="en-US" sz="2400" b="1" dirty="0"/>
              <a:t>Neke od definicija:</a:t>
            </a:r>
          </a:p>
          <a:p>
            <a:pPr lvl="1">
              <a:lnSpc>
                <a:spcPct val="80000"/>
              </a:lnSpc>
              <a:spcAft>
                <a:spcPts val="600"/>
              </a:spcAft>
              <a:buFont typeface="Wingdings" panose="05000000000000000000" pitchFamily="2" charset="2"/>
              <a:buChar char="ü"/>
            </a:pPr>
            <a:r>
              <a:rPr lang="en-US" altLang="en-US" sz="2400" dirty="0"/>
              <a:t> </a:t>
            </a:r>
            <a:r>
              <a:rPr lang="sr-Latn-ME" altLang="en-US" sz="2400" dirty="0"/>
              <a:t>nauka o</a:t>
            </a:r>
            <a:r>
              <a:rPr lang="en-US" altLang="en-US" sz="2400" dirty="0"/>
              <a:t> </a:t>
            </a:r>
            <a:r>
              <a:rPr lang="en-US" altLang="en-US" sz="2400" dirty="0" err="1"/>
              <a:t>slovima</a:t>
            </a:r>
            <a:endParaRPr lang="en-US" altLang="en-US" sz="2400" dirty="0"/>
          </a:p>
          <a:p>
            <a:pPr lvl="1">
              <a:lnSpc>
                <a:spcPct val="80000"/>
              </a:lnSpc>
              <a:spcAft>
                <a:spcPts val="600"/>
              </a:spcAft>
              <a:buFont typeface="Wingdings" panose="05000000000000000000" pitchFamily="2" charset="2"/>
              <a:buChar char="ü"/>
            </a:pPr>
            <a:r>
              <a:rPr lang="en-US" altLang="en-US" sz="2400" dirty="0" err="1"/>
              <a:t>umjetnost</a:t>
            </a:r>
            <a:r>
              <a:rPr lang="en-US" altLang="en-US" sz="2400" dirty="0"/>
              <a:t> </a:t>
            </a:r>
            <a:r>
              <a:rPr lang="en-US" altLang="en-US" sz="2400" dirty="0" err="1"/>
              <a:t>koriš</a:t>
            </a:r>
            <a:r>
              <a:rPr lang="sr-Latn-ME" altLang="en-US" sz="2400" dirty="0"/>
              <a:t>ćenja</a:t>
            </a:r>
            <a:r>
              <a:rPr lang="en-US" altLang="en-US" sz="2400" dirty="0"/>
              <a:t> </a:t>
            </a:r>
            <a:r>
              <a:rPr lang="en-US" altLang="en-US" sz="2400" dirty="0" err="1"/>
              <a:t>tipografskih</a:t>
            </a:r>
            <a:r>
              <a:rPr lang="en-US" altLang="en-US" sz="2400" dirty="0"/>
              <a:t> </a:t>
            </a:r>
            <a:r>
              <a:rPr lang="en-US" altLang="en-US" sz="2400" dirty="0" err="1"/>
              <a:t>slova</a:t>
            </a:r>
            <a:endParaRPr lang="en-US" altLang="en-US" sz="2400" dirty="0"/>
          </a:p>
          <a:p>
            <a:pPr lvl="1">
              <a:lnSpc>
                <a:spcPct val="80000"/>
              </a:lnSpc>
              <a:spcAft>
                <a:spcPts val="600"/>
              </a:spcAft>
              <a:buFont typeface="Wingdings" panose="05000000000000000000" pitchFamily="2" charset="2"/>
              <a:buChar char="ü"/>
            </a:pPr>
            <a:r>
              <a:rPr lang="en-US" altLang="en-US" sz="2400" dirty="0" err="1"/>
              <a:t>vještina</a:t>
            </a:r>
            <a:r>
              <a:rPr lang="en-US" altLang="en-US" sz="2400" dirty="0"/>
              <a:t> </a:t>
            </a:r>
            <a:r>
              <a:rPr lang="en-US" altLang="en-US" sz="2400" dirty="0" err="1"/>
              <a:t>slaganja</a:t>
            </a:r>
            <a:r>
              <a:rPr lang="en-US" altLang="en-US" sz="2400" dirty="0"/>
              <a:t>, </a:t>
            </a:r>
            <a:r>
              <a:rPr lang="en-US" altLang="en-US" sz="2400" dirty="0" err="1"/>
              <a:t>izrade</a:t>
            </a:r>
            <a:r>
              <a:rPr lang="en-US" altLang="en-US" sz="2400" dirty="0"/>
              <a:t>, </a:t>
            </a:r>
            <a:r>
              <a:rPr lang="en-US" altLang="en-US" sz="2400" dirty="0" err="1"/>
              <a:t>oblikovanja</a:t>
            </a:r>
            <a:r>
              <a:rPr lang="en-US" altLang="en-US" sz="2400" dirty="0"/>
              <a:t> </a:t>
            </a:r>
            <a:r>
              <a:rPr lang="en-US" altLang="en-US" sz="2400" dirty="0" err="1"/>
              <a:t>i</a:t>
            </a:r>
            <a:r>
              <a:rPr lang="en-US" altLang="en-US" sz="2400" dirty="0"/>
              <a:t> </a:t>
            </a:r>
            <a:r>
              <a:rPr lang="en-US" altLang="en-US" sz="2400" dirty="0" err="1"/>
              <a:t>funkcionalnog</a:t>
            </a:r>
            <a:r>
              <a:rPr lang="en-US" altLang="en-US" sz="2400" dirty="0"/>
              <a:t> </a:t>
            </a:r>
            <a:r>
              <a:rPr lang="en-US" altLang="en-US" sz="2400" dirty="0" err="1"/>
              <a:t>koriš</a:t>
            </a:r>
            <a:r>
              <a:rPr lang="sr-Latn-ME" altLang="en-US" sz="2400" dirty="0"/>
              <a:t>ć</a:t>
            </a:r>
            <a:r>
              <a:rPr lang="en-US" altLang="en-US" sz="2400" dirty="0" err="1"/>
              <a:t>enja</a:t>
            </a:r>
            <a:r>
              <a:rPr lang="en-US" altLang="en-US" sz="2400" dirty="0"/>
              <a:t> </a:t>
            </a:r>
            <a:r>
              <a:rPr lang="en-US" altLang="en-US" sz="2400" dirty="0" err="1"/>
              <a:t>slova</a:t>
            </a:r>
            <a:endParaRPr lang="en-US" altLang="en-US" sz="2400" dirty="0"/>
          </a:p>
          <a:p>
            <a:pPr lvl="1">
              <a:lnSpc>
                <a:spcPct val="80000"/>
              </a:lnSpc>
              <a:spcAft>
                <a:spcPts val="600"/>
              </a:spcAft>
              <a:buFont typeface="Wingdings" panose="05000000000000000000" pitchFamily="2" charset="2"/>
              <a:buChar char="ü"/>
            </a:pPr>
            <a:r>
              <a:rPr lang="en-US" altLang="en-US" sz="2400" dirty="0" err="1"/>
              <a:t>vještina</a:t>
            </a:r>
            <a:r>
              <a:rPr lang="en-US" altLang="en-US" sz="2400" dirty="0"/>
              <a:t> </a:t>
            </a:r>
            <a:r>
              <a:rPr lang="en-US" sz="2400" dirty="0" err="1"/>
              <a:t>štampanja</a:t>
            </a:r>
            <a:r>
              <a:rPr lang="en-US" sz="2400" dirty="0"/>
              <a:t> </a:t>
            </a:r>
            <a:r>
              <a:rPr lang="en-US" sz="2400" dirty="0" err="1"/>
              <a:t>štampanih</a:t>
            </a:r>
            <a:r>
              <a:rPr lang="en-US" sz="2400" dirty="0"/>
              <a:t> </a:t>
            </a:r>
            <a:r>
              <a:rPr lang="en-US" sz="2400" dirty="0" err="1"/>
              <a:t>formi</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Custom 1">
      <a:majorFont>
        <a:latin typeface="Century"/>
        <a:ea typeface=""/>
        <a:cs typeface=""/>
      </a:majorFont>
      <a:minorFont>
        <a:latin typeface="Century"/>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otalTime>75</TotalTime>
  <Words>1458</Words>
  <Application>Microsoft Office PowerPoint</Application>
  <PresentationFormat>Widescreen</PresentationFormat>
  <Paragraphs>184</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Century</vt:lpstr>
      <vt:lpstr>Chiller</vt:lpstr>
      <vt:lpstr>Iskoola Pota</vt:lpstr>
      <vt:lpstr>Times New Roman</vt:lpstr>
      <vt:lpstr>Verdana</vt:lpstr>
      <vt:lpstr>Viner Hand ITC</vt:lpstr>
      <vt:lpstr>Wingdings</vt:lpstr>
      <vt:lpstr>Wingdings 3</vt:lpstr>
      <vt:lpstr>Wisp</vt:lpstr>
      <vt:lpstr>Tipografija</vt:lpstr>
      <vt:lpstr>Tipografija - etimologija</vt:lpstr>
      <vt:lpstr>Tipografija - počeci</vt:lpstr>
      <vt:lpstr>Tipografija - počeci</vt:lpstr>
      <vt:lpstr>Tipografija - počeci</vt:lpstr>
      <vt:lpstr>Tipografija - počeci</vt:lpstr>
      <vt:lpstr>Tipografija - počeci</vt:lpstr>
      <vt:lpstr>Tipografija – način čitanja</vt:lpstr>
      <vt:lpstr>Tipografija - definicija</vt:lpstr>
      <vt:lpstr>Tekstualna tipografija</vt:lpstr>
      <vt:lpstr>Tipografija – čitljivost i čitkost</vt:lpstr>
      <vt:lpstr>Ispoljavanje tipografije</vt:lpstr>
      <vt:lpstr>Osnovni pojmovi tipografije</vt:lpstr>
      <vt:lpstr>Osnovni pojmovi tipografije</vt:lpstr>
      <vt:lpstr>Osnovni pojmovi tipografije</vt:lpstr>
      <vt:lpstr>Osnovni pojmovi tipografije</vt:lpstr>
      <vt:lpstr>Serif i Sans Serif font</vt:lpstr>
      <vt:lpstr>Bezserifni fontovi</vt:lpstr>
      <vt:lpstr>Osnovni pojmovi tipografije</vt:lpstr>
      <vt:lpstr>Osnovni pojmovi tipografije</vt:lpstr>
      <vt:lpstr>Elementi slovnih znakova</vt:lpstr>
      <vt:lpstr>Veličina i razmak između slova</vt:lpstr>
      <vt:lpstr>Elementi pisma i slovnih znakova</vt:lpstr>
      <vt:lpstr>Podešavanje razmaka</vt:lpstr>
      <vt:lpstr>Podešavanje razmaka</vt:lpstr>
      <vt:lpstr>Podešavanje razmaka</vt:lpstr>
      <vt:lpstr>Pravila tipografija</vt:lpstr>
      <vt:lpstr>Pravila tipografija</vt:lpstr>
      <vt:lpstr>Pravila tipografija</vt:lpstr>
      <vt:lpstr>Pravila tipografija</vt:lpstr>
      <vt:lpstr>Pravila tipografija</vt:lpstr>
      <vt:lpstr>Pravila tipografija</vt:lpstr>
      <vt:lpstr>Pravila tipografija</vt:lpstr>
      <vt:lpstr>Uređivanje teksta – pojmovi, pravila, saveti</vt:lpstr>
      <vt:lpstr>Tipografija – novine i časopisi</vt:lpstr>
      <vt:lpstr>Tipografija – loš izbor</vt:lpstr>
      <vt:lpstr>Tipografija – dobar izbor</vt:lpstr>
      <vt:lpstr>Tipografija – loš izbor</vt:lpstr>
      <vt:lpstr>Tipografija – dobar izbor</vt:lpstr>
      <vt:lpstr>Tipografija – loš izbor</vt:lpstr>
      <vt:lpstr>Tipografija – dobar izbor</vt:lpstr>
      <vt:lpstr>Tipografija – loš izbor</vt:lpstr>
      <vt:lpstr>Tipografija – dobar izbor</vt:lpstr>
      <vt:lpstr>PowerPoint Presentation</vt:lpstr>
      <vt:lpstr>Tipografija - Calligram</vt:lpstr>
      <vt:lpstr>Tipografija - Calligram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Tipografija</dc:title>
  <dc:creator>marija z</dc:creator>
  <cp:lastModifiedBy>Snezana Krunic</cp:lastModifiedBy>
  <cp:revision>8</cp:revision>
  <dcterms:created xsi:type="dcterms:W3CDTF">2018-09-23T13:05:30Z</dcterms:created>
  <dcterms:modified xsi:type="dcterms:W3CDTF">2020-10-14T21:07:20Z</dcterms:modified>
</cp:coreProperties>
</file>