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82" r:id="rId3"/>
  </p:sldMasterIdLst>
  <p:notesMasterIdLst>
    <p:notesMasterId r:id="rId13"/>
  </p:notesMasterIdLst>
  <p:sldIdLst>
    <p:sldId id="270" r:id="rId4"/>
    <p:sldId id="272" r:id="rId5"/>
    <p:sldId id="274" r:id="rId6"/>
    <p:sldId id="276" r:id="rId7"/>
    <p:sldId id="277" r:id="rId8"/>
    <p:sldId id="278" r:id="rId9"/>
    <p:sldId id="280" r:id="rId10"/>
    <p:sldId id="283" r:id="rId11"/>
    <p:sldId id="282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9C5A1-2FD6-424A-BFFC-4A431A92E2E3}" type="datetimeFigureOut">
              <a:rPr lang="en-US" smtClean="0"/>
              <a:t>10/19/2020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743C-E796-4F62-9C4E-29B4176CA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7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43C-E796-4F62-9C4E-29B4176CA2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9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23678"/>
            <a:ext cx="3384376" cy="104824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3003799"/>
            <a:ext cx="3384376" cy="481178"/>
          </a:xfrm>
          <a:prstGeom prst="rect">
            <a:avLst/>
          </a:prstGeom>
        </p:spPr>
        <p:txBody>
          <a:bodyPr anchor="ctr"/>
          <a:lstStyle>
            <a:lvl1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2979198" y="996200"/>
            <a:ext cx="3240360" cy="3240360"/>
          </a:xfrm>
          <a:prstGeom prst="ellipse">
            <a:avLst/>
          </a:prstGeom>
          <a:noFill/>
          <a:ln w="158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00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38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339503"/>
            <a:ext cx="1944216" cy="4464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68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026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63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6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9" y="1491632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493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352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506012"/>
            <a:ext cx="2376264" cy="4104459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6" y="843561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5554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622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1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41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7563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51699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2-\item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65" y="357831"/>
            <a:ext cx="3101574" cy="341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3"/>
          <p:cNvSpPr/>
          <p:nvPr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/>
        </p:nvSpPr>
        <p:spPr>
          <a:xfrm rot="2539017">
            <a:off x="7980742" y="4555159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90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26815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359274" y="1356135"/>
            <a:ext cx="2420639" cy="2425386"/>
            <a:chOff x="894913" y="1065128"/>
            <a:chExt cx="2420639" cy="2425386"/>
          </a:xfrm>
        </p:grpSpPr>
        <p:pic>
          <p:nvPicPr>
            <p:cNvPr id="5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9023">
              <a:off x="1645526" y="1354124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75233">
              <a:off x="894913" y="106512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/>
        </p:nvSpPr>
        <p:spPr>
          <a:xfrm rot="2539017">
            <a:off x="7980742" y="4555159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9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2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6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39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9462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4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97845489-B228-40CA-99BD-CBA41EE6F99E}"/>
              </a:ext>
            </a:extLst>
          </p:cNvPr>
          <p:cNvSpPr/>
          <p:nvPr userDrawn="1"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9544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7418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7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sz="4000" dirty="0" smtClean="0"/>
              <a:t>Pojam ideje, </a:t>
            </a:r>
          </a:p>
          <a:p>
            <a:r>
              <a:rPr lang="sr-Latn-ME" sz="4000" dirty="0" smtClean="0"/>
              <a:t>biznis ideja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79664" y="3333749"/>
            <a:ext cx="3384376" cy="609601"/>
          </a:xfrm>
        </p:spPr>
        <p:txBody>
          <a:bodyPr>
            <a:normAutofit/>
          </a:bodyPr>
          <a:lstStyle/>
          <a:p>
            <a:r>
              <a:rPr lang="sr-Latn-ME" sz="1600" dirty="0"/>
              <a:t>p</a:t>
            </a:r>
            <a:r>
              <a:rPr lang="sr-Latn-ME" sz="1600" dirty="0" smtClean="0"/>
              <a:t>rof. Budrak Aleksandra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88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dirty="0" smtClean="0"/>
              <a:t>           POJAM </a:t>
            </a:r>
            <a:r>
              <a:rPr lang="sr-Latn-ME" dirty="0"/>
              <a:t>IDEJE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1628129" y="1292274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225865" y="1292273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27576" y="1181016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2985" y="2495550"/>
            <a:ext cx="243839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i="1" u="sng" dirty="0" smtClean="0">
                <a:solidFill>
                  <a:schemeClr val="bg1"/>
                </a:solidFill>
              </a:rPr>
              <a:t>Ideja</a:t>
            </a:r>
            <a:r>
              <a:rPr lang="sr-Latn-ME" sz="1600" u="sng" dirty="0" smtClean="0">
                <a:solidFill>
                  <a:schemeClr val="bg1"/>
                </a:solidFill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</a:rPr>
              <a:t> je zamisao </a:t>
            </a:r>
            <a:r>
              <a:rPr lang="sr-Latn-ME" sz="1600" dirty="0" smtClean="0">
                <a:solidFill>
                  <a:schemeClr val="bg1"/>
                </a:solidFill>
                <a:cs typeface="Calibri"/>
              </a:rPr>
              <a:t>(slika</a:t>
            </a:r>
            <a:r>
              <a:rPr lang="sr-Latn-ME" sz="1600" dirty="0">
                <a:solidFill>
                  <a:schemeClr val="bg1"/>
                </a:solidFill>
                <a:cs typeface="Calibri"/>
              </a:rPr>
              <a:t>) o nečemu npr. o izgledu i funkcionisanju nekog predmeta, uređaja ili mašine</a:t>
            </a:r>
            <a:r>
              <a:rPr lang="sr-Latn-ME" sz="1600" dirty="0" smtClean="0">
                <a:solidFill>
                  <a:schemeClr val="bg1"/>
                </a:solidFill>
                <a:latin typeface="Calibri"/>
                <a:cs typeface="Calibri"/>
              </a:rPr>
              <a:t>.</a:t>
            </a:r>
            <a:endParaRPr lang="en-US" sz="1600" u="sng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2427734"/>
            <a:ext cx="2590800" cy="2308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dirty="0">
                <a:solidFill>
                  <a:schemeClr val="bg1"/>
                </a:solidFill>
              </a:rPr>
              <a:t>Pojam ideje,zamisli ili invencije podrazumijeva domišljatost, maštu, stvaralačku fantaziju, </a:t>
            </a:r>
            <a:r>
              <a:rPr lang="sr-Latn-ME" sz="1600" dirty="0" smtClean="0">
                <a:solidFill>
                  <a:schemeClr val="bg1"/>
                </a:solidFill>
              </a:rPr>
              <a:t>inspirativnost,dosjetljivost, </a:t>
            </a:r>
            <a:r>
              <a:rPr lang="sr-Latn-ME" sz="1600" dirty="0">
                <a:solidFill>
                  <a:schemeClr val="bg1"/>
                </a:solidFill>
              </a:rPr>
              <a:t>inovatorski dar tj. sposobnost za pronalaženje novih, izvornih </a:t>
            </a:r>
            <a:r>
              <a:rPr lang="sr-Latn-ME" sz="1600" dirty="0" smtClean="0">
                <a:solidFill>
                  <a:schemeClr val="bg1"/>
                </a:solidFill>
              </a:rPr>
              <a:t>rješenja.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36267" y="2427734"/>
            <a:ext cx="259080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dirty="0">
                <a:solidFill>
                  <a:schemeClr val="bg1"/>
                </a:solidFill>
              </a:rPr>
              <a:t>Kreativna osoba ima urođenu sposobnost  zamišljanja nekog budućeg stanja. Ona nastoji da pronađe više mogućih rješenja za određeni problem, a sposobnost uočavanja povoljnih rješenja u svom okruženju koristi za razvoj biznisa.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7414549" y="174825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ounded Rectangle 27"/>
          <p:cNvSpPr/>
          <p:nvPr/>
        </p:nvSpPr>
        <p:spPr>
          <a:xfrm>
            <a:off x="4963522" y="1796330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Rounded Rectangle 7"/>
          <p:cNvSpPr/>
          <p:nvPr/>
        </p:nvSpPr>
        <p:spPr>
          <a:xfrm>
            <a:off x="2492310" y="1770241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1594703" y="1165224"/>
            <a:ext cx="1130359" cy="1130359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Oval 20"/>
          <p:cNvSpPr/>
          <p:nvPr/>
        </p:nvSpPr>
        <p:spPr>
          <a:xfrm>
            <a:off x="4165460" y="1155699"/>
            <a:ext cx="1130359" cy="1130359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7023335" y="1123949"/>
            <a:ext cx="1130359" cy="1130359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7875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69532" y="898742"/>
            <a:ext cx="3871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j</a:t>
            </a:r>
            <a:r>
              <a:rPr lang="en-US" sz="1600" dirty="0">
                <a:solidFill>
                  <a:schemeClr val="bg1"/>
                </a:solidFill>
              </a:rPr>
              <a:t>e </a:t>
            </a:r>
            <a:r>
              <a:rPr lang="en-US" sz="1600" dirty="0" err="1">
                <a:solidFill>
                  <a:schemeClr val="bg1"/>
                </a:solidFill>
              </a:rPr>
              <a:t>zamisao</a:t>
            </a:r>
            <a:r>
              <a:rPr lang="en-US" sz="1600" dirty="0">
                <a:solidFill>
                  <a:schemeClr val="bg1"/>
                </a:solidFill>
              </a:rPr>
              <a:t> o </a:t>
            </a:r>
            <a:r>
              <a:rPr lang="en-US" sz="1600" dirty="0" err="1">
                <a:solidFill>
                  <a:schemeClr val="bg1"/>
                </a:solidFill>
              </a:rPr>
              <a:t>ponudi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konkretnih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materija</a:t>
            </a:r>
            <a:r>
              <a:rPr lang="sr-Latn-ME" sz="1600" dirty="0" smtClean="0">
                <a:solidFill>
                  <a:schemeClr val="bg1"/>
                </a:solidFill>
              </a:rPr>
              <a:t>-</a:t>
            </a:r>
            <a:r>
              <a:rPr lang="en-US" sz="1600" dirty="0" err="1" smtClean="0">
                <a:solidFill>
                  <a:schemeClr val="bg1"/>
                </a:solidFill>
              </a:rPr>
              <a:t>nih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proizvoda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ili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 err="1">
                <a:solidFill>
                  <a:schemeClr val="bg1"/>
                </a:solidFill>
              </a:rPr>
              <a:t>usluga</a:t>
            </a:r>
            <a:r>
              <a:rPr lang="en-US" sz="1600" dirty="0">
                <a:solidFill>
                  <a:schemeClr val="bg1"/>
                </a:solidFill>
              </a:rPr>
              <a:t> u </a:t>
            </a:r>
            <a:r>
              <a:rPr lang="en-US" sz="1600" dirty="0" err="1">
                <a:solidFill>
                  <a:schemeClr val="bg1"/>
                </a:solidFill>
              </a:rPr>
              <a:t>skladu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 err="1">
                <a:solidFill>
                  <a:schemeClr val="bg1"/>
                </a:solidFill>
              </a:rPr>
              <a:t>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endParaRPr lang="sr-Latn-ME" sz="1600" dirty="0" smtClean="0">
              <a:solidFill>
                <a:schemeClr val="bg1"/>
              </a:solidFill>
            </a:endParaRPr>
          </a:p>
          <a:p>
            <a:pPr lvl="0"/>
            <a:r>
              <a:rPr lang="en-US" sz="1600" dirty="0" err="1" smtClean="0">
                <a:solidFill>
                  <a:schemeClr val="bg1"/>
                </a:solidFill>
              </a:rPr>
              <a:t>potrebama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kupaca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radi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stvaranja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i="1" u="sng" dirty="0" err="1" smtClean="0">
                <a:solidFill>
                  <a:schemeClr val="bg1"/>
                </a:solidFill>
              </a:rPr>
              <a:t>dobiti</a:t>
            </a:r>
            <a:r>
              <a:rPr lang="sr-Latn-ME" sz="1600" b="1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76428" y="2308651"/>
            <a:ext cx="377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nastaje kao rezultat  stvaralačkog </a:t>
            </a:r>
            <a:endParaRPr lang="sr-Latn-ME" sz="1600" dirty="0" smtClean="0">
              <a:solidFill>
                <a:schemeClr val="bg1"/>
              </a:solidFill>
            </a:endParaRPr>
          </a:p>
          <a:p>
            <a:pPr lvl="0"/>
            <a:r>
              <a:rPr lang="sr-Latn-ME" sz="1600" dirty="0" smtClean="0">
                <a:solidFill>
                  <a:schemeClr val="bg1"/>
                </a:solidFill>
              </a:rPr>
              <a:t>mišljenja  </a:t>
            </a:r>
            <a:r>
              <a:rPr lang="sr-Latn-ME" sz="1600" dirty="0">
                <a:solidFill>
                  <a:schemeClr val="bg1"/>
                </a:solidFill>
              </a:rPr>
              <a:t>koje je urođeno svim ljudima, ali na </a:t>
            </a:r>
            <a:r>
              <a:rPr lang="sr-Latn-ME" sz="1600" dirty="0" smtClean="0">
                <a:solidFill>
                  <a:schemeClr val="bg1"/>
                </a:solidFill>
              </a:rPr>
              <a:t>žalost, </a:t>
            </a:r>
            <a:r>
              <a:rPr lang="sr-Latn-ME" sz="1600" dirty="0">
                <a:solidFill>
                  <a:schemeClr val="bg1"/>
                </a:solidFill>
              </a:rPr>
              <a:t>ne u istoj </a:t>
            </a:r>
            <a:r>
              <a:rPr lang="sr-Latn-ME" sz="1600" dirty="0" smtClean="0">
                <a:solidFill>
                  <a:schemeClr val="bg1"/>
                </a:solidFill>
              </a:rPr>
              <a:t>mjeri.</a:t>
            </a:r>
            <a:endParaRPr lang="sr-Latn-ME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63940" y="3488195"/>
            <a:ext cx="38752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Nije svaka ideja dobra tj. nije </a:t>
            </a:r>
            <a:r>
              <a:rPr lang="sr-Latn-ME" sz="1600" dirty="0" smtClean="0">
                <a:solidFill>
                  <a:schemeClr val="bg1"/>
                </a:solidFill>
              </a:rPr>
              <a:t>pogodna</a:t>
            </a:r>
            <a:r>
              <a:rPr lang="en-US" sz="1600" dirty="0" smtClean="0">
                <a:solidFill>
                  <a:schemeClr val="bg1"/>
                </a:solidFill>
              </a:rPr>
              <a:t>  </a:t>
            </a:r>
            <a:r>
              <a:rPr lang="sr-Latn-ME" sz="1600" dirty="0" smtClean="0">
                <a:solidFill>
                  <a:schemeClr val="bg1"/>
                </a:solidFill>
              </a:rPr>
              <a:t> </a:t>
            </a:r>
            <a:r>
              <a:rPr lang="sr-Latn-ME" sz="1600" dirty="0">
                <a:solidFill>
                  <a:schemeClr val="bg1"/>
                </a:solidFill>
              </a:rPr>
              <a:t>za preduzetnički poduhvat. Najvažnije je postići sklad ideje, tehničke izvodljivosti i ekonomske opravdanosti </a:t>
            </a:r>
            <a:r>
              <a:rPr lang="sr-Latn-ME" sz="1600" dirty="0" smtClean="0">
                <a:solidFill>
                  <a:schemeClr val="bg1"/>
                </a:solidFill>
              </a:rPr>
              <a:t>što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</a:rPr>
              <a:t>zajedno </a:t>
            </a:r>
            <a:r>
              <a:rPr lang="en-US" sz="1600" dirty="0" smtClean="0">
                <a:solidFill>
                  <a:schemeClr val="bg1"/>
                </a:solidFill>
              </a:rPr>
              <a:t>    </a:t>
            </a:r>
            <a:r>
              <a:rPr lang="sr-Latn-ME" sz="1600" dirty="0" smtClean="0">
                <a:solidFill>
                  <a:schemeClr val="bg1"/>
                </a:solidFill>
              </a:rPr>
              <a:t>čini </a:t>
            </a:r>
            <a:r>
              <a:rPr lang="sr-Latn-ME" sz="1600" dirty="0">
                <a:solidFill>
                  <a:schemeClr val="bg1"/>
                </a:solidFill>
              </a:rPr>
              <a:t>formulu za </a:t>
            </a:r>
            <a:r>
              <a:rPr lang="sr-Latn-ME" sz="1600" dirty="0" smtClean="0">
                <a:solidFill>
                  <a:schemeClr val="bg1"/>
                </a:solidFill>
              </a:rPr>
              <a:t>uspjeh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r>
              <a:rPr lang="sr-Latn-ME" sz="1600" dirty="0" smtClean="0">
                <a:solidFill>
                  <a:schemeClr val="bg1"/>
                </a:solidFill>
              </a:rPr>
              <a:t>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1523189" y="1646804"/>
            <a:ext cx="1896683" cy="1849893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4000" b="1" i="1" dirty="0" err="1">
                <a:solidFill>
                  <a:schemeClr val="bg1"/>
                </a:solidFill>
              </a:rPr>
              <a:t>Biznis</a:t>
            </a:r>
            <a:r>
              <a:rPr lang="en-US" sz="4000" b="1" i="1" dirty="0">
                <a:solidFill>
                  <a:schemeClr val="bg1"/>
                </a:solidFill>
              </a:rPr>
              <a:t> </a:t>
            </a:r>
            <a:endParaRPr lang="sr-Latn-ME" sz="4000" b="1" i="1" dirty="0" smtClean="0">
              <a:solidFill>
                <a:schemeClr val="bg1"/>
              </a:solidFill>
            </a:endParaRPr>
          </a:p>
          <a:p>
            <a:pPr lvl="0"/>
            <a:r>
              <a:rPr lang="en-US" sz="4000" b="1" i="1" dirty="0" err="1" smtClean="0">
                <a:solidFill>
                  <a:schemeClr val="bg1"/>
                </a:solidFill>
              </a:rPr>
              <a:t>ideja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505201" y="742950"/>
            <a:ext cx="1295400" cy="1219200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Oval 22"/>
          <p:cNvSpPr/>
          <p:nvPr/>
        </p:nvSpPr>
        <p:spPr>
          <a:xfrm>
            <a:off x="3505201" y="3496698"/>
            <a:ext cx="1295400" cy="120865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46744"/>
              <a:satOff val="-2539"/>
              <a:lumOff val="1111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Oval 14"/>
          <p:cNvSpPr/>
          <p:nvPr/>
        </p:nvSpPr>
        <p:spPr>
          <a:xfrm>
            <a:off x="3505201" y="2114549"/>
            <a:ext cx="1295400" cy="1259415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458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720" y="267494"/>
            <a:ext cx="709228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chemeClr val="bg1"/>
                </a:solidFill>
              </a:rPr>
              <a:t>Oblici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pojavljivanja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biznis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ideja</a:t>
            </a:r>
            <a:endParaRPr 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19994" y="1342011"/>
            <a:ext cx="1524000" cy="1200329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 err="1" smtClean="0"/>
              <a:t>proiz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447800" y="3466983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60926" y="1342012"/>
            <a:ext cx="582018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Proizvod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Latn-CS" dirty="0">
                <a:solidFill>
                  <a:schemeClr val="bg1"/>
                </a:solidFill>
              </a:rPr>
              <a:t>je sve ono što se može ponuditi tržištu da izazove pažnju, kupovinu, korišćenje ili potrošnju, dakle, sve ono što može da zadovolji potrebe i želje potrošača.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87766" y="3263788"/>
            <a:ext cx="582018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Usluga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je </a:t>
            </a:r>
            <a:r>
              <a:rPr lang="en-US" dirty="0" err="1">
                <a:solidFill>
                  <a:schemeClr val="bg1"/>
                </a:solidFill>
              </a:rPr>
              <a:t>aktivnost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pretežno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neopipljivog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rezultira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određenom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koristi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odnosno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rješava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određeni</a:t>
            </a:r>
            <a:r>
              <a:rPr lang="en-US" dirty="0">
                <a:solidFill>
                  <a:schemeClr val="bg1"/>
                </a:solidFill>
              </a:rPr>
              <a:t> problem </a:t>
            </a:r>
            <a:r>
              <a:rPr lang="en-US" dirty="0" err="1">
                <a:solidFill>
                  <a:schemeClr val="bg1"/>
                </a:solidFill>
              </a:rPr>
              <a:t>korisnika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koji</a:t>
            </a:r>
            <a:r>
              <a:rPr lang="en-US" dirty="0">
                <a:solidFill>
                  <a:schemeClr val="bg1"/>
                </a:solidFill>
              </a:rPr>
              <a:t> je on </a:t>
            </a:r>
            <a:r>
              <a:rPr lang="en-US" dirty="0" err="1">
                <a:solidFill>
                  <a:schemeClr val="bg1"/>
                </a:solidFill>
              </a:rPr>
              <a:t>spreman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plati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55059" y="1742120"/>
            <a:ext cx="1253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proizvod</a:t>
            </a:r>
            <a:endParaRPr lang="en-US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82770" y="3242424"/>
            <a:ext cx="1524000" cy="1200329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 err="1" smtClean="0"/>
              <a:t>proiz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38862" y="3642533"/>
            <a:ext cx="10118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usluga</a:t>
            </a:r>
            <a:endParaRPr lang="en-US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430310" y="125702"/>
            <a:ext cx="2311401" cy="127938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2800" b="1" i="1" dirty="0">
                <a:solidFill>
                  <a:schemeClr val="accent5">
                    <a:lumMod val="75000"/>
                  </a:schemeClr>
                </a:solidFill>
              </a:rPr>
              <a:t>Neki od </a:t>
            </a:r>
            <a:endParaRPr lang="sr-Latn-ME" sz="2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sr-Latn-ME" sz="2800" b="1" i="1" dirty="0" smtClean="0">
                <a:solidFill>
                  <a:schemeClr val="accent5">
                    <a:lumMod val="75000"/>
                  </a:schemeClr>
                </a:solidFill>
              </a:rPr>
              <a:t>primjera</a:t>
            </a:r>
            <a:endParaRPr lang="en-US" altLang="ko-KR" sz="2800" b="1" i="1" dirty="0">
              <a:solidFill>
                <a:schemeClr val="accent5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310" y="1473291"/>
            <a:ext cx="2592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"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Preduzetnici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oni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koji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znaju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da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postoji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mala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razlika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izme</a:t>
            </a: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>đu prepreke  i prilike te su sposobni oboje okrenuti u svoju korist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"</a:t>
            </a: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sr-Latn-M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>Viktor Kiam</a:t>
            </a:r>
            <a:endParaRPr lang="en-US" altLang="ko-KR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2F3F97A6-2953-453C-BE13-971D104B4C0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3048000" y="209550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sz="1200" dirty="0" smtClean="0"/>
          </a:p>
          <a:p>
            <a:pPr algn="ctr"/>
            <a:endParaRPr lang="sr-Latn-ME" sz="1200" dirty="0"/>
          </a:p>
          <a:p>
            <a:pPr algn="ctr"/>
            <a:endParaRPr lang="sr-Latn-ME" sz="1200" dirty="0" smtClean="0"/>
          </a:p>
          <a:p>
            <a:pPr algn="ctr"/>
            <a:endParaRPr lang="sr-Latn-ME" sz="1200" dirty="0"/>
          </a:p>
          <a:p>
            <a:pPr algn="ctr"/>
            <a:endParaRPr lang="en-US" sz="1050" dirty="0" smtClean="0"/>
          </a:p>
          <a:p>
            <a:pPr algn="ctr"/>
            <a:r>
              <a:rPr lang="sr-Latn-ME" sz="1050" dirty="0" smtClean="0"/>
              <a:t>Pretvori zabavu u</a:t>
            </a:r>
          </a:p>
          <a:p>
            <a:pPr algn="ctr"/>
            <a:r>
              <a:rPr lang="sr-Latn-ME" sz="1050" dirty="0" smtClean="0"/>
              <a:t>posao</a:t>
            </a:r>
            <a:endParaRPr lang="en-US" sz="1050" dirty="0"/>
          </a:p>
        </p:txBody>
      </p:sp>
      <p:sp>
        <p:nvSpPr>
          <p:cNvPr id="12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3048000" y="2627453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pPr lvl="0"/>
            <a:endParaRPr lang="sr-Latn-ME" sz="1200" dirty="0" smtClean="0">
              <a:latin typeface="Calibri"/>
              <a:cs typeface="Calibri"/>
            </a:endParaRPr>
          </a:p>
          <a:p>
            <a:pPr lvl="0"/>
            <a:endParaRPr lang="sr-Latn-ME" sz="1200" dirty="0" smtClean="0">
              <a:latin typeface="Calibri"/>
              <a:cs typeface="Calibri"/>
            </a:endParaRPr>
          </a:p>
          <a:p>
            <a:pPr lvl="0"/>
            <a:r>
              <a:rPr lang="en-US" sz="1200" dirty="0" smtClean="0">
                <a:latin typeface="Calibri"/>
                <a:cs typeface="Calibri"/>
              </a:rPr>
              <a:t>„</a:t>
            </a:r>
            <a:r>
              <a:rPr lang="sr-Latn-ME" sz="1200" dirty="0">
                <a:latin typeface="Calibri"/>
                <a:cs typeface="Calibri"/>
              </a:rPr>
              <a:t>ići uz vodu</a:t>
            </a:r>
            <a:r>
              <a:rPr lang="en-US" sz="1200" dirty="0">
                <a:latin typeface="Calibri"/>
                <a:cs typeface="Calibri"/>
              </a:rPr>
              <a:t>"</a:t>
            </a:r>
            <a:endParaRPr lang="en-US" sz="1200" dirty="0"/>
          </a:p>
          <a:p>
            <a:endParaRPr 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5410200" y="285750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 smtClean="0"/>
          </a:p>
          <a:p>
            <a:pPr algn="ctr"/>
            <a:endParaRPr lang="en-US" sz="1200" dirty="0" smtClean="0"/>
          </a:p>
          <a:p>
            <a:pPr algn="ctr"/>
            <a:r>
              <a:rPr lang="sr-Latn-ME" sz="1200" dirty="0" smtClean="0"/>
              <a:t>imitacija</a:t>
            </a:r>
            <a:endParaRPr lang="en-US" sz="1200" dirty="0"/>
          </a:p>
        </p:txBody>
      </p:sp>
      <p:sp>
        <p:nvSpPr>
          <p:cNvPr id="19" name="그림 개체 틀 8">
            <a:extLst>
              <a:ext uri="{FF2B5EF4-FFF2-40B4-BE49-F238E27FC236}">
                <a16:creationId xmlns="" xmlns:a16="http://schemas.microsoft.com/office/drawing/2014/main" id="{2F3F97A6-2953-453C-BE13-971D104B4C05}"/>
              </a:ext>
            </a:extLst>
          </p:cNvPr>
          <p:cNvSpPr txBox="1">
            <a:spLocks/>
          </p:cNvSpPr>
          <p:nvPr/>
        </p:nvSpPr>
        <p:spPr>
          <a:xfrm>
            <a:off x="4267200" y="1473291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algn="ctr"/>
            <a:r>
              <a:rPr lang="sr-Latn-ME" sz="1050" dirty="0" smtClean="0"/>
              <a:t>Otkrij </a:t>
            </a:r>
          </a:p>
          <a:p>
            <a:pPr algn="ctr"/>
            <a:r>
              <a:rPr lang="sr-Latn-ME" sz="1050" dirty="0" smtClean="0"/>
              <a:t>postojeće</a:t>
            </a:r>
            <a:endParaRPr lang="en-US" sz="1050" dirty="0"/>
          </a:p>
        </p:txBody>
      </p:sp>
      <p:sp>
        <p:nvSpPr>
          <p:cNvPr id="22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6629400" y="1499961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sz="1050" dirty="0" smtClean="0"/>
          </a:p>
          <a:p>
            <a:endParaRPr lang="sr-Latn-ME" sz="1050" dirty="0"/>
          </a:p>
          <a:p>
            <a:endParaRPr lang="sr-Latn-ME" sz="1050" dirty="0" smtClean="0"/>
          </a:p>
          <a:p>
            <a:pPr algn="ctr"/>
            <a:endParaRPr lang="en-US" sz="1050" dirty="0" smtClean="0"/>
          </a:p>
          <a:p>
            <a:pPr algn="ctr"/>
            <a:r>
              <a:rPr lang="sr-Latn-ME" sz="1050" dirty="0" smtClean="0"/>
              <a:t>Kombinacija </a:t>
            </a:r>
          </a:p>
          <a:p>
            <a:pPr algn="ctr"/>
            <a:r>
              <a:rPr lang="sr-Latn-ME" sz="1050" dirty="0" smtClean="0"/>
              <a:t>postojećih proizvoda</a:t>
            </a:r>
            <a:endParaRPr lang="en-US" sz="1050" dirty="0"/>
          </a:p>
        </p:txBody>
      </p:sp>
      <p:sp>
        <p:nvSpPr>
          <p:cNvPr id="23" name="Rectangle 22"/>
          <p:cNvSpPr/>
          <p:nvPr/>
        </p:nvSpPr>
        <p:spPr>
          <a:xfrm>
            <a:off x="7321758" y="1998798"/>
            <a:ext cx="775284" cy="741503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30222" y1="26222" x2="30222" y2="26222"/>
                          <a14:foregroundMark x1="43556" y1="30222" x2="43556" y2="30222"/>
                          <a14:foregroundMark x1="65333" y1="31111" x2="65333" y2="31111"/>
                          <a14:foregroundMark x1="30222" y1="26222" x2="30222" y2="26222"/>
                          <a14:foregroundMark x1="8889" y1="29333" x2="8889" y2="29333"/>
                          <a14:foregroundMark x1="23556" y1="20889" x2="23556" y2="20889"/>
                          <a14:foregroundMark x1="44889" y1="16889" x2="44889" y2="16889"/>
                          <a14:foregroundMark x1="43556" y1="57778" x2="43556" y2="57778"/>
                          <a14:foregroundMark x1="26222" y1="58667" x2="26222" y2="58667"/>
                          <a14:foregroundMark x1="10667" y1="58667" x2="10667" y2="58667"/>
                          <a14:foregroundMark x1="65333" y1="53333" x2="65333" y2="53333"/>
                          <a14:foregroundMark x1="8889" y1="20000" x2="8889" y2="20000"/>
                          <a14:foregroundMark x1="7556" y1="15111" x2="7556" y2="15111"/>
                          <a14:backgroundMark x1="76889" y1="41333" x2="76889" y2="41333"/>
                          <a14:backgroundMark x1="76000" y1="68889" x2="76000" y2="68889"/>
                          <a14:backgroundMark x1="53333" y1="50222" x2="53333" y2="5022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그림 개체 틀 2">
            <a:extLst>
              <a:ext uri="{FF2B5EF4-FFF2-40B4-BE49-F238E27FC236}">
                <a16:creationId xmlns="" xmlns:a16="http://schemas.microsoft.com/office/drawing/2014/main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5446260" y="2646503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pPr algn="ctr"/>
            <a:r>
              <a:rPr lang="sr-Latn-ME" sz="1200" dirty="0" smtClean="0"/>
              <a:t>Riješi problem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617874" y="3257550"/>
            <a:ext cx="1020251" cy="63068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30" name="Picture 6" descr="Red Bull energetski napitak 250ml limenka cena akcija Srbij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100" y="1970089"/>
            <a:ext cx="838200" cy="77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/>
          <p:cNvSpPr/>
          <p:nvPr/>
        </p:nvSpPr>
        <p:spPr>
          <a:xfrm>
            <a:off x="6074031" y="2841757"/>
            <a:ext cx="904458" cy="884746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Oval 20"/>
          <p:cNvSpPr/>
          <p:nvPr/>
        </p:nvSpPr>
        <p:spPr>
          <a:xfrm>
            <a:off x="5943600" y="565895"/>
            <a:ext cx="1143000" cy="1080485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3652959" y="471021"/>
            <a:ext cx="950080" cy="934066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467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76400" y="123478"/>
            <a:ext cx="7467600" cy="4886672"/>
          </a:xfrm>
        </p:spPr>
        <p:txBody>
          <a:bodyPr/>
          <a:lstStyle/>
          <a:p>
            <a:r>
              <a:rPr lang="sr-Latn-CS" sz="2000" b="1" u="sng" dirty="0"/>
              <a:t>Biznis ideja</a:t>
            </a:r>
            <a:r>
              <a:rPr lang="sr-Latn-CS" sz="2000" b="1" dirty="0"/>
              <a:t> </a:t>
            </a:r>
            <a:r>
              <a:rPr lang="sr-Latn-CS" sz="2000" dirty="0"/>
              <a:t>je prvi korak ka ostvarenju preduzetničkih snova</a:t>
            </a:r>
            <a:r>
              <a:rPr lang="sr-Latn-CS" sz="2000" dirty="0" smtClean="0"/>
              <a:t>.</a:t>
            </a:r>
          </a:p>
          <a:p>
            <a:r>
              <a:rPr lang="sr-Latn-CS" sz="2000" dirty="0" smtClean="0"/>
              <a:t>Ona </a:t>
            </a:r>
            <a:r>
              <a:rPr lang="sr-Latn-CS" sz="2000" dirty="0"/>
              <a:t>mora dati odgovore na sledeća pitanja</a:t>
            </a:r>
            <a:r>
              <a:rPr lang="sr-Latn-CS" sz="2000" dirty="0">
                <a:latin typeface="Calibri"/>
                <a:cs typeface="Calibri"/>
              </a:rPr>
              <a:t>:</a:t>
            </a:r>
            <a:endParaRPr lang="sr-Latn-CS" sz="2000" dirty="0"/>
          </a:p>
          <a:p>
            <a:endParaRPr lang="sr-Latn-C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 smtClean="0"/>
              <a:t>Koji </a:t>
            </a:r>
            <a:r>
              <a:rPr lang="sr-Latn-CS" sz="2000" dirty="0"/>
              <a:t>proizvod/uslugu ćete </a:t>
            </a:r>
            <a:r>
              <a:rPr lang="sr-Latn-CS" sz="2000" dirty="0" smtClean="0"/>
              <a:t>proizvoditi/pružati</a:t>
            </a:r>
            <a:r>
              <a:rPr lang="sr-Latn-CS" sz="2000" dirty="0" smtClean="0">
                <a:sym typeface="Symbol"/>
              </a:rPr>
              <a:t></a:t>
            </a: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Ko će biti vaši kupci/korisnici</a:t>
            </a:r>
            <a:r>
              <a:rPr lang="sr-Latn-CS" sz="2000" dirty="0">
                <a:sym typeface="Symbol"/>
              </a:rPr>
              <a:t></a:t>
            </a:r>
            <a:r>
              <a:rPr lang="sr-Latn-CS" sz="2000" u="sng" dirty="0"/>
              <a:t>   </a:t>
            </a: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Koje će potrebe vaš proizvod/usluga zadovoljiti </a:t>
            </a:r>
            <a:r>
              <a:rPr lang="sr-Latn-CS" sz="2000" dirty="0" smtClean="0"/>
              <a:t>kod</a:t>
            </a:r>
          </a:p>
          <a:p>
            <a:r>
              <a:rPr lang="sr-Latn-CS" sz="2000" dirty="0" smtClean="0"/>
              <a:t>       </a:t>
            </a:r>
            <a:r>
              <a:rPr lang="sr-Latn-CS" sz="2000" dirty="0"/>
              <a:t>kupca/korisnika</a:t>
            </a:r>
            <a:r>
              <a:rPr lang="sr-Latn-CS" sz="2000" dirty="0">
                <a:sym typeface="Symbol"/>
              </a:rPr>
              <a:t></a:t>
            </a:r>
            <a:endParaRPr lang="en-US" sz="2000" dirty="0">
              <a:sym typeface="Symbol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Na koji način ćete prodavati svoj </a:t>
            </a:r>
            <a:r>
              <a:rPr lang="sr-Latn-CS" sz="2000" dirty="0" smtClean="0"/>
              <a:t>proizvod odnosno </a:t>
            </a:r>
          </a:p>
          <a:p>
            <a:r>
              <a:rPr lang="sr-Latn-CS" sz="2000" dirty="0"/>
              <a:t> </a:t>
            </a:r>
            <a:r>
              <a:rPr lang="sr-Latn-CS" sz="2000" dirty="0" smtClean="0"/>
              <a:t>      pružati uslugu</a:t>
            </a:r>
            <a:r>
              <a:rPr lang="sr-Latn-CS" sz="2000" dirty="0">
                <a:sym typeface="Symbol"/>
              </a:rPr>
              <a:t>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69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8060" y="895350"/>
            <a:ext cx="2057400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/>
            <a:endParaRPr lang="sr-Latn-C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endParaRPr lang="sr-Latn-CS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TVOJA </a:t>
            </a:r>
            <a:r>
              <a:rPr lang="sr-Latn-CS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IDEJA  U SKLADU SA KVALIFIKACIJOM  KOJU STIČEŠ </a:t>
            </a:r>
            <a:endParaRPr lang="sr-Latn-CS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U </a:t>
            </a:r>
            <a:r>
              <a:rPr lang="sr-Latn-CS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TOKU </a:t>
            </a:r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ŠKOLOVANJA</a:t>
            </a:r>
          </a:p>
          <a:p>
            <a:pPr lvl="0" algn="ctr"/>
            <a:endParaRPr lang="sr-Latn-CS" dirty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/>
            <a:endParaRPr lang="sr-Latn-C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/>
            <a:endParaRPr lang="sr-Latn-C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ounded Rectangle 51">
            <a:extLst>
              <a:ext uri="{FF2B5EF4-FFF2-40B4-BE49-F238E27FC236}">
                <a16:creationId xmlns="" xmlns:a16="http://schemas.microsoft.com/office/drawing/2014/main" id="{B4FFB3DB-4891-43A3-93F3-84D4A5427744}"/>
              </a:ext>
            </a:extLst>
          </p:cNvPr>
          <p:cNvSpPr/>
          <p:nvPr/>
        </p:nvSpPr>
        <p:spPr>
          <a:xfrm rot="16200000" flipH="1">
            <a:off x="533398" y="1200152"/>
            <a:ext cx="2438402" cy="198119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Smiley Face 14">
            <a:extLst>
              <a:ext uri="{FF2B5EF4-FFF2-40B4-BE49-F238E27FC236}">
                <a16:creationId xmlns="" xmlns:a16="http://schemas.microsoft.com/office/drawing/2014/main" id="{E0E16C35-6804-4D6F-9CEB-7EFB15995775}"/>
              </a:ext>
            </a:extLst>
          </p:cNvPr>
          <p:cNvSpPr/>
          <p:nvPr/>
        </p:nvSpPr>
        <p:spPr>
          <a:xfrm>
            <a:off x="6629400" y="1539240"/>
            <a:ext cx="1447800" cy="1447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69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3382" y="363825"/>
            <a:ext cx="15231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000" b="1" i="1" dirty="0">
                <a:solidFill>
                  <a:schemeClr val="bg1"/>
                </a:solidFill>
              </a:rPr>
              <a:t>Za domaći</a:t>
            </a:r>
            <a:r>
              <a:rPr lang="sr-Latn-ME" sz="2000" b="1" i="1" dirty="0">
                <a:solidFill>
                  <a:schemeClr val="bg1"/>
                </a:solidFill>
                <a:latin typeface="Calibri"/>
                <a:cs typeface="Calibri"/>
              </a:rPr>
              <a:t>: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7150"/>
            <a:ext cx="5816693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5" b="16755"/>
          <a:stretch>
            <a:fillRect/>
          </a:stretch>
        </p:blipFill>
        <p:spPr bwMode="auto">
          <a:xfrm>
            <a:off x="-3048000" y="7069736"/>
            <a:ext cx="2819400" cy="140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 rot="19917947">
            <a:off x="934283" y="856799"/>
            <a:ext cx="1665869" cy="3558872"/>
            <a:chOff x="1359132" y="345882"/>
            <a:chExt cx="1966239" cy="4200564"/>
          </a:xfrm>
        </p:grpSpPr>
        <p:grpSp>
          <p:nvGrpSpPr>
            <p:cNvPr id="18" name="Group 17"/>
            <p:cNvGrpSpPr/>
            <p:nvPr/>
          </p:nvGrpSpPr>
          <p:grpSpPr>
            <a:xfrm>
              <a:off x="2073901" y="2186669"/>
              <a:ext cx="501313" cy="2359777"/>
              <a:chOff x="2810055" y="1677194"/>
              <a:chExt cx="535258" cy="2519562"/>
            </a:xfrm>
          </p:grpSpPr>
          <p:sp>
            <p:nvSpPr>
              <p:cNvPr id="31" name="Rectangle 8"/>
              <p:cNvSpPr/>
              <p:nvPr/>
            </p:nvSpPr>
            <p:spPr>
              <a:xfrm>
                <a:off x="2810675" y="3399597"/>
                <a:ext cx="534638" cy="779141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100000">
                    <a:schemeClr val="accent2">
                      <a:lumMod val="70000"/>
                      <a:lumOff val="3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Rectangle 8"/>
              <p:cNvSpPr/>
              <p:nvPr/>
            </p:nvSpPr>
            <p:spPr>
              <a:xfrm>
                <a:off x="2984722" y="3392706"/>
                <a:ext cx="180870" cy="787996"/>
              </a:xfrm>
              <a:custGeom>
                <a:avLst/>
                <a:gdLst>
                  <a:gd name="connsiteX0" fmla="*/ 0 w 1359043"/>
                  <a:gd name="connsiteY0" fmla="*/ 0 h 1813992"/>
                  <a:gd name="connsiteX1" fmla="*/ 1359043 w 1359043"/>
                  <a:gd name="connsiteY1" fmla="*/ 0 h 1813992"/>
                  <a:gd name="connsiteX2" fmla="*/ 1359043 w 1359043"/>
                  <a:gd name="connsiteY2" fmla="*/ 212596 h 1813992"/>
                  <a:gd name="connsiteX3" fmla="*/ 806822 w 1359043"/>
                  <a:gd name="connsiteY3" fmla="*/ 1813992 h 1813992"/>
                  <a:gd name="connsiteX4" fmla="*/ 1012 w 1359043"/>
                  <a:gd name="connsiteY4" fmla="*/ 289727 h 1813992"/>
                  <a:gd name="connsiteX5" fmla="*/ 0 w 1359043"/>
                  <a:gd name="connsiteY5" fmla="*/ 289727 h 1813992"/>
                  <a:gd name="connsiteX6" fmla="*/ 0 w 1359043"/>
                  <a:gd name="connsiteY6" fmla="*/ 288030 h 1813992"/>
                  <a:gd name="connsiteX7" fmla="*/ 0 w 1359043"/>
                  <a:gd name="connsiteY7" fmla="*/ 0 h 1813992"/>
                  <a:gd name="connsiteX0" fmla="*/ 0 w 1359043"/>
                  <a:gd name="connsiteY0" fmla="*/ 0 h 1820658"/>
                  <a:gd name="connsiteX1" fmla="*/ 1359043 w 1359043"/>
                  <a:gd name="connsiteY1" fmla="*/ 0 h 1820658"/>
                  <a:gd name="connsiteX2" fmla="*/ 1359043 w 1359043"/>
                  <a:gd name="connsiteY2" fmla="*/ 212596 h 1820658"/>
                  <a:gd name="connsiteX3" fmla="*/ 720119 w 1359043"/>
                  <a:gd name="connsiteY3" fmla="*/ 1820658 h 1820658"/>
                  <a:gd name="connsiteX4" fmla="*/ 1012 w 1359043"/>
                  <a:gd name="connsiteY4" fmla="*/ 289727 h 1820658"/>
                  <a:gd name="connsiteX5" fmla="*/ 0 w 1359043"/>
                  <a:gd name="connsiteY5" fmla="*/ 289727 h 1820658"/>
                  <a:gd name="connsiteX6" fmla="*/ 0 w 1359043"/>
                  <a:gd name="connsiteY6" fmla="*/ 288030 h 1820658"/>
                  <a:gd name="connsiteX7" fmla="*/ 0 w 1359043"/>
                  <a:gd name="connsiteY7" fmla="*/ 0 h 182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9043" h="1820658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720119" y="1820658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50000"/>
                      <a:lumOff val="50000"/>
                    </a:schemeClr>
                  </a:gs>
                  <a:gs pos="100000">
                    <a:schemeClr val="accent2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ectangle 8"/>
              <p:cNvSpPr/>
              <p:nvPr/>
            </p:nvSpPr>
            <p:spPr>
              <a:xfrm>
                <a:off x="2810055" y="3399597"/>
                <a:ext cx="264192" cy="763141"/>
              </a:xfrm>
              <a:custGeom>
                <a:avLst/>
                <a:gdLst>
                  <a:gd name="connsiteX0" fmla="*/ 0 w 1345558"/>
                  <a:gd name="connsiteY0" fmla="*/ 0 h 1783227"/>
                  <a:gd name="connsiteX1" fmla="*/ 897414 w 1345558"/>
                  <a:gd name="connsiteY1" fmla="*/ 0 h 1783227"/>
                  <a:gd name="connsiteX2" fmla="*/ 901843 w 1345558"/>
                  <a:gd name="connsiteY2" fmla="*/ 212596 h 1783227"/>
                  <a:gd name="connsiteX3" fmla="*/ 1345558 w 1345558"/>
                  <a:gd name="connsiteY3" fmla="*/ 1783227 h 1783227"/>
                  <a:gd name="connsiteX4" fmla="*/ 1012 w 1345558"/>
                  <a:gd name="connsiteY4" fmla="*/ 289727 h 1783227"/>
                  <a:gd name="connsiteX5" fmla="*/ 0 w 1345558"/>
                  <a:gd name="connsiteY5" fmla="*/ 289727 h 1783227"/>
                  <a:gd name="connsiteX6" fmla="*/ 0 w 1345558"/>
                  <a:gd name="connsiteY6" fmla="*/ 288030 h 1783227"/>
                  <a:gd name="connsiteX7" fmla="*/ 0 w 1345558"/>
                  <a:gd name="connsiteY7" fmla="*/ 0 h 1783227"/>
                  <a:gd name="connsiteX0" fmla="*/ 0 w 1331023"/>
                  <a:gd name="connsiteY0" fmla="*/ 0 h 1763232"/>
                  <a:gd name="connsiteX1" fmla="*/ 897414 w 1331023"/>
                  <a:gd name="connsiteY1" fmla="*/ 0 h 1763232"/>
                  <a:gd name="connsiteX2" fmla="*/ 901843 w 1331023"/>
                  <a:gd name="connsiteY2" fmla="*/ 212596 h 1763232"/>
                  <a:gd name="connsiteX3" fmla="*/ 1331023 w 1331023"/>
                  <a:gd name="connsiteY3" fmla="*/ 1763232 h 1763232"/>
                  <a:gd name="connsiteX4" fmla="*/ 1012 w 1331023"/>
                  <a:gd name="connsiteY4" fmla="*/ 289727 h 1763232"/>
                  <a:gd name="connsiteX5" fmla="*/ 0 w 1331023"/>
                  <a:gd name="connsiteY5" fmla="*/ 289727 h 1763232"/>
                  <a:gd name="connsiteX6" fmla="*/ 0 w 1331023"/>
                  <a:gd name="connsiteY6" fmla="*/ 288030 h 1763232"/>
                  <a:gd name="connsiteX7" fmla="*/ 0 w 1331023"/>
                  <a:gd name="connsiteY7" fmla="*/ 0 h 1763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1023" h="1763232">
                    <a:moveTo>
                      <a:pt x="0" y="0"/>
                    </a:moveTo>
                    <a:lnTo>
                      <a:pt x="897414" y="0"/>
                    </a:lnTo>
                    <a:cubicBezTo>
                      <a:pt x="898890" y="70865"/>
                      <a:pt x="900367" y="141731"/>
                      <a:pt x="901843" y="212596"/>
                    </a:cubicBezTo>
                    <a:lnTo>
                      <a:pt x="1331023" y="1763232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  <a:lumOff val="70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ectangle 2"/>
              <p:cNvSpPr/>
              <p:nvPr/>
            </p:nvSpPr>
            <p:spPr>
              <a:xfrm>
                <a:off x="2811292" y="1677194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  <a:lumOff val="7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ectangle 2"/>
              <p:cNvSpPr/>
              <p:nvPr/>
            </p:nvSpPr>
            <p:spPr>
              <a:xfrm>
                <a:off x="2987824" y="1677195"/>
                <a:ext cx="177768" cy="1815900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19800000" scaled="0"/>
              </a:gra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Rectangle 2"/>
              <p:cNvSpPr/>
              <p:nvPr/>
            </p:nvSpPr>
            <p:spPr>
              <a:xfrm>
                <a:off x="3165590" y="1677196"/>
                <a:ext cx="177768" cy="1815899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Isosceles Triangle 36"/>
              <p:cNvSpPr/>
              <p:nvPr/>
            </p:nvSpPr>
            <p:spPr>
              <a:xfrm rot="10800000">
                <a:off x="2987823" y="3961239"/>
                <a:ext cx="177768" cy="235517"/>
              </a:xfrm>
              <a:prstGeom prst="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1359132" y="345882"/>
              <a:ext cx="1966239" cy="1811155"/>
              <a:chOff x="1888981" y="1110787"/>
              <a:chExt cx="2254374" cy="2076562"/>
            </a:xfrm>
          </p:grpSpPr>
          <p:sp>
            <p:nvSpPr>
              <p:cNvPr id="20" name="Teardrop 30"/>
              <p:cNvSpPr/>
              <p:nvPr/>
            </p:nvSpPr>
            <p:spPr>
              <a:xfrm rot="8100000">
                <a:off x="2322441" y="1563466"/>
                <a:ext cx="1333455" cy="1333457"/>
              </a:xfrm>
              <a:custGeom>
                <a:avLst/>
                <a:gdLst>
                  <a:gd name="connsiteX0" fmla="*/ 293361 w 2192670"/>
                  <a:gd name="connsiteY0" fmla="*/ 1899310 h 2192671"/>
                  <a:gd name="connsiteX1" fmla="*/ 0 w 2192670"/>
                  <a:gd name="connsiteY1" fmla="*/ 1191074 h 2192671"/>
                  <a:gd name="connsiteX2" fmla="*/ 1001597 w 2192670"/>
                  <a:gd name="connsiteY2" fmla="*/ 189477 h 2192671"/>
                  <a:gd name="connsiteX3" fmla="*/ 1341342 w 2192670"/>
                  <a:gd name="connsiteY3" fmla="*/ 189477 h 2192671"/>
                  <a:gd name="connsiteX4" fmla="*/ 1530818 w 2192670"/>
                  <a:gd name="connsiteY4" fmla="*/ 0 h 2192671"/>
                  <a:gd name="connsiteX5" fmla="*/ 1806586 w 2192670"/>
                  <a:gd name="connsiteY5" fmla="*/ 0 h 2192671"/>
                  <a:gd name="connsiteX6" fmla="*/ 1996062 w 2192670"/>
                  <a:gd name="connsiteY6" fmla="*/ 189477 h 2192671"/>
                  <a:gd name="connsiteX7" fmla="*/ 2003194 w 2192670"/>
                  <a:gd name="connsiteY7" fmla="*/ 189477 h 2192671"/>
                  <a:gd name="connsiteX8" fmla="*/ 2003194 w 2192670"/>
                  <a:gd name="connsiteY8" fmla="*/ 196609 h 2192671"/>
                  <a:gd name="connsiteX9" fmla="*/ 2192670 w 2192670"/>
                  <a:gd name="connsiteY9" fmla="*/ 386085 h 2192671"/>
                  <a:gd name="connsiteX10" fmla="*/ 2192670 w 2192670"/>
                  <a:gd name="connsiteY10" fmla="*/ 661852 h 2192671"/>
                  <a:gd name="connsiteX11" fmla="*/ 2003193 w 2192670"/>
                  <a:gd name="connsiteY11" fmla="*/ 851329 h 2192671"/>
                  <a:gd name="connsiteX12" fmla="*/ 2003194 w 2192670"/>
                  <a:gd name="connsiteY12" fmla="*/ 1191074 h 2192671"/>
                  <a:gd name="connsiteX13" fmla="*/ 1001597 w 2192670"/>
                  <a:gd name="connsiteY13" fmla="*/ 2192671 h 2192671"/>
                  <a:gd name="connsiteX14" fmla="*/ 293361 w 2192670"/>
                  <a:gd name="connsiteY14" fmla="*/ 1899310 h 2192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2670" h="2192671">
                    <a:moveTo>
                      <a:pt x="293361" y="1899310"/>
                    </a:moveTo>
                    <a:cubicBezTo>
                      <a:pt x="112107" y="1718057"/>
                      <a:pt x="0" y="1467657"/>
                      <a:pt x="0" y="1191074"/>
                    </a:cubicBezTo>
                    <a:cubicBezTo>
                      <a:pt x="0" y="637907"/>
                      <a:pt x="448430" y="189477"/>
                      <a:pt x="1001597" y="189477"/>
                    </a:cubicBezTo>
                    <a:lnTo>
                      <a:pt x="1341342" y="189477"/>
                    </a:lnTo>
                    <a:lnTo>
                      <a:pt x="1530818" y="0"/>
                    </a:lnTo>
                    <a:cubicBezTo>
                      <a:pt x="1606970" y="-76151"/>
                      <a:pt x="1730435" y="-76151"/>
                      <a:pt x="1806586" y="0"/>
                    </a:cubicBezTo>
                    <a:lnTo>
                      <a:pt x="1996062" y="189477"/>
                    </a:lnTo>
                    <a:lnTo>
                      <a:pt x="2003194" y="189477"/>
                    </a:lnTo>
                    <a:lnTo>
                      <a:pt x="2003194" y="196609"/>
                    </a:lnTo>
                    <a:lnTo>
                      <a:pt x="2192670" y="386085"/>
                    </a:lnTo>
                    <a:cubicBezTo>
                      <a:pt x="2268822" y="462236"/>
                      <a:pt x="2268822" y="585701"/>
                      <a:pt x="2192670" y="661852"/>
                    </a:cubicBezTo>
                    <a:lnTo>
                      <a:pt x="2003193" y="851329"/>
                    </a:lnTo>
                    <a:cubicBezTo>
                      <a:pt x="2003193" y="964577"/>
                      <a:pt x="2003194" y="1077826"/>
                      <a:pt x="2003194" y="1191074"/>
                    </a:cubicBezTo>
                    <a:cubicBezTo>
                      <a:pt x="2003194" y="1744241"/>
                      <a:pt x="1554764" y="2192671"/>
                      <a:pt x="1001597" y="2192671"/>
                    </a:cubicBezTo>
                    <a:cubicBezTo>
                      <a:pt x="725014" y="2192671"/>
                      <a:pt x="474614" y="2080563"/>
                      <a:pt x="293361" y="1899310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Trapezoid 20"/>
              <p:cNvSpPr/>
              <p:nvPr/>
            </p:nvSpPr>
            <p:spPr>
              <a:xfrm rot="10800000">
                <a:off x="2751763" y="2230194"/>
                <a:ext cx="457200" cy="783671"/>
              </a:xfrm>
              <a:prstGeom prst="trapezoid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rot="2700000">
                <a:off x="3710962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ounded Rectangle 22"/>
              <p:cNvSpPr/>
              <p:nvPr/>
            </p:nvSpPr>
            <p:spPr>
              <a:xfrm rot="18900000" flipH="1">
                <a:off x="2156327" y="1407964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2935970" y="1110787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 rot="5400000">
                <a:off x="3933668" y="1996109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 rot="16200000" flipH="1">
                <a:off x="1978847" y="1919902"/>
                <a:ext cx="119821" cy="29955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ounded Rectangle 26"/>
              <p:cNvSpPr/>
              <p:nvPr/>
            </p:nvSpPr>
            <p:spPr>
              <a:xfrm>
                <a:off x="2692290" y="3074683"/>
                <a:ext cx="612000" cy="11266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283328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95750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3081724" y="2139702"/>
                <a:ext cx="71867" cy="17966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50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altLang="ko-KR" dirty="0" smtClean="0">
                <a:solidFill>
                  <a:schemeClr val="bg1"/>
                </a:solidFill>
              </a:rPr>
              <a:t>Hvala na pažnji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Water-Colored-Splashes-PowerPoint-Template</Template>
  <TotalTime>703</TotalTime>
  <Words>348</Words>
  <Application>Microsoft Office PowerPoint</Application>
  <PresentationFormat>On-screen Show (16:9)</PresentationFormat>
  <Paragraphs>73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pedja</dc:creator>
  <cp:lastModifiedBy>aleksbudrak@gmail.com</cp:lastModifiedBy>
  <cp:revision>64</cp:revision>
  <dcterms:created xsi:type="dcterms:W3CDTF">2015-09-21T11:24:47Z</dcterms:created>
  <dcterms:modified xsi:type="dcterms:W3CDTF">2020-10-19T07:43:07Z</dcterms:modified>
</cp:coreProperties>
</file>