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308020-9396-4FCF-9AC2-D4D2B029832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676B8B-F4A1-4343-B014-62AD57CADC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08020-9396-4FCF-9AC2-D4D2B029832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76B8B-F4A1-4343-B014-62AD57CADC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08020-9396-4FCF-9AC2-D4D2B029832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76B8B-F4A1-4343-B014-62AD57CADC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1790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9144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5"/>
            <a:ext cx="9144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839124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64638"/>
            <a:ext cx="8820472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3528" y="932725"/>
            <a:ext cx="8820472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2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="" xmlns:a16="http://schemas.microsoft.com/office/drawing/2014/main" id="{97845489-B228-40CA-99BD-CBA41EE6F99E}"/>
              </a:ext>
            </a:extLst>
          </p:cNvPr>
          <p:cNvSpPr/>
          <p:nvPr userDrawn="1"/>
        </p:nvSpPr>
        <p:spPr>
          <a:xfrm>
            <a:off x="0" y="1412776"/>
            <a:ext cx="9144000" cy="54452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565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619672" y="164638"/>
            <a:ext cx="7524328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19672" y="932725"/>
            <a:ext cx="7524328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2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4110591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3888" y="836712"/>
            <a:ext cx="1296144" cy="17281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3563888" y="2708920"/>
            <a:ext cx="1296144" cy="17281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563888" y="4581128"/>
            <a:ext cx="1296144" cy="17281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47236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40000" anchor="t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39292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483768" y="404664"/>
            <a:ext cx="1944216" cy="60486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676775" y="404664"/>
            <a:ext cx="1944216" cy="60486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116466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247964" y="452671"/>
            <a:ext cx="1944216" cy="59526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444448" y="3699875"/>
            <a:ext cx="2304016" cy="27054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5536" y="3699875"/>
            <a:ext cx="3600160" cy="27054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7456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08020-9396-4FCF-9AC2-D4D2B029832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76B8B-F4A1-4343-B014-62AD57CADC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 userDrawn="1"/>
        </p:nvSpPr>
        <p:spPr>
          <a:xfrm rot="10800000">
            <a:off x="6804000" y="1"/>
            <a:ext cx="2340000" cy="31200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424595" y="382059"/>
            <a:ext cx="2160000" cy="2880000"/>
          </a:xfrm>
          <a:prstGeom prst="diamond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260726" y="1969029"/>
            <a:ext cx="2160000" cy="2880000"/>
          </a:xfrm>
          <a:prstGeom prst="diamond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424595" y="3550411"/>
            <a:ext cx="2160000" cy="2880000"/>
          </a:xfrm>
          <a:prstGeom prst="diamond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588464" y="1969029"/>
            <a:ext cx="2160000" cy="2880000"/>
          </a:xfrm>
          <a:prstGeom prst="diamond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Right Triangle 13"/>
          <p:cNvSpPr/>
          <p:nvPr userDrawn="1"/>
        </p:nvSpPr>
        <p:spPr>
          <a:xfrm>
            <a:off x="0" y="3738000"/>
            <a:ext cx="2340000" cy="31200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2470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2591944" y="0"/>
            <a:ext cx="1980056" cy="23183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4752184" y="0"/>
            <a:ext cx="1980056" cy="23183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6912424" y="0"/>
            <a:ext cx="1980056" cy="23183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2591944" y="4539628"/>
            <a:ext cx="1980056" cy="23183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9" hasCustomPrompt="1"/>
          </p:nvPr>
        </p:nvSpPr>
        <p:spPr>
          <a:xfrm>
            <a:off x="4752184" y="4539628"/>
            <a:ext cx="1980056" cy="23183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20" hasCustomPrompt="1"/>
          </p:nvPr>
        </p:nvSpPr>
        <p:spPr>
          <a:xfrm>
            <a:off x="6912424" y="4539628"/>
            <a:ext cx="1980056" cy="23183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859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2176"/>
            <a:ext cx="9144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010261"/>
            <a:ext cx="9144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3717032"/>
            <a:ext cx="9144000" cy="3140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6" name="Picture 2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7" y="1460501"/>
            <a:ext cx="6011911" cy="407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83460" y="1988843"/>
            <a:ext cx="2834003" cy="28189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826737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2176"/>
            <a:ext cx="9144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010261"/>
            <a:ext cx="9144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15136"/>
            <a:ext cx="3672408" cy="488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771162" y="1929043"/>
            <a:ext cx="3325137" cy="30983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61074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377124" y="674683"/>
            <a:ext cx="2376264" cy="5472612"/>
            <a:chOff x="2627784" y="1825002"/>
            <a:chExt cx="1198166" cy="2069560"/>
          </a:xfrm>
        </p:grpSpPr>
        <p:sp>
          <p:nvSpPr>
            <p:cNvPr id="7" name="Rounded Rectangle 6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ounded Rectangle 12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526037" y="1124749"/>
            <a:ext cx="2091935" cy="43980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239629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843808" y="0"/>
            <a:ext cx="6300192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28438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0964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67544" y="1"/>
            <a:ext cx="3312368" cy="17968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7544" y="5061181"/>
            <a:ext cx="3312368" cy="17968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67544" y="1988840"/>
            <a:ext cx="3312368" cy="28803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0038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9144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508788"/>
            <a:ext cx="2849840" cy="486556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1608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08020-9396-4FCF-9AC2-D4D2B029832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76B8B-F4A1-4343-B014-62AD57CADC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08020-9396-4FCF-9AC2-D4D2B029832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76B8B-F4A1-4343-B014-62AD57CADC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08020-9396-4FCF-9AC2-D4D2B029832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76B8B-F4A1-4343-B014-62AD57CADC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08020-9396-4FCF-9AC2-D4D2B029832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76B8B-F4A1-4343-B014-62AD57CADC2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08020-9396-4FCF-9AC2-D4D2B029832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76B8B-F4A1-4343-B014-62AD57CADC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308020-9396-4FCF-9AC2-D4D2B029832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76B8B-F4A1-4343-B014-62AD57CADC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308020-9396-4FCF-9AC2-D4D2B029832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676B8B-F4A1-4343-B014-62AD57CADC2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308020-9396-4FCF-9AC2-D4D2B029832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0676B8B-F4A1-4343-B014-62AD57CADC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362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CILJEVI I POSLOVNA POLITIKA PREDUZEĆA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sr-Latn-ME" dirty="0" smtClean="0"/>
          </a:p>
          <a:p>
            <a:endParaRPr lang="sr-Latn-ME" dirty="0"/>
          </a:p>
          <a:p>
            <a:r>
              <a:rPr lang="sr-Latn-ME" dirty="0" smtClean="0"/>
              <a:t>prof. Budrak Aleksandra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Poslovna</a:t>
            </a:r>
            <a:r>
              <a:rPr lang="en-US" sz="28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strategija</a:t>
            </a:r>
            <a:r>
              <a:rPr lang="en-US" sz="28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predstavlja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način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ostvarivanja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ciljeva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Neke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najčešće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poslovne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strategije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koje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koriste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Ofanzivna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cilj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ove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strategije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preduzeće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postane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lider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svojoj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djelatnosti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Donosi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visok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profit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visok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rizik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-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Defanzivna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ima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cilj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preduzeće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odbrani 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od konkurencije i da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zadrži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svoj </a:t>
            </a:r>
            <a:r>
              <a:rPr lang="it-IT" sz="2400" dirty="0">
                <a:latin typeface="Arial" pitchFamily="34" charset="0"/>
                <a:cs typeface="Arial" pitchFamily="34" charset="0"/>
              </a:rPr>
              <a:t>udio na tržištu. Ova strategija ne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donosi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visoki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profit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Poslovna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strategija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-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Strategija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imitacije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cilj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preduzetnika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ili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preduzeća je da se zadrži pozicija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iza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lidera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u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djelatnosti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tako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što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kopira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odnosno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imitira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Tradicionalistička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konzervativna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strategija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preduzetnik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odnosno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preduzeće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želi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mijenja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obilježja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svog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proizvoda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zadržava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starom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prepoznatljivom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obliku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Poslovna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strategija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Svako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preduzeće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mora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imati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jasno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definisanu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viziju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misiju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ciljeve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poslovnu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politiku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strategiju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preduzeća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Ciljevi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poslovna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politika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preduzeća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Owner\Desktop\vizi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214686"/>
            <a:ext cx="4857784" cy="2926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Vizija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predstavlja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sliku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idealne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budućnosti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preduzeća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odnosno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dugoročni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željeni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rezultat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želi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ostvariti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Mora se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jasno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formulisati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odnosno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preduzeće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mora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tačno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odrediti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gdje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želi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bude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nakon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određenog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vremena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Primjer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Vizija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“ VOLI”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kompanije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jeste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se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razvija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stabilno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progresivno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odgovorno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preduzeće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Vizija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Misija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označava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osnovnu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funkciju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zadatak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preduzeća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kojem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ono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razlikuje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ostalih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preduzeća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bi se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definisala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misija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moraju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odgovori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pitanja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Šta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tačno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radite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proizvode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usluge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nudite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vaš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idealni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potrošač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mu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potrebe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zadovoljavate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tržišta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pokrivate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- Po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čemu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razlikujete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konkurencije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Kako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vidite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budućnost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vaše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firme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Misija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Primjer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Misija IM „Goranović“ d.o.o. Nikšić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je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tržištu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ponudi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proizvod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vrhunskog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kvaliteta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modernog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pakovanja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ambalaže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it-IT" sz="2800" dirty="0">
                <a:latin typeface="Arial" pitchFamily="34" charset="0"/>
                <a:cs typeface="Arial" pitchFamily="34" charset="0"/>
              </a:rPr>
              <a:t>dizajna, u potpunosti prilagođen 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potrebama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zahtjevima potrošača, a u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skladu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sa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svjetskim standardima, i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posebnim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akcentom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zdravstvenu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ispravnost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Misija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Owner\Desktop\goranovic-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286256"/>
            <a:ext cx="3762375" cy="2076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Ciljevi</a:t>
            </a:r>
            <a:r>
              <a:rPr lang="en-US" sz="28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poželjna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stanja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koja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preduzetnik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odnosno </a:t>
            </a:r>
            <a:r>
              <a:rPr lang="it-IT" sz="2800" dirty="0">
                <a:latin typeface="Arial" pitchFamily="34" charset="0"/>
                <a:cs typeface="Arial" pitchFamily="34" charset="0"/>
              </a:rPr>
              <a:t>preduzeće želi ostvariti 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svojom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poslovnom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aktivnošću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Cilj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pokretanja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svakog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biznisa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ostvarivanje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profita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Pored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profita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preduzetnik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odnosno </a:t>
            </a:r>
            <a:r>
              <a:rPr lang="it-IT" sz="2800" dirty="0">
                <a:latin typeface="Arial" pitchFamily="34" charset="0"/>
                <a:cs typeface="Arial" pitchFamily="34" charset="0"/>
              </a:rPr>
              <a:t>preduzeće može imati 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druge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ciljeve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kao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što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povraćaj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uloženih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sredstava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, ostvarivanje određenog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nivoa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proizvodnje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razvoj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opstanak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preduzeća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dr.</a:t>
            </a:r>
          </a:p>
          <a:p>
            <a:pPr algn="just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Ciljevi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>
                <a:latin typeface="Arial" pitchFamily="34" charset="0"/>
                <a:cs typeface="Arial" pitchFamily="34" charset="0"/>
              </a:rPr>
              <a:t>Postavljanje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ciljeva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najteži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posla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za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preduzetnika odnosno preduzeće. U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a-DK" sz="2800" dirty="0" smtClean="0">
                <a:latin typeface="Arial" pitchFamily="34" charset="0"/>
                <a:cs typeface="Arial" pitchFamily="34" charset="0"/>
              </a:rPr>
              <a:t>svrhe </a:t>
            </a:r>
            <a:r>
              <a:rPr lang="da-DK" sz="2800" dirty="0">
                <a:latin typeface="Arial" pitchFamily="34" charset="0"/>
                <a:cs typeface="Arial" pitchFamily="34" charset="0"/>
              </a:rPr>
              <a:t>se može koristiti </a:t>
            </a:r>
            <a:r>
              <a:rPr lang="da-DK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da-DK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SMART“ </a:t>
            </a:r>
            <a:r>
              <a:rPr lang="da-DK" sz="2800" dirty="0" smtClean="0">
                <a:latin typeface="Arial" pitchFamily="34" charset="0"/>
                <a:cs typeface="Arial" pitchFamily="34" charset="0"/>
              </a:rPr>
              <a:t>model</a:t>
            </a:r>
            <a:r>
              <a:rPr lang="da-DK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kome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svaki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cilj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koji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postavimo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treba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bude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None/>
            </a:pPr>
            <a:r>
              <a:rPr lang="sv-S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    - S </a:t>
            </a:r>
            <a:r>
              <a:rPr lang="sv-SE" sz="2800" dirty="0">
                <a:latin typeface="Arial" pitchFamily="34" charset="0"/>
                <a:cs typeface="Arial" pitchFamily="34" charset="0"/>
              </a:rPr>
              <a:t>(specific) – 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specifičan</a:t>
            </a:r>
            <a:endParaRPr lang="sv-SE" sz="2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- M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(measurable) –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mjerljiv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- A (achievable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 –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ambiciozan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- R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(resource bond) –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realan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- T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(time limited) –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vremenski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ograničen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Ciljevi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Cilj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može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dobro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loše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definisan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Primjer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Povećati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obim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proizvodnje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naredne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godine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20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%(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dobro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definisan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cilj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Povećati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proizvodnju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narednom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periodu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loše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definisan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cilj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Ciljevi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Poslovna</a:t>
            </a:r>
            <a:r>
              <a:rPr lang="en-US" sz="28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politika</a:t>
            </a:r>
            <a:r>
              <a:rPr lang="en-US" sz="28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obuhvata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načela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pravila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za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djelovanje preduzeća prema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određenim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ciljevima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Poslovnom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politikom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kreira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se budućnost nekog preduzeća,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krajnji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joj je cilj opstanak na tržištu i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razvoj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Može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opšta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specifična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kratkoročna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dugoročna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Poslovna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politika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7A7BD"/>
      </a:accent1>
      <a:accent2>
        <a:srgbClr val="69B6CC"/>
      </a:accent2>
      <a:accent3>
        <a:srgbClr val="57A7BD"/>
      </a:accent3>
      <a:accent4>
        <a:srgbClr val="69B6CC"/>
      </a:accent4>
      <a:accent5>
        <a:srgbClr val="57A7BD"/>
      </a:accent5>
      <a:accent6>
        <a:srgbClr val="69B6CC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</TotalTime>
  <Words>551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Concourse</vt:lpstr>
      <vt:lpstr>Contents Slide Master</vt:lpstr>
      <vt:lpstr>CILJEVI I POSLOVNA POLITIKA PREDUZEĆA</vt:lpstr>
      <vt:lpstr>Ciljevi i poslovna politika preduzeća</vt:lpstr>
      <vt:lpstr>Vizija </vt:lpstr>
      <vt:lpstr>Misija </vt:lpstr>
      <vt:lpstr>Misija</vt:lpstr>
      <vt:lpstr>Ciljevi</vt:lpstr>
      <vt:lpstr>Ciljevi </vt:lpstr>
      <vt:lpstr>Ciljevi</vt:lpstr>
      <vt:lpstr>Poslovna politika</vt:lpstr>
      <vt:lpstr>Poslovna strategija</vt:lpstr>
      <vt:lpstr>Poslovna strategija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aleksbudrak@gmail.com</cp:lastModifiedBy>
  <cp:revision>18</cp:revision>
  <dcterms:created xsi:type="dcterms:W3CDTF">2020-11-22T13:43:45Z</dcterms:created>
  <dcterms:modified xsi:type="dcterms:W3CDTF">2021-12-30T15:54:34Z</dcterms:modified>
</cp:coreProperties>
</file>