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70" r:id="rId9"/>
    <p:sldId id="271" r:id="rId10"/>
    <p:sldId id="272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6.wmf"/><Relationship Id="rId18" Type="http://schemas.openxmlformats.org/officeDocument/2006/relationships/image" Target="../media/image20.png"/><Relationship Id="rId3" Type="http://schemas.openxmlformats.org/officeDocument/2006/relationships/image" Target="../media/image19.png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22.png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21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2.png"/><Relationship Id="rId3" Type="http://schemas.openxmlformats.org/officeDocument/2006/relationships/image" Target="../media/image23.png"/><Relationship Id="rId7" Type="http://schemas.openxmlformats.org/officeDocument/2006/relationships/image" Target="../media/image28.png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png"/><Relationship Id="rId11" Type="http://schemas.openxmlformats.org/officeDocument/2006/relationships/oleObject" Target="../embeddings/oleObject9.bin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4.png"/><Relationship Id="rId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7.wmf"/><Relationship Id="rId9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      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Hiperbola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958" y="690915"/>
            <a:ext cx="49279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Odrediti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ugao pod kojim se sijeku krive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70135"/>
              </p:ext>
            </p:extLst>
          </p:nvPr>
        </p:nvGraphicFramePr>
        <p:xfrm>
          <a:off x="5106934" y="712375"/>
          <a:ext cx="1500198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939600" imgH="228600" progId="Equation.3">
                  <p:embed/>
                </p:oleObj>
              </mc:Choice>
              <mc:Fallback>
                <p:oleObj name="Equation" r:id="rId3" imgW="939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934" y="712375"/>
                        <a:ext cx="1500198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275215"/>
              </p:ext>
            </p:extLst>
          </p:nvPr>
        </p:nvGraphicFramePr>
        <p:xfrm>
          <a:off x="7553249" y="719549"/>
          <a:ext cx="1857388" cy="37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914400" imgH="228600" progId="Equation.3">
                  <p:embed/>
                </p:oleObj>
              </mc:Choice>
              <mc:Fallback>
                <p:oleObj name="Equation" r:id="rId5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3249" y="719549"/>
                        <a:ext cx="1857388" cy="3714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90409" y="690915"/>
            <a:ext cx="189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11131" y="1526246"/>
            <a:ext cx="96421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Uputstvo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Najprije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ćemo naći tačke presjeka, a to su A(4,2), B(4,-2), C(-4,2), D(-4,-2). Ugao pod kojim se sijeku krive je ugao između tangenti u jednoj od tač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aka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 presjeka. Uzećemo ,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tačku A i u njo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 postaviti tangente na elipsu i hiperbolu.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653" y="2700067"/>
            <a:ext cx="4892761" cy="386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3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34" y="327803"/>
            <a:ext cx="5287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70C0"/>
                </a:solidFill>
              </a:rPr>
              <a:t>Jednačina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tangente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na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hiperbolu</a:t>
            </a:r>
            <a:endParaRPr lang="en-US" sz="2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7034" y="1186017"/>
                <a:ext cx="10877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slučaj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dodira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Jednačina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tangente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dodira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4" y="1186017"/>
                <a:ext cx="10877909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617" t="-3012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569" y="2907102"/>
            <a:ext cx="2792914" cy="9081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47860" y="2907102"/>
            <a:ext cx="3432834" cy="90819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408" y="966159"/>
            <a:ext cx="11102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geometrijsko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tačaka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osobinom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rastojanja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date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date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nazivamo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fokusima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hiprebole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8408" y="1820278"/>
                <a:ext cx="70449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,0</m:t>
                        </m:r>
                      </m:e>
                    </m:d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,0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fokusi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žiže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08" y="1820278"/>
                <a:ext cx="7044906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043577" y="2397398"/>
            <a:ext cx="5633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Rastojanje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fokusima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2c.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102634" y="2905307"/>
                <a:ext cx="6034068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radijus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čemu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važi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634" y="2905307"/>
                <a:ext cx="6034068" cy="677108"/>
              </a:xfrm>
              <a:prstGeom prst="rect">
                <a:avLst/>
              </a:prstGeom>
              <a:blipFill rotWithShape="0">
                <a:blip r:embed="rId4"/>
                <a:stretch>
                  <a:fillRect t="-5405" b="-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73878" y="3813337"/>
                <a:ext cx="586282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realna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poluosa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imaginarna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poluosa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78" y="3813337"/>
                <a:ext cx="5862823" cy="646331"/>
              </a:xfrm>
              <a:prstGeom prst="rect">
                <a:avLst/>
              </a:prstGeom>
              <a:blipFill rotWithShape="0">
                <a:blip r:embed="rId5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273879" y="4663635"/>
                <a:ext cx="477903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Dodatno,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važi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79" y="4663635"/>
                <a:ext cx="4779034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1020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273879" y="5347961"/>
                <a:ext cx="3473306" cy="1218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Jednačina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hiperbole</a:t>
                </a:r>
                <a:r>
                  <a:rPr lang="en-US" dirty="0" smtClean="0"/>
                  <a:t>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79" y="5347961"/>
                <a:ext cx="3473306" cy="1218988"/>
              </a:xfrm>
              <a:prstGeom prst="rect">
                <a:avLst/>
              </a:prstGeom>
              <a:blipFill rotWithShape="0">
                <a:blip r:embed="rId7"/>
                <a:stretch>
                  <a:fillRect l="-1404" t="-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663396" y="5995358"/>
            <a:ext cx="61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ili</a:t>
            </a:r>
            <a:endParaRPr lang="en-US" dirty="0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142287"/>
              </p:ext>
            </p:extLst>
          </p:nvPr>
        </p:nvGraphicFramePr>
        <p:xfrm>
          <a:off x="8281358" y="5916129"/>
          <a:ext cx="2143556" cy="475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8" imgW="1168200" imgH="228600" progId="Equation.3">
                  <p:embed/>
                </p:oleObj>
              </mc:Choice>
              <mc:Fallback>
                <p:oleObj name="Equation" r:id="rId8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358" y="5916129"/>
                        <a:ext cx="2143556" cy="4750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5273879" y="5347961"/>
            <a:ext cx="5402747" cy="132888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71090" y="224859"/>
            <a:ext cx="2234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pojmovi</a:t>
            </a:r>
            <a:endParaRPr lang="en-US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82" y="3423353"/>
            <a:ext cx="4224941" cy="235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61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/>
      <p:bldP spid="21" grpId="0"/>
      <p:bldP spid="27" grpId="0"/>
      <p:bldP spid="28" grpId="0"/>
      <p:bldP spid="29" grpId="0"/>
      <p:bldP spid="31" grpId="0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3" y="1415031"/>
            <a:ext cx="8807570" cy="4915998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04870"/>
              </p:ext>
            </p:extLst>
          </p:nvPr>
        </p:nvGraphicFramePr>
        <p:xfrm>
          <a:off x="3208999" y="4395879"/>
          <a:ext cx="692381" cy="289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2" name="Equation" r:id="rId4" imgW="558720" imgH="215640" progId="Equation.3">
                  <p:embed/>
                </p:oleObj>
              </mc:Choice>
              <mc:Fallback>
                <p:oleObj name="Equation" r:id="rId4" imgW="5587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999" y="4395879"/>
                        <a:ext cx="692381" cy="2897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319179"/>
              </p:ext>
            </p:extLst>
          </p:nvPr>
        </p:nvGraphicFramePr>
        <p:xfrm>
          <a:off x="7528980" y="4395879"/>
          <a:ext cx="786883" cy="327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Equation" r:id="rId6" imgW="482400" imgH="215640" progId="Equation.3">
                  <p:embed/>
                </p:oleObj>
              </mc:Choice>
              <mc:Fallback>
                <p:oleObj name="Equation" r:id="rId6" imgW="482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8980" y="4395879"/>
                        <a:ext cx="786883" cy="327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692106" y="4235570"/>
            <a:ext cx="87647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40128" y="4235570"/>
            <a:ext cx="79021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650389"/>
              </p:ext>
            </p:extLst>
          </p:nvPr>
        </p:nvGraphicFramePr>
        <p:xfrm>
          <a:off x="2403752" y="2886243"/>
          <a:ext cx="805247" cy="3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4" name="Equation" r:id="rId8" imgW="533160" imgH="203040" progId="Equation.3">
                  <p:embed/>
                </p:oleObj>
              </mc:Choice>
              <mc:Fallback>
                <p:oleObj name="Equation" r:id="rId8" imgW="533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752" y="2886243"/>
                        <a:ext cx="805247" cy="300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3228492" y="2853697"/>
            <a:ext cx="87647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5"/>
            <a:endCxn id="5" idx="1"/>
          </p:cNvCxnSpPr>
          <p:nvPr/>
        </p:nvCxnSpPr>
        <p:spPr>
          <a:xfrm>
            <a:off x="3303303" y="2942054"/>
            <a:ext cx="401639" cy="130867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303303" y="2903104"/>
            <a:ext cx="4379384" cy="139703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337685"/>
              </p:ext>
            </p:extLst>
          </p:nvPr>
        </p:nvGraphicFramePr>
        <p:xfrm>
          <a:off x="3085617" y="3459201"/>
          <a:ext cx="254205" cy="319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5" name="Equation" r:id="rId10" imgW="126720" imgH="215640" progId="Equation.3">
                  <p:embed/>
                </p:oleObj>
              </mc:Choice>
              <mc:Fallback>
                <p:oleObj name="Equation" r:id="rId10" imgW="1267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5617" y="3459201"/>
                        <a:ext cx="254205" cy="319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276844"/>
              </p:ext>
            </p:extLst>
          </p:nvPr>
        </p:nvGraphicFramePr>
        <p:xfrm>
          <a:off x="4416566" y="2877929"/>
          <a:ext cx="2143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" name="Equation" r:id="rId12" imgW="139680" imgH="215640" progId="Equation.3">
                  <p:embed/>
                </p:oleObj>
              </mc:Choice>
              <mc:Fallback>
                <p:oleObj name="Equation" r:id="rId12" imgW="1396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566" y="2877929"/>
                        <a:ext cx="21431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032848"/>
              </p:ext>
            </p:extLst>
          </p:nvPr>
        </p:nvGraphicFramePr>
        <p:xfrm>
          <a:off x="4416566" y="4339087"/>
          <a:ext cx="307531" cy="327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7" name="Equation" r:id="rId14" imgW="241200" imgH="139680" progId="Equation.3">
                  <p:embed/>
                </p:oleObj>
              </mc:Choice>
              <mc:Fallback>
                <p:oleObj name="Equation" r:id="rId14" imgW="24120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566" y="4339087"/>
                        <a:ext cx="307531" cy="327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7520"/>
              </p:ext>
            </p:extLst>
          </p:nvPr>
        </p:nvGraphicFramePr>
        <p:xfrm>
          <a:off x="6563388" y="4361734"/>
          <a:ext cx="285750" cy="282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8" name="Equation" r:id="rId16" imgW="126720" imgH="139680" progId="Equation.3">
                  <p:embed/>
                </p:oleObj>
              </mc:Choice>
              <mc:Fallback>
                <p:oleObj name="Equation" r:id="rId16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3388" y="4361734"/>
                        <a:ext cx="285750" cy="2825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/>
          <p:cNvSpPr/>
          <p:nvPr/>
        </p:nvSpPr>
        <p:spPr>
          <a:xfrm>
            <a:off x="4416566" y="4229884"/>
            <a:ext cx="87647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761491" y="4242074"/>
            <a:ext cx="87647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431382" y="3933481"/>
                <a:ext cx="5594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,0)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1382" y="3933481"/>
                <a:ext cx="559493" cy="338554"/>
              </a:xfrm>
              <a:prstGeom prst="rect">
                <a:avLst/>
              </a:prstGeom>
              <a:blipFill rotWithShape="0">
                <a:blip r:embed="rId18"/>
                <a:stretch>
                  <a:fillRect r="-83696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929089" y="3953512"/>
                <a:ext cx="56048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,0)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089" y="3953512"/>
                <a:ext cx="560481" cy="338554"/>
              </a:xfrm>
              <a:prstGeom prst="rect">
                <a:avLst/>
              </a:prstGeom>
              <a:blipFill rotWithShape="0">
                <a:blip r:embed="rId19"/>
                <a:stretch>
                  <a:fillRect r="-56522" b="-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33827" y="301038"/>
                <a:ext cx="605574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,0)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,0)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tjemena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827" y="301038"/>
                <a:ext cx="6055743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606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617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24" grpId="0" animBg="1"/>
      <p:bldP spid="25" grpId="0" animBg="1"/>
      <p:bldP spid="26" grpId="0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64" y="1270797"/>
            <a:ext cx="6633033" cy="46155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625087" y="1302902"/>
                <a:ext cx="3278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5087" y="1302902"/>
                <a:ext cx="327804" cy="369332"/>
              </a:xfrm>
              <a:prstGeom prst="rect">
                <a:avLst/>
              </a:prstGeom>
              <a:blipFill rotWithShape="0">
                <a:blip r:embed="rId4"/>
                <a:stretch>
                  <a:fillRect r="-22222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6248" y="1270797"/>
                <a:ext cx="3278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48" y="1270797"/>
                <a:ext cx="327804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22222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2528" y="310551"/>
                <a:ext cx="8824822" cy="491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asimoptote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Njihova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jednačina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28" y="310551"/>
                <a:ext cx="8824822" cy="491288"/>
              </a:xfrm>
              <a:prstGeom prst="rect">
                <a:avLst/>
              </a:prstGeom>
              <a:blipFill rotWithShape="0">
                <a:blip r:embed="rId6"/>
                <a:stretch>
                  <a:fillRect l="-414" b="-6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2907102" y="3062377"/>
            <a:ext cx="0" cy="141473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07102" y="3062377"/>
            <a:ext cx="2078966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94694" y="3062377"/>
            <a:ext cx="17253" cy="141473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907102" y="4459856"/>
            <a:ext cx="2126072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970138" y="4484626"/>
                <a:ext cx="3364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138" y="4484626"/>
                <a:ext cx="336431" cy="369332"/>
              </a:xfrm>
              <a:prstGeom prst="rect">
                <a:avLst/>
              </a:prstGeom>
              <a:blipFill rotWithShape="0">
                <a:blip r:embed="rId7"/>
                <a:stretch>
                  <a:fillRect r="-2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46585" y="2693045"/>
                <a:ext cx="3364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585" y="2693045"/>
                <a:ext cx="336431" cy="369332"/>
              </a:xfrm>
              <a:prstGeom prst="rect">
                <a:avLst/>
              </a:prstGeom>
              <a:blipFill rotWithShape="0">
                <a:blip r:embed="rId8"/>
                <a:stretch>
                  <a:fillRect r="-26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033174" y="3400411"/>
                <a:ext cx="3364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174" y="3400411"/>
                <a:ext cx="336431" cy="369332"/>
              </a:xfrm>
              <a:prstGeom prst="rect">
                <a:avLst/>
              </a:prstGeom>
              <a:blipFill rotWithShape="0">
                <a:blip r:embed="rId9"/>
                <a:stretch>
                  <a:fillRect r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505634" y="3433505"/>
                <a:ext cx="3364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634" y="3433505"/>
                <a:ext cx="336431" cy="369332"/>
              </a:xfrm>
              <a:prstGeom prst="rect">
                <a:avLst/>
              </a:prstGeom>
              <a:blipFill rotWithShape="0">
                <a:blip r:embed="rId10"/>
                <a:stretch>
                  <a:fillRect r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7389281" y="1640129"/>
            <a:ext cx="4166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Napomena 1.</a:t>
            </a:r>
            <a:r>
              <a:rPr lang="sr-Latn-CS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Hiperbola čije su žiže na y osi ima jednačinu</a:t>
            </a: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851361"/>
              </p:ext>
            </p:extLst>
          </p:nvPr>
        </p:nvGraphicFramePr>
        <p:xfrm>
          <a:off x="8095334" y="2520521"/>
          <a:ext cx="257175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736560" imgH="419040" progId="Equation.3">
                  <p:embed/>
                </p:oleObj>
              </mc:Choice>
              <mc:Fallback>
                <p:oleObj name="Equation" r:id="rId11" imgW="7365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5334" y="2520521"/>
                        <a:ext cx="2571750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389281" y="4069127"/>
                <a:ext cx="4435074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C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Napomena 2 . </a:t>
                </a:r>
                <a:r>
                  <a:rPr lang="sr-Latn-CS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Ako je a=b, jednačina hiperbole postaje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CS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CS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CS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dirty="0" smtClean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sr-Latn-CS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sr-Latn-CS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hiperbola se zove  </a:t>
                </a:r>
                <a:r>
                  <a:rPr lang="sr-Latn-CS" i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JEDNAKOSTRANIČNA </a:t>
                </a:r>
                <a:r>
                  <a:rPr lang="sr-Latn-CS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HIPERBOLA</a:t>
                </a:r>
                <a:r>
                  <a:rPr lang="en-US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281" y="4069127"/>
                <a:ext cx="4435074" cy="1200329"/>
              </a:xfrm>
              <a:prstGeom prst="rect">
                <a:avLst/>
              </a:prstGeom>
              <a:blipFill rotWithShape="0">
                <a:blip r:embed="rId13"/>
                <a:stretch>
                  <a:fillRect l="-1099" t="-3061" b="-7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48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0" grpId="0"/>
      <p:bldP spid="21" grpId="0"/>
      <p:bldP spid="22" grpId="0"/>
      <p:bldP spid="23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150" y="353531"/>
            <a:ext cx="96500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Primjer1.</a:t>
            </a:r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Odrediti poluose, koordinate žiža i tjemena, kao i jednačine asimptota hiperbole čija je jednačina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306460"/>
              </p:ext>
            </p:extLst>
          </p:nvPr>
        </p:nvGraphicFramePr>
        <p:xfrm>
          <a:off x="4222037" y="1525596"/>
          <a:ext cx="1964237" cy="427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155600" imgH="228600" progId="Equation.3">
                  <p:embed/>
                </p:oleObj>
              </mc:Choice>
              <mc:Fallback>
                <p:oleObj name="Equation" r:id="rId3" imgW="1155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037" y="1525596"/>
                        <a:ext cx="1964237" cy="4270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58150" y="2536014"/>
            <a:ext cx="88737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Primjer 2.</a:t>
            </a:r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Odrediti jednačinu jednakostranične hiperbole koja sadrži tačku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,-3).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8150" y="3881213"/>
            <a:ext cx="87615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Primjer 3: </a:t>
            </a:r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Odrediti jednačinu hiperbole ako je razmjera njenih poluosa 3:4  i  c=15.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58150" y="5054926"/>
                <a:ext cx="10555859" cy="7342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CS" sz="20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Primjer 4:</a:t>
                </a:r>
              </a:p>
              <a:p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površinu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trougla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ograničenog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asimptotama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hiprebole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pravom</a:t>
                </a:r>
                <a:r>
                  <a:rPr lang="en-U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x=2.</a:t>
                </a:r>
                <a:r>
                  <a:rPr lang="sr-Latn-CS" sz="20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         </a:t>
                </a:r>
                <a:endParaRPr lang="en-US" sz="2000" dirty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150" y="5054926"/>
                <a:ext cx="10555859" cy="734240"/>
              </a:xfrm>
              <a:prstGeom prst="rect">
                <a:avLst/>
              </a:prstGeom>
              <a:blipFill rotWithShape="0">
                <a:blip r:embed="rId5"/>
                <a:stretch>
                  <a:fillRect l="-635" t="-3306" r="-3637" b="-107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475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161" y="768077"/>
            <a:ext cx="87701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kru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nice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elipse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odredili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međusoban položaj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prave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hiperbole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rješavamo  sistem jednačina: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978" y="2024205"/>
            <a:ext cx="1689900" cy="8427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7161" y="3735238"/>
            <a:ext cx="95896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siječe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dodiruje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tj.prava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tangenta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rješenje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nemaju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zajedničkih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tačaka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2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2914" y="801412"/>
                <a:ext cx="10627745" cy="1680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Prava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tangenta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ispunjen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uslov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dodira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4" y="801412"/>
                <a:ext cx="10627745" cy="1680460"/>
              </a:xfrm>
              <a:prstGeom prst="rect">
                <a:avLst/>
              </a:prstGeom>
              <a:blipFill rotWithShape="0">
                <a:blip r:embed="rId2"/>
                <a:stretch>
                  <a:fillRect l="-5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648973" y="2915728"/>
            <a:ext cx="463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Uslov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dodira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tangentnosti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prave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hiperbole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7190" y="1801653"/>
            <a:ext cx="3459192" cy="89714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Jednadžba tangente u točki hiperbo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1" t="9976" r="2094" b="3046"/>
          <a:stretch/>
        </p:blipFill>
        <p:spPr bwMode="auto">
          <a:xfrm>
            <a:off x="3968151" y="3588588"/>
            <a:ext cx="3717984" cy="295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55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8406" y="319177"/>
                <a:ext cx="9980764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II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slučaj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Data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tačka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koja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nalazi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van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hiperbole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jednačine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tangenti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potrebno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da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uočimo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sljedeće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06" y="319177"/>
                <a:ext cx="9980764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672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98406" y="2091274"/>
            <a:ext cx="9196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moraju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zadovoljiti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uslov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tangentnosti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uslov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dodira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913829" y="2799160"/>
                <a:ext cx="212466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829" y="2799160"/>
                <a:ext cx="2124662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998253" y="2732252"/>
            <a:ext cx="2040238" cy="58847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98405" y="3660770"/>
                <a:ext cx="900597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prave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pa je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njihov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oblik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pripada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pa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važi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05" y="3660770"/>
                <a:ext cx="9005979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609" t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341569" y="4508643"/>
                <a:ext cx="169443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569" y="4508643"/>
                <a:ext cx="1694438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4168669" y="4442629"/>
            <a:ext cx="2040238" cy="58847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98405" y="5250177"/>
                <a:ext cx="59688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Jednačine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tangenti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dobijamo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rješavanjem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sistema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05" y="5250177"/>
                <a:ext cx="596887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91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509490" y="5790274"/>
                <a:ext cx="2218464" cy="7788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490" y="5790274"/>
                <a:ext cx="2218464" cy="77886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4509490" y="5707073"/>
            <a:ext cx="2305378" cy="9540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5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9" grpId="0"/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908" y="764916"/>
            <a:ext cx="105989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Napisati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jednačinu tangente na hiperbolu                         u tački M(x,9)            koja je na hiperboli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926064"/>
              </p:ext>
            </p:extLst>
          </p:nvPr>
        </p:nvGraphicFramePr>
        <p:xfrm>
          <a:off x="5433280" y="620583"/>
          <a:ext cx="1378705" cy="44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787320" imgH="228600" progId="Equation.3">
                  <p:embed/>
                </p:oleObj>
              </mc:Choice>
              <mc:Fallback>
                <p:oleObj name="Equation" r:id="rId3" imgW="787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3280" y="620583"/>
                        <a:ext cx="1378705" cy="449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13580" y="1832442"/>
            <a:ext cx="92360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Uputstvo:</a:t>
            </a:r>
          </a:p>
          <a:p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dirty="0" smtClean="0">
                <a:latin typeface="Arial" panose="020B0604020202020204" pitchFamily="34" charset="0"/>
                <a:cs typeface="Arial" panose="020B0604020202020204" pitchFamily="34" charset="0"/>
              </a:rPr>
              <a:t>Najprije </a:t>
            </a:r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ćemo odrediti koordinatu x  tačke M tako što ćemo uvrstiti njenu y koordinatu u jednačinu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hiperbole</a:t>
            </a:r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. Dobićemo dva rješenja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221342"/>
              </p:ext>
            </p:extLst>
          </p:nvPr>
        </p:nvGraphicFramePr>
        <p:xfrm>
          <a:off x="4931588" y="2450113"/>
          <a:ext cx="968879" cy="699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698400" imgH="457200" progId="Equation.3">
                  <p:embed/>
                </p:oleObj>
              </mc:Choice>
              <mc:Fallback>
                <p:oleObj name="Equation" r:id="rId5" imgW="698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588" y="2450113"/>
                        <a:ext cx="968879" cy="699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13579" y="3606167"/>
                <a:ext cx="98397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C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Sada ćemo koordinate tačke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C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C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sr-Latn-CS" dirty="0">
                    <a:latin typeface="Arial" panose="020B0604020202020204" pitchFamily="34" charset="0"/>
                    <a:cs typeface="Arial" panose="020B0604020202020204" pitchFamily="34" charset="0"/>
                  </a:rPr>
                  <a:t>uvrstiti u jednačinu tangente na hiperbolu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79" y="3606167"/>
                <a:ext cx="9839711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9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798061"/>
              </p:ext>
            </p:extLst>
          </p:nvPr>
        </p:nvGraphicFramePr>
        <p:xfrm>
          <a:off x="8663049" y="3443711"/>
          <a:ext cx="2145848" cy="694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8" imgW="977760" imgH="393480" progId="Equation.3">
                  <p:embed/>
                </p:oleObj>
              </mc:Choice>
              <mc:Fallback>
                <p:oleObj name="Equation" r:id="rId8" imgW="977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3049" y="3443711"/>
                        <a:ext cx="2145848" cy="6942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09908" y="5115266"/>
            <a:ext cx="112542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Napisati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jednačinu hiperbole ako su poznate jednačine njenih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tangenti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5x-7y-1=0  i  x-y-1=0 </a:t>
            </a:r>
          </a:p>
          <a:p>
            <a:endParaRPr lang="sr-Latn-C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79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1911</TotalTime>
  <Words>386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Cambria Math</vt:lpstr>
      <vt:lpstr>Franklin Gothic Medium</vt:lpstr>
      <vt:lpstr>Rockwell</vt:lpstr>
      <vt:lpstr>Rockwell Condensed</vt:lpstr>
      <vt:lpstr>Times New Roman</vt:lpstr>
      <vt:lpstr>Wingdings</vt:lpstr>
      <vt:lpstr>Wood Type</vt:lpstr>
      <vt:lpstr>Equation</vt:lpstr>
      <vt:lpstr>        Hiperbola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153</cp:revision>
  <dcterms:created xsi:type="dcterms:W3CDTF">2020-11-08T09:24:49Z</dcterms:created>
  <dcterms:modified xsi:type="dcterms:W3CDTF">2021-05-07T09:34:55Z</dcterms:modified>
</cp:coreProperties>
</file>