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59" r:id="rId5"/>
    <p:sldId id="260" r:id="rId6"/>
    <p:sldId id="261" r:id="rId7"/>
    <p:sldId id="267" r:id="rId8"/>
    <p:sldId id="262" r:id="rId9"/>
    <p:sldId id="268" r:id="rId10"/>
    <p:sldId id="269" r:id="rId11"/>
    <p:sldId id="263" r:id="rId12"/>
    <p:sldId id="26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264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2914650"/>
            <a:ext cx="6858000" cy="74295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3843338"/>
            <a:ext cx="6858000" cy="40005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>
            <a:lvl1pPr>
              <a:defRPr sz="1400"/>
            </a:lvl1pPr>
          </a:lstStyle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4766310"/>
            <a:ext cx="1219200" cy="274320"/>
          </a:xfrm>
        </p:spPr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2736056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3786188"/>
            <a:ext cx="7315200" cy="51435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2736056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3786188"/>
            <a:ext cx="228600" cy="51435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4361127" y="2401464"/>
            <a:ext cx="438912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8229600" cy="37033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228850"/>
            <a:ext cx="6858000" cy="8001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3200400"/>
            <a:ext cx="6781800" cy="85725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4766310"/>
            <a:ext cx="2286000" cy="274320"/>
          </a:xfrm>
        </p:spPr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4766310"/>
            <a:ext cx="3474720" cy="27432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4766310"/>
            <a:ext cx="1520952" cy="274320"/>
          </a:xfrm>
        </p:spPr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114550"/>
            <a:ext cx="7315200" cy="96012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114550"/>
            <a:ext cx="228600" cy="96012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914400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912114"/>
            <a:ext cx="4041648" cy="370332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64406"/>
            <a:ext cx="4040188" cy="51435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1" y="971550"/>
            <a:ext cx="4041775" cy="51435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1600200"/>
            <a:ext cx="4038600" cy="30289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1450"/>
            <a:ext cx="8229600" cy="6858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228600"/>
            <a:ext cx="2514600" cy="62865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914401"/>
            <a:ext cx="2514600" cy="3632597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915025" y="2493169"/>
            <a:ext cx="452628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228600"/>
            <a:ext cx="5715000" cy="42862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5642"/>
            <a:ext cx="8229600" cy="506016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428750"/>
            <a:ext cx="8229600" cy="3202686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914400"/>
            <a:ext cx="8229600" cy="40005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375642"/>
            <a:ext cx="182880" cy="51435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74295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368274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4767263"/>
            <a:ext cx="2289048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62E2146-1383-4D51-A567-C6D6EDB74F4C}" type="datetimeFigureOut">
              <a:rPr lang="en-US" smtClean="0"/>
              <a:pPr/>
              <a:t>9/23/2020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4767263"/>
            <a:ext cx="3505200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4767263"/>
            <a:ext cx="19812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0B802A5-0DDD-4C79-A8DA-844FDB9CBB2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4764881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85725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42957" y="4835567"/>
            <a:ext cx="143137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png"/><Relationship Id="rId5" Type="http://schemas.openxmlformats.org/officeDocument/2006/relationships/oleObject" Target="../embeddings/oleObject20.bin"/><Relationship Id="rId4" Type="http://schemas.openxmlformats.org/officeDocument/2006/relationships/oleObject" Target="../embeddings/oleObject19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oleObject" Target="../embeddings/oleObject11.bin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5.png"/><Relationship Id="rId9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10" Type="http://schemas.openxmlformats.org/officeDocument/2006/relationships/image" Target="../media/image26.png"/><Relationship Id="rId4" Type="http://schemas.openxmlformats.org/officeDocument/2006/relationships/oleObject" Target="../embeddings/oleObject15.bin"/><Relationship Id="rId9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6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32.png"/><Relationship Id="rId4" Type="http://schemas.openxmlformats.org/officeDocument/2006/relationships/image" Target="../media/image28.png"/><Relationship Id="rId9" Type="http://schemas.openxmlformats.org/officeDocument/2006/relationships/image" Target="../media/image3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oleObject" Target="../embeddings/oleObject17.bin"/><Relationship Id="rId7" Type="http://schemas.openxmlformats.org/officeDocument/2006/relationships/image" Target="../media/image2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36.png"/><Relationship Id="rId4" Type="http://schemas.openxmlformats.org/officeDocument/2006/relationships/image" Target="../media/image34.png"/><Relationship Id="rId9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>
              <a:tabLst>
                <a:tab pos="285750" algn="l"/>
              </a:tabLst>
            </a:pPr>
            <a:r>
              <a:rPr lang="bs-Latn-BA" sz="3100" b="0" i="1" dirty="0" smtClean="0">
                <a:solidFill>
                  <a:srgbClr val="002060"/>
                </a:solidFill>
                <a:effectLst/>
                <a:latin typeface="Calibri" pitchFamily="34" charset="0"/>
              </a:rPr>
              <a:t>S</a:t>
            </a:r>
            <a:r>
              <a:rPr lang="sr-Latn-ME" sz="3100" b="0" i="1" dirty="0" smtClean="0">
                <a:solidFill>
                  <a:srgbClr val="002060"/>
                </a:solidFill>
                <a:effectLst/>
                <a:latin typeface="Calibri" pitchFamily="34" charset="0"/>
              </a:rPr>
              <a:t>kupovi</a:t>
            </a:r>
            <a:r>
              <a:rPr lang="sr-Latn-ME" dirty="0" smtClean="0"/>
              <a:t/>
            </a:r>
            <a:br>
              <a:rPr lang="sr-Latn-ME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8600" y="209550"/>
            <a:ext cx="868680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Latn-CS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b="1" i="1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Partitivni skup skupa A 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je skup svih podskupova skupa A i označava se P(A).</a:t>
            </a:r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sr-Latn-CS" i="1" dirty="0" smtClean="0">
              <a:latin typeface="Calibri" pitchFamily="34" charset="0"/>
              <a:cs typeface="Times New Roman" pitchFamily="18" charset="0"/>
            </a:endParaRPr>
          </a:p>
          <a:p>
            <a:endParaRPr lang="sr-Latn-CS" i="1" dirty="0" smtClean="0">
              <a:latin typeface="Calibri" pitchFamily="34" charset="0"/>
              <a:cs typeface="Times New Roman" pitchFamily="18" charset="0"/>
            </a:endParaRPr>
          </a:p>
          <a:p>
            <a:endParaRPr lang="en-US" i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4583" name="Rectangle 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3105150"/>
            <a:ext cx="5562600" cy="390525"/>
          </a:xfrm>
          <a:prstGeom prst="rect">
            <a:avLst/>
          </a:prstGeom>
          <a:noFill/>
        </p:spPr>
      </p:pic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847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58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4587" name="Picture 1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1000" y="2343150"/>
            <a:ext cx="1333500" cy="342900"/>
          </a:xfrm>
          <a:prstGeom prst="rect">
            <a:avLst/>
          </a:prstGeom>
          <a:noFill/>
        </p:spPr>
      </p:pic>
      <p:sp>
        <p:nvSpPr>
          <p:cNvPr id="24589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6: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4800" y="3562350"/>
            <a:ext cx="8839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i="1" dirty="0" smtClean="0">
                <a:latin typeface="Calibri" pitchFamily="34" charset="0"/>
              </a:rPr>
              <a:t>Skup P(A) ima 8 elemenata.</a:t>
            </a:r>
          </a:p>
          <a:p>
            <a:endParaRPr lang="bs-Latn-BA" i="1" dirty="0" smtClean="0">
              <a:latin typeface="Calibri" pitchFamily="34" charset="0"/>
            </a:endParaRPr>
          </a:p>
          <a:p>
            <a:r>
              <a:rPr lang="bs-Latn-BA" i="1" dirty="0" smtClean="0">
                <a:latin typeface="Calibri" pitchFamily="34" charset="0"/>
              </a:rPr>
              <a:t>U opštem slučaju, ako skup A ima </a:t>
            </a:r>
            <a:r>
              <a:rPr lang="bs-Latn-BA" b="1" i="1" dirty="0" smtClean="0">
                <a:latin typeface="Calibri" pitchFamily="34" charset="0"/>
              </a:rPr>
              <a:t>n</a:t>
            </a:r>
            <a:r>
              <a:rPr lang="bs-Latn-BA" i="1" dirty="0" smtClean="0">
                <a:latin typeface="Calibri" pitchFamily="34" charset="0"/>
              </a:rPr>
              <a:t> (različitih) elemenata, tada skup P(A) ima       elemenata. </a:t>
            </a:r>
            <a:r>
              <a:rPr lang="en-US" i="1" dirty="0" smtClean="0">
                <a:latin typeface="Calibri" pitchFamily="34" charset="0"/>
              </a:rPr>
              <a:t> </a:t>
            </a:r>
            <a:endParaRPr lang="en-US" i="1" dirty="0">
              <a:latin typeface="Calibri" pitchFamily="34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43800" y="4171950"/>
            <a:ext cx="285750" cy="34290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48000" y="3562350"/>
            <a:ext cx="942975" cy="352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228600" y="209550"/>
            <a:ext cx="868680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sr-Latn-CS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bs-Latn-BA" b="1" i="1" noProof="1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bs-Latn-BA" i="1" noProof="1" smtClean="0">
                <a:latin typeface="Calibri" pitchFamily="34" charset="0"/>
                <a:cs typeface="Times New Roman" pitchFamily="18" charset="0"/>
              </a:rPr>
              <a:t>Neka je A podskup skupa S</a:t>
            </a:r>
            <a:r>
              <a:rPr lang="bs-Latn-BA" b="1" i="1" noProof="1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. Komplement skupa A </a:t>
            </a:r>
            <a:r>
              <a:rPr lang="bs-Latn-BA" i="1" noProof="1" smtClean="0">
                <a:latin typeface="Calibri" pitchFamily="34" charset="0"/>
                <a:cs typeface="Times New Roman" pitchFamily="18" charset="0"/>
              </a:rPr>
              <a:t>u odnosu na S , oznaka  </a:t>
            </a:r>
            <a:r>
              <a:rPr lang="bs-Latn-BA" b="1" i="1" noProof="1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C</a:t>
            </a:r>
            <a:r>
              <a:rPr lang="en-US" b="1" i="1" noProof="1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s</a:t>
            </a:r>
            <a:r>
              <a:rPr lang="bs-Latn-BA" b="1" i="1" noProof="1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(A</a:t>
            </a:r>
            <a:r>
              <a:rPr lang="bs-Latn-BA" b="1" i="1" noProof="1" smtClean="0">
                <a:solidFill>
                  <a:srgbClr val="0070C0"/>
                </a:solidFill>
                <a:latin typeface="Calibri" pitchFamily="34" charset="0"/>
                <a:cs typeface="Times New Roman" pitchFamily="18" charset="0"/>
              </a:rPr>
              <a:t>)</a:t>
            </a:r>
            <a:r>
              <a:rPr lang="bs-Latn-BA" i="1" noProof="1" smtClean="0">
                <a:latin typeface="Calibri" pitchFamily="34" charset="0"/>
                <a:cs typeface="Times New Roman" pitchFamily="18" charset="0"/>
              </a:rPr>
              <a:t>, je skup S\A, tj.</a:t>
            </a:r>
          </a:p>
          <a:p>
            <a:endParaRPr lang="sr-Latn-CS" i="1" dirty="0" smtClean="0">
              <a:latin typeface="Calibri" pitchFamily="34" charset="0"/>
              <a:cs typeface="Times New Roman" pitchFamily="18" charset="0"/>
            </a:endParaRPr>
          </a:p>
          <a:p>
            <a:endParaRPr lang="en-US" i="1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7:</a:t>
            </a:r>
          </a:p>
        </p:txBody>
      </p:sp>
      <p:sp>
        <p:nvSpPr>
          <p:cNvPr id="5130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29" name="Picture 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419350"/>
            <a:ext cx="1333500" cy="342900"/>
          </a:xfrm>
          <a:prstGeom prst="rect">
            <a:avLst/>
          </a:prstGeom>
          <a:noFill/>
        </p:spPr>
      </p:pic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135" name="Picture 1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2952750"/>
            <a:ext cx="2295525" cy="342900"/>
          </a:xfrm>
          <a:prstGeom prst="rect">
            <a:avLst/>
          </a:prstGeom>
          <a:noFill/>
        </p:spPr>
      </p:pic>
      <p:sp>
        <p:nvSpPr>
          <p:cNvPr id="5137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0" name="Rectangle 2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42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143" name="Rectangle 23"/>
          <p:cNvSpPr>
            <a:spLocks noChangeArrowheads="1"/>
          </p:cNvSpPr>
          <p:nvPr/>
        </p:nvSpPr>
        <p:spPr bwMode="auto">
          <a:xfrm>
            <a:off x="0" y="809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" name="Rectangle 10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32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28800" y="819150"/>
            <a:ext cx="3000375" cy="342900"/>
          </a:xfrm>
          <a:prstGeom prst="rect">
            <a:avLst/>
          </a:prstGeom>
          <a:noFill/>
        </p:spPr>
      </p:pic>
      <p:sp>
        <p:nvSpPr>
          <p:cNvPr id="5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8" name="Picture 14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3790950"/>
            <a:ext cx="3467100" cy="352425"/>
          </a:xfrm>
          <a:prstGeom prst="rect">
            <a:avLst/>
          </a:prstGeom>
          <a:noFill/>
        </p:spPr>
      </p:pic>
      <p:sp>
        <p:nvSpPr>
          <p:cNvPr id="11" name="Rectangle 16"/>
          <p:cNvSpPr>
            <a:spLocks noChangeArrowheads="1"/>
          </p:cNvSpPr>
          <p:nvPr/>
        </p:nvSpPr>
        <p:spPr bwMode="auto">
          <a:xfrm>
            <a:off x="0" y="8096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195486"/>
            <a:ext cx="864399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000" b="1" noProof="1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Domaći zadatak </a:t>
            </a:r>
            <a:endParaRPr lang="bs-Latn-BA" sz="2000" b="1" noProof="1" smtClean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bs-Latn-BA" sz="2000" noProof="1" smtClean="0">
                <a:latin typeface="Calibri" pitchFamily="34" charset="0"/>
                <a:cs typeface="Times New Roman" pitchFamily="18" charset="0"/>
              </a:rPr>
              <a:t>Dati su skupovi:                               </a:t>
            </a:r>
          </a:p>
          <a:p>
            <a:endParaRPr lang="bs-Latn-BA" sz="2000" noProof="1" smtClean="0">
              <a:latin typeface="Calibri" pitchFamily="34" charset="0"/>
              <a:cs typeface="Times New Roman" pitchFamily="18" charset="0"/>
            </a:endParaRPr>
          </a:p>
          <a:p>
            <a:r>
              <a:rPr lang="bs-Latn-BA" sz="2000" noProof="1" smtClean="0">
                <a:latin typeface="Calibri" pitchFamily="34" charset="0"/>
                <a:cs typeface="Times New Roman" pitchFamily="18" charset="0"/>
              </a:rPr>
              <a:t>                                                           </a:t>
            </a:r>
            <a:endParaRPr lang="en-US" sz="2000" noProof="1" smtClean="0">
              <a:latin typeface="Calibri" pitchFamily="34" charset="0"/>
              <a:cs typeface="Times New Roman" pitchFamily="18" charset="0"/>
            </a:endParaRPr>
          </a:p>
          <a:p>
            <a:endParaRPr lang="en-US" sz="2000" noProof="1" smtClean="0">
              <a:latin typeface="Calibri" pitchFamily="34" charset="0"/>
              <a:cs typeface="Times New Roman" pitchFamily="18" charset="0"/>
            </a:endParaRPr>
          </a:p>
          <a:p>
            <a:endParaRPr lang="en-US" sz="2000" noProof="1" smtClean="0">
              <a:latin typeface="Calibri" pitchFamily="34" charset="0"/>
              <a:cs typeface="Times New Roman" pitchFamily="18" charset="0"/>
            </a:endParaRPr>
          </a:p>
          <a:p>
            <a:endParaRPr lang="en-US" sz="2000" noProof="1" smtClean="0">
              <a:latin typeface="Calibri" pitchFamily="34" charset="0"/>
              <a:cs typeface="Times New Roman" pitchFamily="18" charset="0"/>
            </a:endParaRPr>
          </a:p>
          <a:p>
            <a:r>
              <a:rPr lang="bs-Latn-BA" sz="2000" noProof="1" smtClean="0">
                <a:latin typeface="Calibri" pitchFamily="34" charset="0"/>
                <a:cs typeface="Times New Roman" pitchFamily="18" charset="0"/>
              </a:rPr>
              <a:t>Odrediti skupove:</a:t>
            </a:r>
            <a:endParaRPr lang="bs-Latn-BA" sz="2000" noProof="1" smtClean="0">
              <a:latin typeface="Calibri" pitchFamily="34" charset="0"/>
              <a:cs typeface="Times New Roman" pitchFamily="18" charset="0"/>
            </a:endParaRPr>
          </a:p>
          <a:p>
            <a:r>
              <a:rPr lang="bs-Latn-BA" sz="2000" noProof="1" smtClean="0">
                <a:latin typeface="Calibri" pitchFamily="34" charset="0"/>
                <a:cs typeface="Times New Roman" pitchFamily="18" charset="0"/>
              </a:rPr>
              <a:t>                                                   </a:t>
            </a:r>
            <a:endParaRPr lang="bs-Latn-BA" sz="2000" noProof="1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395536" y="987574"/>
          <a:ext cx="2592288" cy="1224136"/>
        </p:xfrm>
        <a:graphic>
          <a:graphicData uri="http://schemas.openxmlformats.org/presentationml/2006/ole">
            <p:oleObj spid="_x0000_s6146" name="Equation" r:id="rId3" imgW="1002960" imgH="67284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209800" y="4248150"/>
          <a:ext cx="1676400" cy="533400"/>
        </p:xfrm>
        <a:graphic>
          <a:graphicData uri="http://schemas.openxmlformats.org/presentationml/2006/ole">
            <p:oleObj spid="_x0000_s6148" name="Equation" r:id="rId4" imgW="1028520" imgH="431640" progId="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2209800" y="2343150"/>
          <a:ext cx="1785950" cy="1821669"/>
        </p:xfrm>
        <a:graphic>
          <a:graphicData uri="http://schemas.openxmlformats.org/presentationml/2006/ole">
            <p:oleObj spid="_x0000_s6149" name="Equation" r:id="rId5" imgW="787320" imgH="1320480" progId="">
              <p:embed/>
            </p:oleObj>
          </a:graphicData>
        </a:graphic>
      </p:graphicFrame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57425" y="4781550"/>
            <a:ext cx="485775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0"/>
            <a:ext cx="8501122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bs-Latn-BA" sz="2000" b="1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b="1" i="1" noProof="1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skup je osnovni pojam koji se ne definiše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predmeti koji sačinjavaju skup nazivaju se elementi skupa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skup može biti konačan i beskonačan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broj elementa skupa  A  označavamo sa </a:t>
            </a:r>
            <a:r>
              <a:rPr lang="bs-Latn-BA" sz="2000" i="1" noProof="1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card(A)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skup koji nema elemenata naziva se prazan skup i označava se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činjenica da je a element skupa A zapisuje se</a:t>
            </a:r>
          </a:p>
          <a:p>
            <a:pPr>
              <a:buFont typeface="Wingdings" pitchFamily="2" charset="2"/>
              <a:buChar char="q"/>
            </a:pPr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q"/>
            </a:pP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 jedan od načina zadavanja skupa:</a:t>
            </a:r>
          </a:p>
          <a:p>
            <a:endParaRPr lang="bs-Latn-BA" sz="2000" i="1" noProof="1" smtClean="0">
              <a:latin typeface="Calibri" pitchFamily="34" charset="0"/>
              <a:cs typeface="Times New Roman" pitchFamily="18" charset="0"/>
            </a:endParaRPr>
          </a:p>
          <a:p>
            <a:endParaRPr lang="sr-Latn-C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sr-Latn-C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7010400" y="2724150"/>
          <a:ext cx="571504" cy="401243"/>
        </p:xfrm>
        <a:graphic>
          <a:graphicData uri="http://schemas.openxmlformats.org/presentationml/2006/ole">
            <p:oleObj spid="_x0000_s1026" name="Equation" r:id="rId3" imgW="164880" imgH="177480" progId="">
              <p:embed/>
            </p:oleObj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257800" y="3409950"/>
          <a:ext cx="857256" cy="321471"/>
        </p:xfrm>
        <a:graphic>
          <a:graphicData uri="http://schemas.openxmlformats.org/presentationml/2006/ole">
            <p:oleObj spid="_x0000_s1027" name="Equation" r:id="rId4" imgW="380880" imgH="1774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191000" y="3943350"/>
          <a:ext cx="3703638" cy="360040"/>
        </p:xfrm>
        <a:graphic>
          <a:graphicData uri="http://schemas.openxmlformats.org/presentationml/2006/ole">
            <p:oleObj spid="_x0000_s1028" name="Equation" r:id="rId5" imgW="1384200" imgH="2156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09550"/>
            <a:ext cx="8610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s-Latn-BA" sz="2000" b="1" i="1" noProof="1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Primjer</a:t>
            </a:r>
            <a:r>
              <a:rPr lang="en-US" sz="2000" b="1" i="1" noProof="1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bs-Latn-BA" sz="2000" b="1" i="1" noProof="1" smtClean="0">
                <a:solidFill>
                  <a:srgbClr val="002060"/>
                </a:solidFill>
                <a:latin typeface="Calibri" pitchFamily="34" charset="0"/>
                <a:cs typeface="Times New Roman" pitchFamily="18" charset="0"/>
              </a:rPr>
              <a:t>1:  </a:t>
            </a:r>
            <a:r>
              <a:rPr lang="bs-Latn-BA" sz="2000" i="1" noProof="1" smtClean="0">
                <a:latin typeface="Calibri" pitchFamily="34" charset="0"/>
                <a:cs typeface="Times New Roman" pitchFamily="18" charset="0"/>
              </a:rPr>
              <a:t>Navesti sve elemente skupa: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743200" y="971550"/>
          <a:ext cx="4806950" cy="800100"/>
        </p:xfrm>
        <a:graphic>
          <a:graphicData uri="http://schemas.openxmlformats.org/presentationml/2006/ole">
            <p:oleObj spid="_x0000_s7170" name="Equation" r:id="rId3" imgW="1942920" imgH="482400" progId="">
              <p:embed/>
            </p:oleObj>
          </a:graphicData>
        </a:graphic>
      </p:graphicFrame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3400" y="3257550"/>
            <a:ext cx="3124200" cy="304800"/>
          </a:xfrm>
          <a:prstGeom prst="rect">
            <a:avLst/>
          </a:prstGeom>
          <a:noFill/>
        </p:spPr>
      </p:pic>
      <p:sp>
        <p:nvSpPr>
          <p:cNvPr id="7173" name="Rectangle 5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174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4350" y="3790950"/>
            <a:ext cx="3676650" cy="304800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ChangeArrowheads="1"/>
          </p:cNvSpPr>
          <p:nvPr/>
        </p:nvSpPr>
        <p:spPr bwMode="auto">
          <a:xfrm>
            <a:off x="0" y="762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198200"/>
            <a:ext cx="871543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sr-Latn-CS" sz="20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Def: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Za skup B kažemo da je </a:t>
            </a:r>
            <a:r>
              <a:rPr lang="sr-Latn-CS" sz="20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podskup 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skupa A,                 , ako su svi elementi skupa B takođe i elementi skupa A. </a:t>
            </a:r>
          </a:p>
          <a:p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                                                                             </a:t>
            </a:r>
          </a:p>
          <a:p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                                                                               akko</a:t>
            </a:r>
          </a:p>
          <a:p>
            <a:endParaRPr lang="sr-Latn-CS" sz="2000" i="1" dirty="0" smtClean="0"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r>
              <a:rPr lang="sr-Latn-CS" sz="20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Def: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Skupove A  i  B nazivamo </a:t>
            </a:r>
            <a:r>
              <a:rPr lang="sr-Latn-CS" sz="2000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jednakim , 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ako je                  i </a:t>
            </a:r>
            <a:endParaRPr lang="en-US" sz="2000" i="1" dirty="0" smtClean="0"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 smtClean="0">
              <a:latin typeface="Calibri" pitchFamily="34" charset="0"/>
              <a:cs typeface="Times New Roman" pitchFamily="18" charset="0"/>
            </a:endParaRPr>
          </a:p>
          <a:p>
            <a:r>
              <a:rPr lang="sr-Latn-CS" sz="2000" i="1" dirty="0">
                <a:latin typeface="Calibri" pitchFamily="34" charset="0"/>
                <a:cs typeface="Times New Roman" pitchFamily="18" charset="0"/>
              </a:rPr>
              <a:t> 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                                                                </a:t>
            </a:r>
            <a:r>
              <a:rPr lang="sr-Latn-CS" sz="2000" b="1" i="1" dirty="0" smtClean="0">
                <a:solidFill>
                  <a:srgbClr val="C00000"/>
                </a:solidFill>
                <a:latin typeface="Calibri" pitchFamily="34" charset="0"/>
                <a:cs typeface="Times New Roman" pitchFamily="18" charset="0"/>
              </a:rPr>
              <a:t>A = B</a:t>
            </a:r>
            <a:r>
              <a:rPr lang="sr-Latn-CS" sz="2000" i="1" dirty="0" smtClean="0">
                <a:latin typeface="Calibri" pitchFamily="34" charset="0"/>
                <a:cs typeface="Times New Roman" pitchFamily="18" charset="0"/>
              </a:rPr>
              <a:t>   akko</a:t>
            </a:r>
          </a:p>
          <a:p>
            <a:endParaRPr lang="en-US" sz="28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5076056" y="555526"/>
          <a:ext cx="857250" cy="249461"/>
        </p:xfrm>
        <a:graphic>
          <a:graphicData uri="http://schemas.openxmlformats.org/presentationml/2006/ole">
            <p:oleObj spid="_x0000_s2050" name="Equation" r:id="rId3" imgW="431640" imgH="164880" progId="">
              <p:embed/>
            </p:oleObj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995936" y="1419622"/>
          <a:ext cx="857250" cy="288032"/>
        </p:xfrm>
        <a:graphic>
          <a:graphicData uri="http://schemas.openxmlformats.org/presentationml/2006/ole">
            <p:oleObj spid="_x0000_s2051" name="Equation" r:id="rId4" imgW="431640" imgH="164880" progId="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364088" y="1419622"/>
          <a:ext cx="2571768" cy="360040"/>
        </p:xfrm>
        <a:graphic>
          <a:graphicData uri="http://schemas.openxmlformats.org/presentationml/2006/ole">
            <p:oleObj spid="_x0000_s2052" name="Equation" r:id="rId5" imgW="1295280" imgH="203040" progId="">
              <p:embed/>
            </p:oleObj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220072" y="2355726"/>
          <a:ext cx="857250" cy="321469"/>
        </p:xfrm>
        <a:graphic>
          <a:graphicData uri="http://schemas.openxmlformats.org/presentationml/2006/ole">
            <p:oleObj spid="_x0000_s2053" name="Equation" r:id="rId6" imgW="431640" imgH="164880" progId="">
              <p:embed/>
            </p:oleObj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6308742" y="2355726"/>
          <a:ext cx="1071570" cy="321471"/>
        </p:xfrm>
        <a:graphic>
          <a:graphicData uri="http://schemas.openxmlformats.org/presentationml/2006/ole">
            <p:oleObj spid="_x0000_s2054" name="Equation" r:id="rId7" imgW="431640" imgH="164880" progId="">
              <p:embed/>
            </p:oleObj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314310" y="2988788"/>
          <a:ext cx="2786082" cy="375050"/>
        </p:xfrm>
        <a:graphic>
          <a:graphicData uri="http://schemas.openxmlformats.org/presentationml/2006/ole">
            <p:oleObj spid="_x0000_s2055" name="Equation" r:id="rId8" imgW="1307880" imgH="20304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 Diagonal Corner Rectangle 2"/>
          <p:cNvSpPr/>
          <p:nvPr/>
        </p:nvSpPr>
        <p:spPr>
          <a:xfrm>
            <a:off x="914400" y="590550"/>
            <a:ext cx="7162800" cy="3505200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sz="2400" i="1" dirty="0" smtClean="0">
                <a:solidFill>
                  <a:schemeClr val="accent6"/>
                </a:solidFill>
                <a:latin typeface="Calibri" pitchFamily="34" charset="0"/>
                <a:cs typeface="Times New Roman" pitchFamily="18" charset="0"/>
              </a:rPr>
              <a:t>Operacije sa skupovima</a:t>
            </a:r>
          </a:p>
          <a:p>
            <a:endParaRPr lang="sr-Latn-CS" b="1" i="1" dirty="0" smtClean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Unija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Presjek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Razlika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Simetrična razlika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Partitivni skup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Dekartov proizvod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Komplement skupa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7"/>
            <a:ext cx="857256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i="1" dirty="0"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 smtClean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latin typeface="Calibri" pitchFamily="34" charset="0"/>
              <a:cs typeface="Times New Roman" pitchFamily="18" charset="0"/>
            </a:endParaRP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2057400" y="1885950"/>
          <a:ext cx="2057400" cy="1071570"/>
        </p:xfrm>
        <a:graphic>
          <a:graphicData uri="http://schemas.openxmlformats.org/presentationml/2006/ole">
            <p:oleObj spid="_x0000_s3076" name="Equation" r:id="rId3" imgW="685800" imgH="634680" progId="">
              <p:embed/>
            </p:oleObj>
          </a:graphicData>
        </a:graphic>
      </p:graphicFrame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5200" y="2686050"/>
            <a:ext cx="914400" cy="342900"/>
          </a:xfrm>
          <a:prstGeom prst="rect">
            <a:avLst/>
          </a:prstGeom>
          <a:noFill/>
        </p:spPr>
      </p:pic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8600" y="285750"/>
            <a:ext cx="8686800" cy="990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Unija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 skupova A  i  B je skup, oznaka               , čiji elementi pripadaju ili skupu A  ili  skupu B, tj.</a:t>
            </a:r>
          </a:p>
        </p:txBody>
      </p:sp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676400" y="819150"/>
          <a:ext cx="3878263" cy="374650"/>
        </p:xfrm>
        <a:graphic>
          <a:graphicData uri="http://schemas.openxmlformats.org/presentationml/2006/ole">
            <p:oleObj spid="_x0000_s3086" name="Equation" r:id="rId5" imgW="1612800" imgH="215640" progId="">
              <p:embed/>
            </p:oleObj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4800600" y="438150"/>
          <a:ext cx="576263" cy="287338"/>
        </p:xfrm>
        <a:graphic>
          <a:graphicData uri="http://schemas.openxmlformats.org/presentationml/2006/ole">
            <p:oleObj spid="_x0000_s3087" name="Equation" r:id="rId6" imgW="419040" imgH="164880" progId="">
              <p:embed/>
            </p:oleObj>
          </a:graphicData>
        </a:graphic>
      </p:graphicFrame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3088" name="Picture 16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600" y="3181350"/>
            <a:ext cx="1866900" cy="342900"/>
          </a:xfrm>
          <a:prstGeom prst="rect">
            <a:avLst/>
          </a:prstGeom>
          <a:noFill/>
        </p:spPr>
      </p:pic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ounded Rectangle 23"/>
          <p:cNvSpPr/>
          <p:nvPr/>
        </p:nvSpPr>
        <p:spPr>
          <a:xfrm>
            <a:off x="6705600" y="4019550"/>
            <a:ext cx="1905000" cy="685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19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86575" y="4210050"/>
            <a:ext cx="1571625" cy="342900"/>
          </a:xfrm>
          <a:prstGeom prst="rect">
            <a:avLst/>
          </a:prstGeom>
          <a:noFill/>
        </p:spPr>
      </p:pic>
      <p:sp>
        <p:nvSpPr>
          <p:cNvPr id="19" name="Rounded Rectangle 18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2:</a:t>
            </a:r>
          </a:p>
        </p:txBody>
      </p:sp>
      <p:grpSp>
        <p:nvGrpSpPr>
          <p:cNvPr id="3204" name="Group 132"/>
          <p:cNvGrpSpPr>
            <a:grpSpLocks/>
          </p:cNvGrpSpPr>
          <p:nvPr/>
        </p:nvGrpSpPr>
        <p:grpSpPr bwMode="auto">
          <a:xfrm>
            <a:off x="5638800" y="1657350"/>
            <a:ext cx="2514600" cy="1492250"/>
            <a:chOff x="1814" y="613"/>
            <a:chExt cx="4720" cy="2351"/>
          </a:xfrm>
        </p:grpSpPr>
        <p:sp>
          <p:nvSpPr>
            <p:cNvPr id="3205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3218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cxnSp>
        <p:nvCxnSpPr>
          <p:cNvPr id="166" name="Straight Connector 165"/>
          <p:cNvCxnSpPr/>
          <p:nvPr/>
        </p:nvCxnSpPr>
        <p:spPr>
          <a:xfrm flipV="1">
            <a:off x="6096000" y="1657350"/>
            <a:ext cx="1524000" cy="1447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/>
          <p:nvPr/>
        </p:nvCxnSpPr>
        <p:spPr>
          <a:xfrm flipV="1">
            <a:off x="6324600" y="1733550"/>
            <a:ext cx="1447800" cy="13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/>
          <p:nvPr/>
        </p:nvCxnSpPr>
        <p:spPr>
          <a:xfrm flipV="1">
            <a:off x="5943600" y="1733550"/>
            <a:ext cx="13716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 flipV="1">
            <a:off x="6553200" y="1809750"/>
            <a:ext cx="13716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/>
          <p:nvPr/>
        </p:nvCxnSpPr>
        <p:spPr>
          <a:xfrm flipV="1">
            <a:off x="7010400" y="1962150"/>
            <a:ext cx="9906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9" name="Straight Connector 178"/>
          <p:cNvCxnSpPr/>
          <p:nvPr/>
        </p:nvCxnSpPr>
        <p:spPr>
          <a:xfrm flipV="1">
            <a:off x="7162800" y="2114550"/>
            <a:ext cx="914400" cy="838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Straight Connector 180"/>
          <p:cNvCxnSpPr/>
          <p:nvPr/>
        </p:nvCxnSpPr>
        <p:spPr>
          <a:xfrm flipV="1">
            <a:off x="7315200" y="2266950"/>
            <a:ext cx="838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/>
          <p:nvPr/>
        </p:nvCxnSpPr>
        <p:spPr>
          <a:xfrm flipV="1">
            <a:off x="7467600" y="2495550"/>
            <a:ext cx="6858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Straight Connector 192"/>
          <p:cNvCxnSpPr/>
          <p:nvPr/>
        </p:nvCxnSpPr>
        <p:spPr>
          <a:xfrm flipV="1">
            <a:off x="5867400" y="1962150"/>
            <a:ext cx="9906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/>
          <p:nvPr/>
        </p:nvCxnSpPr>
        <p:spPr>
          <a:xfrm flipV="1">
            <a:off x="5715000" y="1809750"/>
            <a:ext cx="1066800" cy="990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7" name="Straight Connector 196"/>
          <p:cNvCxnSpPr/>
          <p:nvPr/>
        </p:nvCxnSpPr>
        <p:spPr>
          <a:xfrm flipV="1">
            <a:off x="5638800" y="1733550"/>
            <a:ext cx="9906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Connector 198"/>
          <p:cNvCxnSpPr/>
          <p:nvPr/>
        </p:nvCxnSpPr>
        <p:spPr>
          <a:xfrm flipV="1">
            <a:off x="5638800" y="1657350"/>
            <a:ext cx="838200" cy="76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V="1">
            <a:off x="5638800" y="1657350"/>
            <a:ext cx="609600" cy="609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6" name="TextBox 215"/>
          <p:cNvSpPr txBox="1"/>
          <p:nvPr/>
        </p:nvSpPr>
        <p:spPr>
          <a:xfrm>
            <a:off x="5528846" y="16573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217" name="TextBox 216"/>
          <p:cNvSpPr txBox="1"/>
          <p:nvPr/>
        </p:nvSpPr>
        <p:spPr>
          <a:xfrm>
            <a:off x="7924800" y="165735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18" name="TextBox 217"/>
          <p:cNvSpPr txBox="1"/>
          <p:nvPr/>
        </p:nvSpPr>
        <p:spPr>
          <a:xfrm>
            <a:off x="5943600" y="125724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000" i="1" noProof="1" smtClean="0">
                <a:latin typeface="Calibri" pitchFamily="34" charset="0"/>
              </a:rPr>
              <a:t>Venov dijagram</a:t>
            </a:r>
            <a:endParaRPr lang="bs-Latn-BA" sz="2000" i="1" noProof="1">
              <a:latin typeface="Calibri" pitchFamily="34" charset="0"/>
            </a:endParaRPr>
          </a:p>
        </p:txBody>
      </p:sp>
      <p:sp>
        <p:nvSpPr>
          <p:cNvPr id="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53200" y="3105150"/>
            <a:ext cx="638175" cy="342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14297"/>
            <a:ext cx="8572560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Latn-CS" sz="2000" b="1" i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 smtClean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solidFill>
                <a:srgbClr val="00206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000" i="1" dirty="0">
              <a:latin typeface="Calibri" pitchFamily="34" charset="0"/>
              <a:cs typeface="Times New Roman" pitchFamily="18" charset="0"/>
            </a:endParaRPr>
          </a:p>
          <a:p>
            <a:endParaRPr lang="sr-Latn-CS" sz="2000" b="1" i="1" dirty="0" smtClean="0">
              <a:solidFill>
                <a:srgbClr val="0070C0"/>
              </a:solidFill>
              <a:latin typeface="Calibri" pitchFamily="34" charset="0"/>
              <a:cs typeface="Times New Roman" pitchFamily="18" charset="0"/>
            </a:endParaRPr>
          </a:p>
          <a:p>
            <a:endParaRPr lang="sr-Latn-CS" sz="24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sr-Latn-CS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28600" y="285750"/>
            <a:ext cx="8686800" cy="9906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Presjek</a:t>
            </a:r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skupova A  i  B je skup, oznaka               ,   čiji elementi pripadaju i skupu A  i  skupu B, tj.</a:t>
            </a:r>
          </a:p>
        </p:txBody>
      </p:sp>
      <p:graphicFrame>
        <p:nvGraphicFramePr>
          <p:cNvPr id="22537" name="Object 5"/>
          <p:cNvGraphicFramePr>
            <a:graphicFrameLocks noChangeAspect="1"/>
          </p:cNvGraphicFramePr>
          <p:nvPr/>
        </p:nvGraphicFramePr>
        <p:xfrm>
          <a:off x="5002213" y="457200"/>
          <a:ext cx="865187" cy="285750"/>
        </p:xfrm>
        <a:graphic>
          <a:graphicData uri="http://schemas.openxmlformats.org/presentationml/2006/ole">
            <p:oleObj spid="_x0000_s22537" name="Equation" r:id="rId3" imgW="419040" imgH="164880" progId="">
              <p:embed/>
            </p:oleObj>
          </a:graphicData>
        </a:graphic>
      </p:graphicFrame>
      <p:graphicFrame>
        <p:nvGraphicFramePr>
          <p:cNvPr id="22538" name="Object 6"/>
          <p:cNvGraphicFramePr>
            <a:graphicFrameLocks noChangeAspect="1"/>
          </p:cNvGraphicFramePr>
          <p:nvPr/>
        </p:nvGraphicFramePr>
        <p:xfrm>
          <a:off x="1905000" y="819150"/>
          <a:ext cx="3529013" cy="358775"/>
        </p:xfrm>
        <a:graphic>
          <a:graphicData uri="http://schemas.openxmlformats.org/presentationml/2006/ole">
            <p:oleObj spid="_x0000_s22538" name="Equation" r:id="rId4" imgW="1612800" imgH="215640" progId="">
              <p:embed/>
            </p:oleObj>
          </a:graphicData>
        </a:graphic>
      </p:graphicFrame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2542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705600" y="4019550"/>
            <a:ext cx="1905000" cy="685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44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43" name="Picture 15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4210050"/>
            <a:ext cx="1571625" cy="342900"/>
          </a:xfrm>
          <a:prstGeom prst="rect">
            <a:avLst/>
          </a:prstGeom>
          <a:noFill/>
        </p:spPr>
      </p:pic>
      <p:sp>
        <p:nvSpPr>
          <p:cNvPr id="22545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3:</a:t>
            </a:r>
          </a:p>
        </p:txBody>
      </p:sp>
      <p:sp>
        <p:nvSpPr>
          <p:cNvPr id="3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12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266950"/>
            <a:ext cx="1323975" cy="342900"/>
          </a:xfrm>
          <a:prstGeom prst="rect">
            <a:avLst/>
          </a:prstGeom>
          <a:noFill/>
        </p:spPr>
      </p:pic>
      <p:sp>
        <p:nvSpPr>
          <p:cNvPr id="5" name="Rectangle 14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7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647950"/>
            <a:ext cx="1343025" cy="342900"/>
          </a:xfrm>
          <a:prstGeom prst="rect">
            <a:avLst/>
          </a:prstGeom>
          <a:noFill/>
        </p:spPr>
      </p:pic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47" name="Rectangle 1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46" name="Picture 18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219450"/>
            <a:ext cx="1552575" cy="342900"/>
          </a:xfrm>
          <a:prstGeom prst="rect">
            <a:avLst/>
          </a:prstGeom>
          <a:noFill/>
        </p:spPr>
      </p:pic>
      <p:sp>
        <p:nvSpPr>
          <p:cNvPr id="22548" name="Rectangle 2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550" name="Rectangle 2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49" name="Picture 21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676650"/>
            <a:ext cx="1552575" cy="342900"/>
          </a:xfrm>
          <a:prstGeom prst="rect">
            <a:avLst/>
          </a:prstGeom>
          <a:noFill/>
        </p:spPr>
      </p:pic>
      <p:sp>
        <p:nvSpPr>
          <p:cNvPr id="22551" name="Rectangle 2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132"/>
          <p:cNvGrpSpPr>
            <a:grpSpLocks/>
          </p:cNvGrpSpPr>
          <p:nvPr/>
        </p:nvGrpSpPr>
        <p:grpSpPr bwMode="auto">
          <a:xfrm>
            <a:off x="5791200" y="1657350"/>
            <a:ext cx="2286000" cy="1492250"/>
            <a:chOff x="1814" y="613"/>
            <a:chExt cx="4720" cy="2351"/>
          </a:xfrm>
        </p:grpSpPr>
        <p:sp>
          <p:nvSpPr>
            <p:cNvPr id="35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36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cxnSp>
        <p:nvCxnSpPr>
          <p:cNvPr id="42" name="Straight Connector 41"/>
          <p:cNvCxnSpPr/>
          <p:nvPr/>
        </p:nvCxnSpPr>
        <p:spPr>
          <a:xfrm flipV="1">
            <a:off x="6858000" y="21145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6858000" y="21907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6858000" y="22669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6858000" y="23431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6858000" y="24193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6858000" y="24955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V="1">
            <a:off x="6858000" y="25717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6172200" y="12763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7543800" y="127635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6858000" y="2647950"/>
            <a:ext cx="152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172200" y="325755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sz="2000" i="1" noProof="1" smtClean="0">
                <a:latin typeface="Calibri" pitchFamily="34" charset="0"/>
              </a:rPr>
              <a:t>Venov dijagram</a:t>
            </a:r>
            <a:endParaRPr lang="bs-Latn-BA" sz="2000" i="1" noProof="1">
              <a:latin typeface="Calibri" pitchFamily="34" charset="0"/>
            </a:endParaRPr>
          </a:p>
        </p:txBody>
      </p:sp>
      <p:sp>
        <p:nvSpPr>
          <p:cNvPr id="2254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2539" name="Picture 11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05600" y="1352550"/>
            <a:ext cx="571500" cy="304800"/>
          </a:xfrm>
          <a:prstGeom prst="rect">
            <a:avLst/>
          </a:prstGeom>
          <a:noFill/>
        </p:spPr>
      </p:pic>
      <p:cxnSp>
        <p:nvCxnSpPr>
          <p:cNvPr id="45" name="Straight Arrow Connector 44"/>
          <p:cNvCxnSpPr>
            <a:stCxn id="22539" idx="2"/>
          </p:cNvCxnSpPr>
          <p:nvPr/>
        </p:nvCxnSpPr>
        <p:spPr>
          <a:xfrm flipH="1">
            <a:off x="6934200" y="1657350"/>
            <a:ext cx="57150" cy="457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209550"/>
            <a:ext cx="868680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Razlika 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skupova A  i B je skup, oznaka </a:t>
            </a:r>
            <a:r>
              <a:rPr lang="en-US" i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A\B</a:t>
            </a:r>
            <a:r>
              <a:rPr lang="en-US" i="1" dirty="0" smtClean="0">
                <a:latin typeface="Calibri" pitchFamily="34" charset="0"/>
                <a:cs typeface="Times New Roman" pitchFamily="18" charset="0"/>
              </a:rPr>
              <a:t>, 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čiji elementi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pripadaju skupu A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,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a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ne pripadaju skupu B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, tj.  </a:t>
            </a:r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A</a:t>
            </a:r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\B</a:t>
            </a:r>
            <a:r>
              <a:rPr lang="en-US" i="1" dirty="0" smtClean="0">
                <a:latin typeface="Calibri" pitchFamily="34" charset="0"/>
                <a:cs typeface="Times New Roman" pitchFamily="18" charset="0"/>
              </a:rPr>
              <a:t>=</a:t>
            </a:r>
          </a:p>
        </p:txBody>
      </p:sp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3276600" y="742950"/>
          <a:ext cx="2443163" cy="428625"/>
        </p:xfrm>
        <a:graphic>
          <a:graphicData uri="http://schemas.openxmlformats.org/presentationml/2006/ole">
            <p:oleObj spid="_x0000_s4103" name="Equation" r:id="rId3" imgW="1091880" imgH="215640" progId="">
              <p:embed/>
            </p:oleObj>
          </a:graphicData>
        </a:graphic>
      </p:graphicFrame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08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09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1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112" name="Rectangle 16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6705600" y="4019550"/>
            <a:ext cx="1905000" cy="685800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4171950"/>
            <a:ext cx="1619250" cy="342900"/>
          </a:xfrm>
          <a:prstGeom prst="rect">
            <a:avLst/>
          </a:prstGeom>
          <a:noFill/>
        </p:spPr>
      </p:pic>
      <p:sp>
        <p:nvSpPr>
          <p:cNvPr id="16" name="Rounded Rectangle 15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4:</a:t>
            </a: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14425" y="2266950"/>
            <a:ext cx="1323975" cy="342900"/>
          </a:xfrm>
          <a:prstGeom prst="rect">
            <a:avLst/>
          </a:prstGeom>
          <a:noFill/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95375" y="2686050"/>
            <a:ext cx="1343025" cy="342900"/>
          </a:xfrm>
          <a:prstGeom prst="rect">
            <a:avLst/>
          </a:prstGeom>
          <a:noFill/>
        </p:spPr>
      </p:pic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5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257550"/>
            <a:ext cx="1257300" cy="342900"/>
          </a:xfrm>
          <a:prstGeom prst="rect">
            <a:avLst/>
          </a:prstGeom>
          <a:noFill/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3943350"/>
            <a:ext cx="1266825" cy="342900"/>
          </a:xfrm>
          <a:prstGeom prst="rect">
            <a:avLst/>
          </a:prstGeom>
          <a:noFill/>
        </p:spPr>
      </p:pic>
      <p:sp>
        <p:nvSpPr>
          <p:cNvPr id="10" name="Rectangle 13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7" name="Group 132"/>
          <p:cNvGrpSpPr>
            <a:grpSpLocks/>
          </p:cNvGrpSpPr>
          <p:nvPr/>
        </p:nvGrpSpPr>
        <p:grpSpPr bwMode="auto">
          <a:xfrm>
            <a:off x="3505200" y="1581150"/>
            <a:ext cx="2057400" cy="1492250"/>
            <a:chOff x="1814" y="613"/>
            <a:chExt cx="4720" cy="2351"/>
          </a:xfrm>
        </p:grpSpPr>
        <p:sp>
          <p:nvSpPr>
            <p:cNvPr id="28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9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grpSp>
        <p:nvGrpSpPr>
          <p:cNvPr id="33" name="Group 132"/>
          <p:cNvGrpSpPr>
            <a:grpSpLocks/>
          </p:cNvGrpSpPr>
          <p:nvPr/>
        </p:nvGrpSpPr>
        <p:grpSpPr bwMode="auto">
          <a:xfrm>
            <a:off x="6172200" y="1733550"/>
            <a:ext cx="2057400" cy="1492250"/>
            <a:chOff x="1814" y="613"/>
            <a:chExt cx="4720" cy="2351"/>
          </a:xfrm>
        </p:grpSpPr>
        <p:sp>
          <p:nvSpPr>
            <p:cNvPr id="34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35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cxnSp>
        <p:nvCxnSpPr>
          <p:cNvPr id="37" name="Straight Connector 36"/>
          <p:cNvCxnSpPr/>
          <p:nvPr/>
        </p:nvCxnSpPr>
        <p:spPr>
          <a:xfrm flipV="1">
            <a:off x="3581400" y="173355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3505200" y="1885950"/>
            <a:ext cx="990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3505200" y="2038350"/>
            <a:ext cx="990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3581400" y="2266950"/>
            <a:ext cx="8382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flipH="1">
            <a:off x="3657600" y="241935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3733800" y="2571750"/>
            <a:ext cx="7620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3962400" y="2724150"/>
            <a:ext cx="5334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3657600" y="1657350"/>
            <a:ext cx="609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flipV="1">
            <a:off x="7315200" y="1809750"/>
            <a:ext cx="5334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 flipV="1">
            <a:off x="7239000" y="188595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7315200" y="196215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7315200" y="211455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flipV="1">
            <a:off x="7315200" y="2266950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7239000" y="2343150"/>
            <a:ext cx="990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V="1">
            <a:off x="7162800" y="2495550"/>
            <a:ext cx="10668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 flipV="1">
            <a:off x="7239000" y="2647950"/>
            <a:ext cx="9906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V="1">
            <a:off x="7315200" y="2800350"/>
            <a:ext cx="8382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V="1">
            <a:off x="7391400" y="2952750"/>
            <a:ext cx="6858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V="1">
            <a:off x="7543800" y="3105150"/>
            <a:ext cx="3810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104" name="Picture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33800" y="2190750"/>
            <a:ext cx="542925" cy="304800"/>
          </a:xfrm>
          <a:prstGeom prst="rect">
            <a:avLst/>
          </a:prstGeom>
          <a:noFill/>
        </p:spPr>
      </p:pic>
      <p:sp>
        <p:nvSpPr>
          <p:cNvPr id="41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391400" y="2343150"/>
            <a:ext cx="542925" cy="30480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6553200" y="13525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810000" y="127635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7543800" y="135255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876800" y="1276350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228600" y="209550"/>
            <a:ext cx="8686800" cy="1066800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Definicija: </a:t>
            </a:r>
            <a:r>
              <a:rPr lang="sr-Latn-CS" b="1" i="1" dirty="0" smtClean="0">
                <a:latin typeface="Calibri" pitchFamily="34" charset="0"/>
                <a:cs typeface="Times New Roman" pitchFamily="18" charset="0"/>
              </a:rPr>
              <a:t>Simetrična razlika </a:t>
            </a:r>
            <a:r>
              <a:rPr lang="sr-Latn-CS" i="1" dirty="0" smtClean="0">
                <a:latin typeface="Calibri" pitchFamily="34" charset="0"/>
                <a:cs typeface="Times New Roman" pitchFamily="18" charset="0"/>
              </a:rPr>
              <a:t>skupova A  i  B, oznaka                  , je skup</a:t>
            </a:r>
          </a:p>
          <a:p>
            <a:endParaRPr lang="sr-Latn-CS" i="1" dirty="0">
              <a:latin typeface="Calibri" pitchFamily="34" charset="0"/>
              <a:cs typeface="Times New Roman" pitchFamily="18" charset="0"/>
            </a:endParaRPr>
          </a:p>
          <a:p>
            <a:endParaRPr lang="en-US" i="1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23559" name="Object 4"/>
          <p:cNvGraphicFramePr>
            <a:graphicFrameLocks noChangeAspect="1"/>
          </p:cNvGraphicFramePr>
          <p:nvPr/>
        </p:nvGraphicFramePr>
        <p:xfrm>
          <a:off x="5257800" y="285750"/>
          <a:ext cx="792163" cy="322263"/>
        </p:xfrm>
        <a:graphic>
          <a:graphicData uri="http://schemas.openxmlformats.org/presentationml/2006/ole">
            <p:oleObj spid="_x0000_s23559" name="Equation" r:id="rId3" imgW="342720" imgH="164880" progId="">
              <p:embed/>
            </p:oleObj>
          </a:graphicData>
        </a:graphic>
      </p:graphicFrame>
      <p:sp>
        <p:nvSpPr>
          <p:cNvPr id="2356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3560" name="Picture 8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86400" y="742950"/>
            <a:ext cx="2819400" cy="342900"/>
          </a:xfrm>
          <a:prstGeom prst="rect">
            <a:avLst/>
          </a:prstGeom>
          <a:noFill/>
        </p:spPr>
      </p:pic>
      <p:sp>
        <p:nvSpPr>
          <p:cNvPr id="23563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4" name="Rectangle 12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66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3567" name="Rectangle 15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304800" y="1657350"/>
            <a:ext cx="1447800" cy="381000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r-Latn-CS" b="1" i="1" dirty="0" smtClean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rPr>
              <a:t>Primjer 3:</a:t>
            </a:r>
          </a:p>
        </p:txBody>
      </p:sp>
      <p:pic>
        <p:nvPicPr>
          <p:cNvPr id="17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266950"/>
            <a:ext cx="1323975" cy="342900"/>
          </a:xfrm>
          <a:prstGeom prst="rect">
            <a:avLst/>
          </a:prstGeom>
          <a:noFill/>
        </p:spPr>
      </p:pic>
      <p:pic>
        <p:nvPicPr>
          <p:cNvPr id="18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2647950"/>
            <a:ext cx="1343025" cy="342900"/>
          </a:xfrm>
          <a:prstGeom prst="rect">
            <a:avLst/>
          </a:prstGeom>
          <a:noFill/>
        </p:spPr>
      </p:pic>
      <p:pic>
        <p:nvPicPr>
          <p:cNvPr id="19" name="Picture 8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28700" y="3105150"/>
            <a:ext cx="1257300" cy="342900"/>
          </a:xfrm>
          <a:prstGeom prst="rect">
            <a:avLst/>
          </a:prstGeom>
          <a:noFill/>
        </p:spPr>
      </p:pic>
      <p:pic>
        <p:nvPicPr>
          <p:cNvPr id="20" name="Picture 11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19175" y="3524250"/>
            <a:ext cx="1266825" cy="342900"/>
          </a:xfrm>
          <a:prstGeom prst="rect">
            <a:avLst/>
          </a:prstGeom>
          <a:noFill/>
        </p:spPr>
      </p:pic>
      <p:sp>
        <p:nvSpPr>
          <p:cNvPr id="3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4171950"/>
            <a:ext cx="2609850" cy="342900"/>
          </a:xfrm>
          <a:prstGeom prst="rect">
            <a:avLst/>
          </a:prstGeom>
          <a:noFill/>
        </p:spPr>
      </p:pic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0" y="8001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132"/>
          <p:cNvGrpSpPr>
            <a:grpSpLocks/>
          </p:cNvGrpSpPr>
          <p:nvPr/>
        </p:nvGrpSpPr>
        <p:grpSpPr bwMode="auto">
          <a:xfrm>
            <a:off x="5257800" y="1962150"/>
            <a:ext cx="2057400" cy="1492250"/>
            <a:chOff x="1814" y="613"/>
            <a:chExt cx="4720" cy="2351"/>
          </a:xfrm>
        </p:grpSpPr>
        <p:sp>
          <p:nvSpPr>
            <p:cNvPr id="22" name="AutoShape 133"/>
            <p:cNvSpPr>
              <a:spLocks/>
            </p:cNvSpPr>
            <p:nvPr/>
          </p:nvSpPr>
          <p:spPr bwMode="auto">
            <a:xfrm>
              <a:off x="1814" y="613"/>
              <a:ext cx="2598" cy="2340"/>
            </a:xfrm>
            <a:custGeom>
              <a:avLst/>
              <a:gdLst/>
              <a:ahLst/>
              <a:cxnLst>
                <a:cxn ang="0">
                  <a:pos x="1352" y="2340"/>
                </a:cxn>
                <a:cxn ang="0">
                  <a:pos x="2177" y="300"/>
                </a:cxn>
                <a:cxn ang="0">
                  <a:pos x="2310" y="500"/>
                </a:cxn>
                <a:cxn ang="0">
                  <a:pos x="2467" y="740"/>
                </a:cxn>
                <a:cxn ang="0">
                  <a:pos x="2546" y="1040"/>
                </a:cxn>
                <a:cxn ang="0">
                  <a:pos x="2546" y="1320"/>
                </a:cxn>
                <a:cxn ang="0">
                  <a:pos x="2478" y="1560"/>
                </a:cxn>
                <a:cxn ang="0">
                  <a:pos x="2338" y="1800"/>
                </a:cxn>
                <a:cxn ang="0">
                  <a:pos x="2138" y="2020"/>
                </a:cxn>
                <a:cxn ang="0">
                  <a:pos x="1886" y="2180"/>
                </a:cxn>
                <a:cxn ang="0">
                  <a:pos x="1514" y="2280"/>
                </a:cxn>
                <a:cxn ang="0">
                  <a:pos x="1510" y="2340"/>
                </a:cxn>
                <a:cxn ang="0">
                  <a:pos x="1944" y="2180"/>
                </a:cxn>
                <a:cxn ang="0">
                  <a:pos x="2187" y="2020"/>
                </a:cxn>
                <a:cxn ang="0">
                  <a:pos x="2383" y="1820"/>
                </a:cxn>
                <a:cxn ang="0">
                  <a:pos x="2515" y="1560"/>
                </a:cxn>
                <a:cxn ang="0">
                  <a:pos x="2585" y="1320"/>
                </a:cxn>
                <a:cxn ang="0">
                  <a:pos x="2591" y="1040"/>
                </a:cxn>
                <a:cxn ang="0">
                  <a:pos x="2506" y="740"/>
                </a:cxn>
                <a:cxn ang="0">
                  <a:pos x="2342" y="480"/>
                </a:cxn>
                <a:cxn ang="0">
                  <a:pos x="796" y="2220"/>
                </a:cxn>
                <a:cxn ang="0">
                  <a:pos x="1052" y="2320"/>
                </a:cxn>
                <a:cxn ang="0">
                  <a:pos x="1246" y="0"/>
                </a:cxn>
                <a:cxn ang="0">
                  <a:pos x="768" y="100"/>
                </a:cxn>
                <a:cxn ang="0">
                  <a:pos x="496" y="260"/>
                </a:cxn>
                <a:cxn ang="0">
                  <a:pos x="276" y="460"/>
                </a:cxn>
                <a:cxn ang="0">
                  <a:pos x="120" y="720"/>
                </a:cxn>
                <a:cxn ang="0">
                  <a:pos x="30" y="960"/>
                </a:cxn>
                <a:cxn ang="0">
                  <a:pos x="0" y="1220"/>
                </a:cxn>
                <a:cxn ang="0">
                  <a:pos x="61" y="1520"/>
                </a:cxn>
                <a:cxn ang="0">
                  <a:pos x="195" y="1780"/>
                </a:cxn>
                <a:cxn ang="0">
                  <a:pos x="392" y="2020"/>
                </a:cxn>
                <a:cxn ang="0">
                  <a:pos x="641" y="2200"/>
                </a:cxn>
                <a:cxn ang="0">
                  <a:pos x="723" y="2180"/>
                </a:cxn>
                <a:cxn ang="0">
                  <a:pos x="458" y="2020"/>
                </a:cxn>
                <a:cxn ang="0">
                  <a:pos x="246" y="1800"/>
                </a:cxn>
                <a:cxn ang="0">
                  <a:pos x="104" y="1520"/>
                </a:cxn>
                <a:cxn ang="0">
                  <a:pos x="46" y="1220"/>
                </a:cxn>
                <a:cxn ang="0">
                  <a:pos x="76" y="960"/>
                </a:cxn>
                <a:cxn ang="0">
                  <a:pos x="150" y="720"/>
                </a:cxn>
                <a:cxn ang="0">
                  <a:pos x="304" y="500"/>
                </a:cxn>
                <a:cxn ang="0">
                  <a:pos x="519" y="300"/>
                </a:cxn>
                <a:cxn ang="0">
                  <a:pos x="782" y="140"/>
                </a:cxn>
                <a:cxn ang="0">
                  <a:pos x="1246" y="0"/>
                </a:cxn>
                <a:cxn ang="0">
                  <a:pos x="1514" y="40"/>
                </a:cxn>
                <a:cxn ang="0">
                  <a:pos x="1895" y="160"/>
                </a:cxn>
                <a:cxn ang="0">
                  <a:pos x="2147" y="340"/>
                </a:cxn>
                <a:cxn ang="0">
                  <a:pos x="1997" y="180"/>
                </a:cxn>
                <a:cxn ang="0">
                  <a:pos x="1646" y="40"/>
                </a:cxn>
                <a:cxn ang="0">
                  <a:pos x="1246" y="0"/>
                </a:cxn>
              </a:cxnLst>
              <a:rect l="0" t="0" r="r" b="b"/>
              <a:pathLst>
                <a:path w="2598" h="2340">
                  <a:moveTo>
                    <a:pt x="1066" y="2280"/>
                  </a:moveTo>
                  <a:lnTo>
                    <a:pt x="1052" y="2320"/>
                  </a:lnTo>
                  <a:lnTo>
                    <a:pt x="1128" y="2340"/>
                  </a:lnTo>
                  <a:lnTo>
                    <a:pt x="1352" y="2340"/>
                  </a:lnTo>
                  <a:lnTo>
                    <a:pt x="1352" y="2300"/>
                  </a:lnTo>
                  <a:lnTo>
                    <a:pt x="1134" y="2300"/>
                  </a:lnTo>
                  <a:lnTo>
                    <a:pt x="1066" y="2280"/>
                  </a:lnTo>
                  <a:close/>
                  <a:moveTo>
                    <a:pt x="2177" y="300"/>
                  </a:moveTo>
                  <a:lnTo>
                    <a:pt x="2147" y="340"/>
                  </a:lnTo>
                  <a:lnTo>
                    <a:pt x="2205" y="380"/>
                  </a:lnTo>
                  <a:lnTo>
                    <a:pt x="2259" y="440"/>
                  </a:lnTo>
                  <a:lnTo>
                    <a:pt x="2310" y="500"/>
                  </a:lnTo>
                  <a:lnTo>
                    <a:pt x="2356" y="560"/>
                  </a:lnTo>
                  <a:lnTo>
                    <a:pt x="2397" y="620"/>
                  </a:lnTo>
                  <a:lnTo>
                    <a:pt x="2434" y="680"/>
                  </a:lnTo>
                  <a:lnTo>
                    <a:pt x="2467" y="740"/>
                  </a:lnTo>
                  <a:lnTo>
                    <a:pt x="2494" y="820"/>
                  </a:lnTo>
                  <a:lnTo>
                    <a:pt x="2517" y="880"/>
                  </a:lnTo>
                  <a:lnTo>
                    <a:pt x="2534" y="960"/>
                  </a:lnTo>
                  <a:lnTo>
                    <a:pt x="2546" y="1040"/>
                  </a:lnTo>
                  <a:lnTo>
                    <a:pt x="2553" y="1120"/>
                  </a:lnTo>
                  <a:lnTo>
                    <a:pt x="2553" y="1180"/>
                  </a:lnTo>
                  <a:lnTo>
                    <a:pt x="2551" y="1260"/>
                  </a:lnTo>
                  <a:lnTo>
                    <a:pt x="2546" y="1320"/>
                  </a:lnTo>
                  <a:lnTo>
                    <a:pt x="2537" y="1380"/>
                  </a:lnTo>
                  <a:lnTo>
                    <a:pt x="2523" y="1440"/>
                  </a:lnTo>
                  <a:lnTo>
                    <a:pt x="2504" y="1500"/>
                  </a:lnTo>
                  <a:lnTo>
                    <a:pt x="2478" y="1560"/>
                  </a:lnTo>
                  <a:lnTo>
                    <a:pt x="2447" y="1620"/>
                  </a:lnTo>
                  <a:lnTo>
                    <a:pt x="2415" y="1680"/>
                  </a:lnTo>
                  <a:lnTo>
                    <a:pt x="2379" y="1740"/>
                  </a:lnTo>
                  <a:lnTo>
                    <a:pt x="2338" y="1800"/>
                  </a:lnTo>
                  <a:lnTo>
                    <a:pt x="2293" y="1860"/>
                  </a:lnTo>
                  <a:lnTo>
                    <a:pt x="2245" y="1920"/>
                  </a:lnTo>
                  <a:lnTo>
                    <a:pt x="2193" y="1960"/>
                  </a:lnTo>
                  <a:lnTo>
                    <a:pt x="2138" y="2020"/>
                  </a:lnTo>
                  <a:lnTo>
                    <a:pt x="2079" y="2060"/>
                  </a:lnTo>
                  <a:lnTo>
                    <a:pt x="2018" y="2100"/>
                  </a:lnTo>
                  <a:lnTo>
                    <a:pt x="1953" y="2140"/>
                  </a:lnTo>
                  <a:lnTo>
                    <a:pt x="1886" y="2180"/>
                  </a:lnTo>
                  <a:lnTo>
                    <a:pt x="1816" y="2200"/>
                  </a:lnTo>
                  <a:lnTo>
                    <a:pt x="1744" y="2240"/>
                  </a:lnTo>
                  <a:lnTo>
                    <a:pt x="1592" y="2280"/>
                  </a:lnTo>
                  <a:lnTo>
                    <a:pt x="1514" y="2280"/>
                  </a:lnTo>
                  <a:lnTo>
                    <a:pt x="1433" y="2300"/>
                  </a:lnTo>
                  <a:lnTo>
                    <a:pt x="1352" y="2300"/>
                  </a:lnTo>
                  <a:lnTo>
                    <a:pt x="1352" y="2340"/>
                  </a:lnTo>
                  <a:lnTo>
                    <a:pt x="1510" y="2340"/>
                  </a:lnTo>
                  <a:lnTo>
                    <a:pt x="1736" y="2280"/>
                  </a:lnTo>
                  <a:lnTo>
                    <a:pt x="1807" y="2240"/>
                  </a:lnTo>
                  <a:lnTo>
                    <a:pt x="1877" y="2220"/>
                  </a:lnTo>
                  <a:lnTo>
                    <a:pt x="1944" y="2180"/>
                  </a:lnTo>
                  <a:lnTo>
                    <a:pt x="2009" y="2140"/>
                  </a:lnTo>
                  <a:lnTo>
                    <a:pt x="2071" y="2100"/>
                  </a:lnTo>
                  <a:lnTo>
                    <a:pt x="2130" y="2060"/>
                  </a:lnTo>
                  <a:lnTo>
                    <a:pt x="2187" y="2020"/>
                  </a:lnTo>
                  <a:lnTo>
                    <a:pt x="2241" y="1980"/>
                  </a:lnTo>
                  <a:lnTo>
                    <a:pt x="2292" y="1920"/>
                  </a:lnTo>
                  <a:lnTo>
                    <a:pt x="2339" y="1860"/>
                  </a:lnTo>
                  <a:lnTo>
                    <a:pt x="2383" y="1820"/>
                  </a:lnTo>
                  <a:lnTo>
                    <a:pt x="2423" y="1760"/>
                  </a:lnTo>
                  <a:lnTo>
                    <a:pt x="2460" y="1700"/>
                  </a:lnTo>
                  <a:lnTo>
                    <a:pt x="2493" y="1620"/>
                  </a:lnTo>
                  <a:lnTo>
                    <a:pt x="2515" y="1560"/>
                  </a:lnTo>
                  <a:lnTo>
                    <a:pt x="2536" y="1500"/>
                  </a:lnTo>
                  <a:lnTo>
                    <a:pt x="2554" y="1440"/>
                  </a:lnTo>
                  <a:lnTo>
                    <a:pt x="2567" y="1380"/>
                  </a:lnTo>
                  <a:lnTo>
                    <a:pt x="2585" y="1320"/>
                  </a:lnTo>
                  <a:lnTo>
                    <a:pt x="2595" y="1260"/>
                  </a:lnTo>
                  <a:lnTo>
                    <a:pt x="2598" y="1180"/>
                  </a:lnTo>
                  <a:lnTo>
                    <a:pt x="2598" y="1120"/>
                  </a:lnTo>
                  <a:lnTo>
                    <a:pt x="2591" y="1040"/>
                  </a:lnTo>
                  <a:lnTo>
                    <a:pt x="2578" y="960"/>
                  </a:lnTo>
                  <a:lnTo>
                    <a:pt x="2560" y="880"/>
                  </a:lnTo>
                  <a:lnTo>
                    <a:pt x="2536" y="820"/>
                  </a:lnTo>
                  <a:lnTo>
                    <a:pt x="2506" y="740"/>
                  </a:lnTo>
                  <a:lnTo>
                    <a:pt x="2472" y="680"/>
                  </a:lnTo>
                  <a:lnTo>
                    <a:pt x="2433" y="600"/>
                  </a:lnTo>
                  <a:lnTo>
                    <a:pt x="2390" y="540"/>
                  </a:lnTo>
                  <a:lnTo>
                    <a:pt x="2342" y="480"/>
                  </a:lnTo>
                  <a:lnTo>
                    <a:pt x="2291" y="420"/>
                  </a:lnTo>
                  <a:lnTo>
                    <a:pt x="2236" y="360"/>
                  </a:lnTo>
                  <a:lnTo>
                    <a:pt x="2177" y="300"/>
                  </a:lnTo>
                  <a:close/>
                  <a:moveTo>
                    <a:pt x="796" y="2220"/>
                  </a:moveTo>
                  <a:lnTo>
                    <a:pt x="782" y="2260"/>
                  </a:lnTo>
                  <a:lnTo>
                    <a:pt x="917" y="2300"/>
                  </a:lnTo>
                  <a:lnTo>
                    <a:pt x="984" y="2300"/>
                  </a:lnTo>
                  <a:lnTo>
                    <a:pt x="1052" y="2320"/>
                  </a:lnTo>
                  <a:lnTo>
                    <a:pt x="1066" y="2280"/>
                  </a:lnTo>
                  <a:lnTo>
                    <a:pt x="999" y="2280"/>
                  </a:lnTo>
                  <a:lnTo>
                    <a:pt x="796" y="2220"/>
                  </a:lnTo>
                  <a:close/>
                  <a:moveTo>
                    <a:pt x="1246" y="0"/>
                  </a:moveTo>
                  <a:lnTo>
                    <a:pt x="1162" y="20"/>
                  </a:lnTo>
                  <a:lnTo>
                    <a:pt x="1079" y="20"/>
                  </a:lnTo>
                  <a:lnTo>
                    <a:pt x="919" y="60"/>
                  </a:lnTo>
                  <a:lnTo>
                    <a:pt x="768" y="100"/>
                  </a:lnTo>
                  <a:lnTo>
                    <a:pt x="695" y="140"/>
                  </a:lnTo>
                  <a:lnTo>
                    <a:pt x="626" y="180"/>
                  </a:lnTo>
                  <a:lnTo>
                    <a:pt x="559" y="220"/>
                  </a:lnTo>
                  <a:lnTo>
                    <a:pt x="496" y="260"/>
                  </a:lnTo>
                  <a:lnTo>
                    <a:pt x="436" y="300"/>
                  </a:lnTo>
                  <a:lnTo>
                    <a:pt x="379" y="360"/>
                  </a:lnTo>
                  <a:lnTo>
                    <a:pt x="326" y="420"/>
                  </a:lnTo>
                  <a:lnTo>
                    <a:pt x="276" y="460"/>
                  </a:lnTo>
                  <a:lnTo>
                    <a:pt x="231" y="520"/>
                  </a:lnTo>
                  <a:lnTo>
                    <a:pt x="190" y="580"/>
                  </a:lnTo>
                  <a:lnTo>
                    <a:pt x="153" y="640"/>
                  </a:lnTo>
                  <a:lnTo>
                    <a:pt x="120" y="720"/>
                  </a:lnTo>
                  <a:lnTo>
                    <a:pt x="90" y="760"/>
                  </a:lnTo>
                  <a:lnTo>
                    <a:pt x="65" y="840"/>
                  </a:lnTo>
                  <a:lnTo>
                    <a:pt x="45" y="900"/>
                  </a:lnTo>
                  <a:lnTo>
                    <a:pt x="30" y="960"/>
                  </a:lnTo>
                  <a:lnTo>
                    <a:pt x="20" y="1020"/>
                  </a:lnTo>
                  <a:lnTo>
                    <a:pt x="10" y="1080"/>
                  </a:lnTo>
                  <a:lnTo>
                    <a:pt x="3" y="1160"/>
                  </a:lnTo>
                  <a:lnTo>
                    <a:pt x="0" y="1220"/>
                  </a:lnTo>
                  <a:lnTo>
                    <a:pt x="8" y="1300"/>
                  </a:lnTo>
                  <a:lnTo>
                    <a:pt x="21" y="1380"/>
                  </a:lnTo>
                  <a:lnTo>
                    <a:pt x="38" y="1440"/>
                  </a:lnTo>
                  <a:lnTo>
                    <a:pt x="61" y="1520"/>
                  </a:lnTo>
                  <a:lnTo>
                    <a:pt x="88" y="1600"/>
                  </a:lnTo>
                  <a:lnTo>
                    <a:pt x="119" y="1660"/>
                  </a:lnTo>
                  <a:lnTo>
                    <a:pt x="155" y="1720"/>
                  </a:lnTo>
                  <a:lnTo>
                    <a:pt x="195" y="1780"/>
                  </a:lnTo>
                  <a:lnTo>
                    <a:pt x="239" y="1840"/>
                  </a:lnTo>
                  <a:lnTo>
                    <a:pt x="286" y="1900"/>
                  </a:lnTo>
                  <a:lnTo>
                    <a:pt x="338" y="1960"/>
                  </a:lnTo>
                  <a:lnTo>
                    <a:pt x="392" y="2020"/>
                  </a:lnTo>
                  <a:lnTo>
                    <a:pt x="450" y="2060"/>
                  </a:lnTo>
                  <a:lnTo>
                    <a:pt x="511" y="2100"/>
                  </a:lnTo>
                  <a:lnTo>
                    <a:pt x="575" y="2160"/>
                  </a:lnTo>
                  <a:lnTo>
                    <a:pt x="641" y="2200"/>
                  </a:lnTo>
                  <a:lnTo>
                    <a:pt x="710" y="2220"/>
                  </a:lnTo>
                  <a:lnTo>
                    <a:pt x="782" y="2260"/>
                  </a:lnTo>
                  <a:lnTo>
                    <a:pt x="796" y="2220"/>
                  </a:lnTo>
                  <a:lnTo>
                    <a:pt x="723" y="2180"/>
                  </a:lnTo>
                  <a:lnTo>
                    <a:pt x="652" y="2140"/>
                  </a:lnTo>
                  <a:lnTo>
                    <a:pt x="584" y="2100"/>
                  </a:lnTo>
                  <a:lnTo>
                    <a:pt x="519" y="2060"/>
                  </a:lnTo>
                  <a:lnTo>
                    <a:pt x="458" y="2020"/>
                  </a:lnTo>
                  <a:lnTo>
                    <a:pt x="399" y="1960"/>
                  </a:lnTo>
                  <a:lnTo>
                    <a:pt x="344" y="1920"/>
                  </a:lnTo>
                  <a:lnTo>
                    <a:pt x="293" y="1860"/>
                  </a:lnTo>
                  <a:lnTo>
                    <a:pt x="246" y="1800"/>
                  </a:lnTo>
                  <a:lnTo>
                    <a:pt x="203" y="1740"/>
                  </a:lnTo>
                  <a:lnTo>
                    <a:pt x="165" y="1660"/>
                  </a:lnTo>
                  <a:lnTo>
                    <a:pt x="132" y="1600"/>
                  </a:lnTo>
                  <a:lnTo>
                    <a:pt x="104" y="1520"/>
                  </a:lnTo>
                  <a:lnTo>
                    <a:pt x="81" y="1460"/>
                  </a:lnTo>
                  <a:lnTo>
                    <a:pt x="63" y="1380"/>
                  </a:lnTo>
                  <a:lnTo>
                    <a:pt x="52" y="1300"/>
                  </a:lnTo>
                  <a:lnTo>
                    <a:pt x="46" y="1220"/>
                  </a:lnTo>
                  <a:lnTo>
                    <a:pt x="46" y="1160"/>
                  </a:lnTo>
                  <a:lnTo>
                    <a:pt x="50" y="1100"/>
                  </a:lnTo>
                  <a:lnTo>
                    <a:pt x="59" y="1040"/>
                  </a:lnTo>
                  <a:lnTo>
                    <a:pt x="76" y="960"/>
                  </a:lnTo>
                  <a:lnTo>
                    <a:pt x="89" y="900"/>
                  </a:lnTo>
                  <a:lnTo>
                    <a:pt x="107" y="840"/>
                  </a:lnTo>
                  <a:lnTo>
                    <a:pt x="128" y="780"/>
                  </a:lnTo>
                  <a:lnTo>
                    <a:pt x="150" y="720"/>
                  </a:lnTo>
                  <a:lnTo>
                    <a:pt x="183" y="660"/>
                  </a:lnTo>
                  <a:lnTo>
                    <a:pt x="219" y="600"/>
                  </a:lnTo>
                  <a:lnTo>
                    <a:pt x="260" y="540"/>
                  </a:lnTo>
                  <a:lnTo>
                    <a:pt x="304" y="500"/>
                  </a:lnTo>
                  <a:lnTo>
                    <a:pt x="353" y="440"/>
                  </a:lnTo>
                  <a:lnTo>
                    <a:pt x="405" y="380"/>
                  </a:lnTo>
                  <a:lnTo>
                    <a:pt x="460" y="340"/>
                  </a:lnTo>
                  <a:lnTo>
                    <a:pt x="519" y="300"/>
                  </a:lnTo>
                  <a:lnTo>
                    <a:pt x="580" y="260"/>
                  </a:lnTo>
                  <a:lnTo>
                    <a:pt x="645" y="220"/>
                  </a:lnTo>
                  <a:lnTo>
                    <a:pt x="712" y="180"/>
                  </a:lnTo>
                  <a:lnTo>
                    <a:pt x="782" y="140"/>
                  </a:lnTo>
                  <a:lnTo>
                    <a:pt x="929" y="100"/>
                  </a:lnTo>
                  <a:lnTo>
                    <a:pt x="1164" y="40"/>
                  </a:lnTo>
                  <a:lnTo>
                    <a:pt x="1246" y="40"/>
                  </a:lnTo>
                  <a:lnTo>
                    <a:pt x="1246" y="0"/>
                  </a:lnTo>
                  <a:close/>
                  <a:moveTo>
                    <a:pt x="1410" y="0"/>
                  </a:moveTo>
                  <a:lnTo>
                    <a:pt x="1246" y="0"/>
                  </a:lnTo>
                  <a:lnTo>
                    <a:pt x="1262" y="40"/>
                  </a:lnTo>
                  <a:lnTo>
                    <a:pt x="1514" y="40"/>
                  </a:lnTo>
                  <a:lnTo>
                    <a:pt x="1595" y="60"/>
                  </a:lnTo>
                  <a:lnTo>
                    <a:pt x="1750" y="100"/>
                  </a:lnTo>
                  <a:lnTo>
                    <a:pt x="1824" y="140"/>
                  </a:lnTo>
                  <a:lnTo>
                    <a:pt x="1895" y="160"/>
                  </a:lnTo>
                  <a:lnTo>
                    <a:pt x="1963" y="200"/>
                  </a:lnTo>
                  <a:lnTo>
                    <a:pt x="2028" y="240"/>
                  </a:lnTo>
                  <a:lnTo>
                    <a:pt x="2089" y="280"/>
                  </a:lnTo>
                  <a:lnTo>
                    <a:pt x="2147" y="340"/>
                  </a:lnTo>
                  <a:lnTo>
                    <a:pt x="2177" y="300"/>
                  </a:lnTo>
                  <a:lnTo>
                    <a:pt x="2120" y="260"/>
                  </a:lnTo>
                  <a:lnTo>
                    <a:pt x="2060" y="220"/>
                  </a:lnTo>
                  <a:lnTo>
                    <a:pt x="1997" y="180"/>
                  </a:lnTo>
                  <a:lnTo>
                    <a:pt x="1932" y="140"/>
                  </a:lnTo>
                  <a:lnTo>
                    <a:pt x="1864" y="120"/>
                  </a:lnTo>
                  <a:lnTo>
                    <a:pt x="1793" y="80"/>
                  </a:lnTo>
                  <a:lnTo>
                    <a:pt x="1646" y="40"/>
                  </a:lnTo>
                  <a:lnTo>
                    <a:pt x="1569" y="20"/>
                  </a:lnTo>
                  <a:lnTo>
                    <a:pt x="1490" y="20"/>
                  </a:lnTo>
                  <a:lnTo>
                    <a:pt x="1410" y="0"/>
                  </a:lnTo>
                  <a:close/>
                  <a:moveTo>
                    <a:pt x="1246" y="0"/>
                  </a:moveTo>
                  <a:lnTo>
                    <a:pt x="1246" y="40"/>
                  </a:lnTo>
                  <a:lnTo>
                    <a:pt x="1262" y="40"/>
                  </a:lnTo>
                  <a:lnTo>
                    <a:pt x="1246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  <p:sp>
          <p:nvSpPr>
            <p:cNvPr id="23" name="AutoShape 146"/>
            <p:cNvSpPr>
              <a:spLocks/>
            </p:cNvSpPr>
            <p:nvPr/>
          </p:nvSpPr>
          <p:spPr bwMode="auto">
            <a:xfrm>
              <a:off x="3950" y="624"/>
              <a:ext cx="2584" cy="2340"/>
            </a:xfrm>
            <a:custGeom>
              <a:avLst/>
              <a:gdLst/>
              <a:ahLst/>
              <a:cxnLst>
                <a:cxn ang="0">
                  <a:pos x="982" y="2320"/>
                </a:cxn>
                <a:cxn ang="0">
                  <a:pos x="1055" y="2300"/>
                </a:cxn>
                <a:cxn ang="0">
                  <a:pos x="1122" y="2340"/>
                </a:cxn>
                <a:cxn ang="0">
                  <a:pos x="2214" y="1920"/>
                </a:cxn>
                <a:cxn ang="0">
                  <a:pos x="1984" y="2100"/>
                </a:cxn>
                <a:cxn ang="0">
                  <a:pos x="1713" y="2240"/>
                </a:cxn>
                <a:cxn ang="0">
                  <a:pos x="1408" y="2340"/>
                </a:cxn>
                <a:cxn ang="0">
                  <a:pos x="1796" y="2240"/>
                </a:cxn>
                <a:cxn ang="0">
                  <a:pos x="2065" y="2100"/>
                </a:cxn>
                <a:cxn ang="0">
                  <a:pos x="2294" y="1900"/>
                </a:cxn>
                <a:cxn ang="0">
                  <a:pos x="948" y="40"/>
                </a:cxn>
                <a:cxn ang="0">
                  <a:pos x="598" y="200"/>
                </a:cxn>
                <a:cxn ang="0">
                  <a:pos x="365" y="380"/>
                </a:cxn>
                <a:cxn ang="0">
                  <a:pos x="183" y="600"/>
                </a:cxn>
                <a:cxn ang="0">
                  <a:pos x="58" y="840"/>
                </a:cxn>
                <a:cxn ang="0">
                  <a:pos x="3" y="1100"/>
                </a:cxn>
                <a:cxn ang="0">
                  <a:pos x="21" y="1380"/>
                </a:cxn>
                <a:cxn ang="0">
                  <a:pos x="112" y="1660"/>
                </a:cxn>
                <a:cxn ang="0">
                  <a:pos x="274" y="1920"/>
                </a:cxn>
                <a:cxn ang="0">
                  <a:pos x="499" y="2120"/>
                </a:cxn>
                <a:cxn ang="0">
                  <a:pos x="776" y="2260"/>
                </a:cxn>
                <a:cxn ang="0">
                  <a:pos x="703" y="2180"/>
                </a:cxn>
                <a:cxn ang="0">
                  <a:pos x="439" y="2020"/>
                </a:cxn>
                <a:cxn ang="0">
                  <a:pos x="230" y="1800"/>
                </a:cxn>
                <a:cxn ang="0">
                  <a:pos x="91" y="1540"/>
                </a:cxn>
                <a:cxn ang="0">
                  <a:pos x="41" y="1240"/>
                </a:cxn>
                <a:cxn ang="0">
                  <a:pos x="68" y="980"/>
                </a:cxn>
                <a:cxn ang="0">
                  <a:pos x="146" y="740"/>
                </a:cxn>
                <a:cxn ang="0">
                  <a:pos x="306" y="500"/>
                </a:cxn>
                <a:cxn ang="0">
                  <a:pos x="525" y="300"/>
                </a:cxn>
                <a:cxn ang="0">
                  <a:pos x="793" y="140"/>
                </a:cxn>
                <a:cxn ang="0">
                  <a:pos x="1101" y="60"/>
                </a:cxn>
                <a:cxn ang="0">
                  <a:pos x="1722" y="100"/>
                </a:cxn>
                <a:cxn ang="0">
                  <a:pos x="2003" y="220"/>
                </a:cxn>
                <a:cxn ang="0">
                  <a:pos x="2238" y="400"/>
                </a:cxn>
                <a:cxn ang="0">
                  <a:pos x="2415" y="640"/>
                </a:cxn>
                <a:cxn ang="0">
                  <a:pos x="2524" y="900"/>
                </a:cxn>
                <a:cxn ang="0">
                  <a:pos x="2552" y="1200"/>
                </a:cxn>
                <a:cxn ang="0">
                  <a:pos x="2491" y="1500"/>
                </a:cxn>
                <a:cxn ang="0">
                  <a:pos x="2355" y="1760"/>
                </a:cxn>
                <a:cxn ang="0">
                  <a:pos x="2344" y="1840"/>
                </a:cxn>
                <a:cxn ang="0">
                  <a:pos x="2499" y="1580"/>
                </a:cxn>
                <a:cxn ang="0">
                  <a:pos x="2577" y="1280"/>
                </a:cxn>
                <a:cxn ang="0">
                  <a:pos x="2569" y="960"/>
                </a:cxn>
                <a:cxn ang="0">
                  <a:pos x="2476" y="680"/>
                </a:cxn>
                <a:cxn ang="0">
                  <a:pos x="2310" y="440"/>
                </a:cxn>
                <a:cxn ang="0">
                  <a:pos x="2085" y="240"/>
                </a:cxn>
                <a:cxn ang="0">
                  <a:pos x="1812" y="100"/>
                </a:cxn>
                <a:cxn ang="0">
                  <a:pos x="1601" y="60"/>
                </a:cxn>
                <a:cxn ang="0">
                  <a:pos x="1671" y="40"/>
                </a:cxn>
                <a:cxn ang="0">
                  <a:pos x="1182" y="0"/>
                </a:cxn>
                <a:cxn ang="0">
                  <a:pos x="1468" y="0"/>
                </a:cxn>
              </a:cxnLst>
              <a:rect l="0" t="0" r="r" b="b"/>
              <a:pathLst>
                <a:path w="2584" h="2340">
                  <a:moveTo>
                    <a:pt x="852" y="2240"/>
                  </a:moveTo>
                  <a:lnTo>
                    <a:pt x="852" y="2280"/>
                  </a:lnTo>
                  <a:lnTo>
                    <a:pt x="913" y="2300"/>
                  </a:lnTo>
                  <a:lnTo>
                    <a:pt x="982" y="2320"/>
                  </a:lnTo>
                  <a:lnTo>
                    <a:pt x="1053" y="2320"/>
                  </a:lnTo>
                  <a:lnTo>
                    <a:pt x="1122" y="2340"/>
                  </a:lnTo>
                  <a:lnTo>
                    <a:pt x="1122" y="2300"/>
                  </a:lnTo>
                  <a:lnTo>
                    <a:pt x="1055" y="2300"/>
                  </a:lnTo>
                  <a:lnTo>
                    <a:pt x="852" y="2240"/>
                  </a:lnTo>
                  <a:close/>
                  <a:moveTo>
                    <a:pt x="1408" y="2300"/>
                  </a:moveTo>
                  <a:lnTo>
                    <a:pt x="1122" y="2300"/>
                  </a:lnTo>
                  <a:lnTo>
                    <a:pt x="1122" y="2340"/>
                  </a:lnTo>
                  <a:lnTo>
                    <a:pt x="1408" y="2340"/>
                  </a:lnTo>
                  <a:lnTo>
                    <a:pt x="1408" y="2300"/>
                  </a:lnTo>
                  <a:close/>
                  <a:moveTo>
                    <a:pt x="2264" y="1880"/>
                  </a:moveTo>
                  <a:lnTo>
                    <a:pt x="2214" y="1920"/>
                  </a:lnTo>
                  <a:lnTo>
                    <a:pt x="2160" y="1980"/>
                  </a:lnTo>
                  <a:lnTo>
                    <a:pt x="2104" y="2020"/>
                  </a:lnTo>
                  <a:lnTo>
                    <a:pt x="2045" y="2060"/>
                  </a:lnTo>
                  <a:lnTo>
                    <a:pt x="1984" y="2100"/>
                  </a:lnTo>
                  <a:lnTo>
                    <a:pt x="1920" y="2140"/>
                  </a:lnTo>
                  <a:lnTo>
                    <a:pt x="1853" y="2180"/>
                  </a:lnTo>
                  <a:lnTo>
                    <a:pt x="1784" y="2200"/>
                  </a:lnTo>
                  <a:lnTo>
                    <a:pt x="1713" y="2240"/>
                  </a:lnTo>
                  <a:lnTo>
                    <a:pt x="1564" y="2280"/>
                  </a:lnTo>
                  <a:lnTo>
                    <a:pt x="1487" y="2280"/>
                  </a:lnTo>
                  <a:lnTo>
                    <a:pt x="1408" y="2300"/>
                  </a:lnTo>
                  <a:lnTo>
                    <a:pt x="1408" y="2340"/>
                  </a:lnTo>
                  <a:lnTo>
                    <a:pt x="1490" y="2320"/>
                  </a:lnTo>
                  <a:lnTo>
                    <a:pt x="1570" y="2320"/>
                  </a:lnTo>
                  <a:lnTo>
                    <a:pt x="1723" y="2280"/>
                  </a:lnTo>
                  <a:lnTo>
                    <a:pt x="1796" y="2240"/>
                  </a:lnTo>
                  <a:lnTo>
                    <a:pt x="1867" y="2220"/>
                  </a:lnTo>
                  <a:lnTo>
                    <a:pt x="1935" y="2180"/>
                  </a:lnTo>
                  <a:lnTo>
                    <a:pt x="2001" y="2140"/>
                  </a:lnTo>
                  <a:lnTo>
                    <a:pt x="2065" y="2100"/>
                  </a:lnTo>
                  <a:lnTo>
                    <a:pt x="2126" y="2060"/>
                  </a:lnTo>
                  <a:lnTo>
                    <a:pt x="2184" y="2000"/>
                  </a:lnTo>
                  <a:lnTo>
                    <a:pt x="2240" y="1960"/>
                  </a:lnTo>
                  <a:lnTo>
                    <a:pt x="2294" y="1900"/>
                  </a:lnTo>
                  <a:lnTo>
                    <a:pt x="2264" y="1880"/>
                  </a:lnTo>
                  <a:close/>
                  <a:moveTo>
                    <a:pt x="1182" y="0"/>
                  </a:moveTo>
                  <a:lnTo>
                    <a:pt x="1024" y="40"/>
                  </a:lnTo>
                  <a:lnTo>
                    <a:pt x="948" y="40"/>
                  </a:lnTo>
                  <a:lnTo>
                    <a:pt x="874" y="80"/>
                  </a:lnTo>
                  <a:lnTo>
                    <a:pt x="731" y="120"/>
                  </a:lnTo>
                  <a:lnTo>
                    <a:pt x="663" y="160"/>
                  </a:lnTo>
                  <a:lnTo>
                    <a:pt x="598" y="200"/>
                  </a:lnTo>
                  <a:lnTo>
                    <a:pt x="535" y="240"/>
                  </a:lnTo>
                  <a:lnTo>
                    <a:pt x="475" y="280"/>
                  </a:lnTo>
                  <a:lnTo>
                    <a:pt x="419" y="320"/>
                  </a:lnTo>
                  <a:lnTo>
                    <a:pt x="365" y="380"/>
                  </a:lnTo>
                  <a:lnTo>
                    <a:pt x="314" y="420"/>
                  </a:lnTo>
                  <a:lnTo>
                    <a:pt x="267" y="480"/>
                  </a:lnTo>
                  <a:lnTo>
                    <a:pt x="223" y="540"/>
                  </a:lnTo>
                  <a:lnTo>
                    <a:pt x="183" y="600"/>
                  </a:lnTo>
                  <a:lnTo>
                    <a:pt x="147" y="660"/>
                  </a:lnTo>
                  <a:lnTo>
                    <a:pt x="115" y="720"/>
                  </a:lnTo>
                  <a:lnTo>
                    <a:pt x="87" y="800"/>
                  </a:lnTo>
                  <a:lnTo>
                    <a:pt x="58" y="840"/>
                  </a:lnTo>
                  <a:lnTo>
                    <a:pt x="38" y="920"/>
                  </a:lnTo>
                  <a:lnTo>
                    <a:pt x="23" y="980"/>
                  </a:lnTo>
                  <a:lnTo>
                    <a:pt x="11" y="1040"/>
                  </a:lnTo>
                  <a:lnTo>
                    <a:pt x="3" y="1100"/>
                  </a:lnTo>
                  <a:lnTo>
                    <a:pt x="0" y="1160"/>
                  </a:lnTo>
                  <a:lnTo>
                    <a:pt x="3" y="1240"/>
                  </a:lnTo>
                  <a:lnTo>
                    <a:pt x="11" y="1300"/>
                  </a:lnTo>
                  <a:lnTo>
                    <a:pt x="21" y="1380"/>
                  </a:lnTo>
                  <a:lnTo>
                    <a:pt x="37" y="1460"/>
                  </a:lnTo>
                  <a:lnTo>
                    <a:pt x="57" y="1520"/>
                  </a:lnTo>
                  <a:lnTo>
                    <a:pt x="82" y="1600"/>
                  </a:lnTo>
                  <a:lnTo>
                    <a:pt x="112" y="1660"/>
                  </a:lnTo>
                  <a:lnTo>
                    <a:pt x="146" y="1740"/>
                  </a:lnTo>
                  <a:lnTo>
                    <a:pt x="185" y="1800"/>
                  </a:lnTo>
                  <a:lnTo>
                    <a:pt x="227" y="1860"/>
                  </a:lnTo>
                  <a:lnTo>
                    <a:pt x="274" y="1920"/>
                  </a:lnTo>
                  <a:lnTo>
                    <a:pt x="325" y="1960"/>
                  </a:lnTo>
                  <a:lnTo>
                    <a:pt x="379" y="2020"/>
                  </a:lnTo>
                  <a:lnTo>
                    <a:pt x="438" y="2060"/>
                  </a:lnTo>
                  <a:lnTo>
                    <a:pt x="499" y="2120"/>
                  </a:lnTo>
                  <a:lnTo>
                    <a:pt x="564" y="2160"/>
                  </a:lnTo>
                  <a:lnTo>
                    <a:pt x="632" y="2200"/>
                  </a:lnTo>
                  <a:lnTo>
                    <a:pt x="702" y="2220"/>
                  </a:lnTo>
                  <a:lnTo>
                    <a:pt x="776" y="2260"/>
                  </a:lnTo>
                  <a:lnTo>
                    <a:pt x="852" y="2280"/>
                  </a:lnTo>
                  <a:lnTo>
                    <a:pt x="852" y="2240"/>
                  </a:lnTo>
                  <a:lnTo>
                    <a:pt x="777" y="2220"/>
                  </a:lnTo>
                  <a:lnTo>
                    <a:pt x="703" y="2180"/>
                  </a:lnTo>
                  <a:lnTo>
                    <a:pt x="633" y="2160"/>
                  </a:lnTo>
                  <a:lnTo>
                    <a:pt x="565" y="2120"/>
                  </a:lnTo>
                  <a:lnTo>
                    <a:pt x="500" y="2060"/>
                  </a:lnTo>
                  <a:lnTo>
                    <a:pt x="439" y="2020"/>
                  </a:lnTo>
                  <a:lnTo>
                    <a:pt x="381" y="1960"/>
                  </a:lnTo>
                  <a:lnTo>
                    <a:pt x="326" y="1920"/>
                  </a:lnTo>
                  <a:lnTo>
                    <a:pt x="276" y="1860"/>
                  </a:lnTo>
                  <a:lnTo>
                    <a:pt x="230" y="1800"/>
                  </a:lnTo>
                  <a:lnTo>
                    <a:pt x="188" y="1740"/>
                  </a:lnTo>
                  <a:lnTo>
                    <a:pt x="151" y="1680"/>
                  </a:lnTo>
                  <a:lnTo>
                    <a:pt x="118" y="1600"/>
                  </a:lnTo>
                  <a:lnTo>
                    <a:pt x="91" y="1540"/>
                  </a:lnTo>
                  <a:lnTo>
                    <a:pt x="69" y="1460"/>
                  </a:lnTo>
                  <a:lnTo>
                    <a:pt x="52" y="1380"/>
                  </a:lnTo>
                  <a:lnTo>
                    <a:pt x="41" y="1300"/>
                  </a:lnTo>
                  <a:lnTo>
                    <a:pt x="41" y="1240"/>
                  </a:lnTo>
                  <a:lnTo>
                    <a:pt x="43" y="1160"/>
                  </a:lnTo>
                  <a:lnTo>
                    <a:pt x="48" y="1100"/>
                  </a:lnTo>
                  <a:lnTo>
                    <a:pt x="57" y="1040"/>
                  </a:lnTo>
                  <a:lnTo>
                    <a:pt x="68" y="980"/>
                  </a:lnTo>
                  <a:lnTo>
                    <a:pt x="81" y="920"/>
                  </a:lnTo>
                  <a:lnTo>
                    <a:pt x="97" y="860"/>
                  </a:lnTo>
                  <a:lnTo>
                    <a:pt x="117" y="800"/>
                  </a:lnTo>
                  <a:lnTo>
                    <a:pt x="146" y="740"/>
                  </a:lnTo>
                  <a:lnTo>
                    <a:pt x="180" y="680"/>
                  </a:lnTo>
                  <a:lnTo>
                    <a:pt x="218" y="620"/>
                  </a:lnTo>
                  <a:lnTo>
                    <a:pt x="260" y="560"/>
                  </a:lnTo>
                  <a:lnTo>
                    <a:pt x="306" y="500"/>
                  </a:lnTo>
                  <a:lnTo>
                    <a:pt x="356" y="440"/>
                  </a:lnTo>
                  <a:lnTo>
                    <a:pt x="409" y="380"/>
                  </a:lnTo>
                  <a:lnTo>
                    <a:pt x="466" y="340"/>
                  </a:lnTo>
                  <a:lnTo>
                    <a:pt x="525" y="300"/>
                  </a:lnTo>
                  <a:lnTo>
                    <a:pt x="588" y="240"/>
                  </a:lnTo>
                  <a:lnTo>
                    <a:pt x="654" y="220"/>
                  </a:lnTo>
                  <a:lnTo>
                    <a:pt x="722" y="180"/>
                  </a:lnTo>
                  <a:lnTo>
                    <a:pt x="793" y="140"/>
                  </a:lnTo>
                  <a:lnTo>
                    <a:pt x="867" y="120"/>
                  </a:lnTo>
                  <a:lnTo>
                    <a:pt x="943" y="80"/>
                  </a:lnTo>
                  <a:lnTo>
                    <a:pt x="1021" y="60"/>
                  </a:lnTo>
                  <a:lnTo>
                    <a:pt x="1101" y="60"/>
                  </a:lnTo>
                  <a:lnTo>
                    <a:pt x="1182" y="40"/>
                  </a:lnTo>
                  <a:lnTo>
                    <a:pt x="1182" y="0"/>
                  </a:lnTo>
                  <a:close/>
                  <a:moveTo>
                    <a:pt x="1738" y="60"/>
                  </a:moveTo>
                  <a:lnTo>
                    <a:pt x="1722" y="100"/>
                  </a:lnTo>
                  <a:lnTo>
                    <a:pt x="1796" y="120"/>
                  </a:lnTo>
                  <a:lnTo>
                    <a:pt x="1868" y="160"/>
                  </a:lnTo>
                  <a:lnTo>
                    <a:pt x="1937" y="200"/>
                  </a:lnTo>
                  <a:lnTo>
                    <a:pt x="2003" y="220"/>
                  </a:lnTo>
                  <a:lnTo>
                    <a:pt x="2067" y="260"/>
                  </a:lnTo>
                  <a:lnTo>
                    <a:pt x="2127" y="320"/>
                  </a:lnTo>
                  <a:lnTo>
                    <a:pt x="2184" y="360"/>
                  </a:lnTo>
                  <a:lnTo>
                    <a:pt x="2238" y="400"/>
                  </a:lnTo>
                  <a:lnTo>
                    <a:pt x="2288" y="460"/>
                  </a:lnTo>
                  <a:lnTo>
                    <a:pt x="2334" y="520"/>
                  </a:lnTo>
                  <a:lnTo>
                    <a:pt x="2377" y="580"/>
                  </a:lnTo>
                  <a:lnTo>
                    <a:pt x="2415" y="640"/>
                  </a:lnTo>
                  <a:lnTo>
                    <a:pt x="2449" y="700"/>
                  </a:lnTo>
                  <a:lnTo>
                    <a:pt x="2478" y="760"/>
                  </a:lnTo>
                  <a:lnTo>
                    <a:pt x="2503" y="840"/>
                  </a:lnTo>
                  <a:lnTo>
                    <a:pt x="2524" y="900"/>
                  </a:lnTo>
                  <a:lnTo>
                    <a:pt x="2539" y="980"/>
                  </a:lnTo>
                  <a:lnTo>
                    <a:pt x="2549" y="1040"/>
                  </a:lnTo>
                  <a:lnTo>
                    <a:pt x="2554" y="1120"/>
                  </a:lnTo>
                  <a:lnTo>
                    <a:pt x="2552" y="1200"/>
                  </a:lnTo>
                  <a:lnTo>
                    <a:pt x="2545" y="1280"/>
                  </a:lnTo>
                  <a:lnTo>
                    <a:pt x="2532" y="1360"/>
                  </a:lnTo>
                  <a:lnTo>
                    <a:pt x="2514" y="1420"/>
                  </a:lnTo>
                  <a:lnTo>
                    <a:pt x="2491" y="1500"/>
                  </a:lnTo>
                  <a:lnTo>
                    <a:pt x="2463" y="1560"/>
                  </a:lnTo>
                  <a:lnTo>
                    <a:pt x="2431" y="1620"/>
                  </a:lnTo>
                  <a:lnTo>
                    <a:pt x="2395" y="1700"/>
                  </a:lnTo>
                  <a:lnTo>
                    <a:pt x="2355" y="1760"/>
                  </a:lnTo>
                  <a:lnTo>
                    <a:pt x="2311" y="1820"/>
                  </a:lnTo>
                  <a:lnTo>
                    <a:pt x="2264" y="1880"/>
                  </a:lnTo>
                  <a:lnTo>
                    <a:pt x="2294" y="1900"/>
                  </a:lnTo>
                  <a:lnTo>
                    <a:pt x="2344" y="1840"/>
                  </a:lnTo>
                  <a:lnTo>
                    <a:pt x="2390" y="1780"/>
                  </a:lnTo>
                  <a:lnTo>
                    <a:pt x="2431" y="1720"/>
                  </a:lnTo>
                  <a:lnTo>
                    <a:pt x="2468" y="1660"/>
                  </a:lnTo>
                  <a:lnTo>
                    <a:pt x="2499" y="1580"/>
                  </a:lnTo>
                  <a:lnTo>
                    <a:pt x="2526" y="1500"/>
                  </a:lnTo>
                  <a:lnTo>
                    <a:pt x="2548" y="1440"/>
                  </a:lnTo>
                  <a:lnTo>
                    <a:pt x="2565" y="1360"/>
                  </a:lnTo>
                  <a:lnTo>
                    <a:pt x="2577" y="1280"/>
                  </a:lnTo>
                  <a:lnTo>
                    <a:pt x="2583" y="1200"/>
                  </a:lnTo>
                  <a:lnTo>
                    <a:pt x="2584" y="1120"/>
                  </a:lnTo>
                  <a:lnTo>
                    <a:pt x="2579" y="1040"/>
                  </a:lnTo>
                  <a:lnTo>
                    <a:pt x="2569" y="960"/>
                  </a:lnTo>
                  <a:lnTo>
                    <a:pt x="2553" y="900"/>
                  </a:lnTo>
                  <a:lnTo>
                    <a:pt x="2532" y="820"/>
                  </a:lnTo>
                  <a:lnTo>
                    <a:pt x="2507" y="760"/>
                  </a:lnTo>
                  <a:lnTo>
                    <a:pt x="2476" y="680"/>
                  </a:lnTo>
                  <a:lnTo>
                    <a:pt x="2441" y="620"/>
                  </a:lnTo>
                  <a:lnTo>
                    <a:pt x="2401" y="560"/>
                  </a:lnTo>
                  <a:lnTo>
                    <a:pt x="2358" y="500"/>
                  </a:lnTo>
                  <a:lnTo>
                    <a:pt x="2310" y="440"/>
                  </a:lnTo>
                  <a:lnTo>
                    <a:pt x="2259" y="380"/>
                  </a:lnTo>
                  <a:lnTo>
                    <a:pt x="2204" y="320"/>
                  </a:lnTo>
                  <a:lnTo>
                    <a:pt x="2146" y="280"/>
                  </a:lnTo>
                  <a:lnTo>
                    <a:pt x="2085" y="240"/>
                  </a:lnTo>
                  <a:lnTo>
                    <a:pt x="2020" y="200"/>
                  </a:lnTo>
                  <a:lnTo>
                    <a:pt x="1953" y="160"/>
                  </a:lnTo>
                  <a:lnTo>
                    <a:pt x="1884" y="120"/>
                  </a:lnTo>
                  <a:lnTo>
                    <a:pt x="1812" y="100"/>
                  </a:lnTo>
                  <a:lnTo>
                    <a:pt x="1738" y="60"/>
                  </a:lnTo>
                  <a:close/>
                  <a:moveTo>
                    <a:pt x="1468" y="0"/>
                  </a:moveTo>
                  <a:lnTo>
                    <a:pt x="1468" y="60"/>
                  </a:lnTo>
                  <a:lnTo>
                    <a:pt x="1601" y="60"/>
                  </a:lnTo>
                  <a:lnTo>
                    <a:pt x="1664" y="80"/>
                  </a:lnTo>
                  <a:lnTo>
                    <a:pt x="1722" y="100"/>
                  </a:lnTo>
                  <a:lnTo>
                    <a:pt x="1738" y="60"/>
                  </a:lnTo>
                  <a:lnTo>
                    <a:pt x="1671" y="40"/>
                  </a:lnTo>
                  <a:lnTo>
                    <a:pt x="1603" y="40"/>
                  </a:lnTo>
                  <a:lnTo>
                    <a:pt x="1468" y="0"/>
                  </a:lnTo>
                  <a:close/>
                  <a:moveTo>
                    <a:pt x="1468" y="0"/>
                  </a:moveTo>
                  <a:lnTo>
                    <a:pt x="1182" y="0"/>
                  </a:lnTo>
                  <a:lnTo>
                    <a:pt x="1182" y="40"/>
                  </a:lnTo>
                  <a:lnTo>
                    <a:pt x="1398" y="40"/>
                  </a:lnTo>
                  <a:lnTo>
                    <a:pt x="1468" y="60"/>
                  </a:lnTo>
                  <a:lnTo>
                    <a:pt x="1468" y="0"/>
                  </a:lnTo>
                  <a:close/>
                </a:path>
              </a:pathLst>
            </a:cu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endParaRPr>
            </a:p>
          </p:txBody>
        </p:sp>
      </p:grpSp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6" name="Picture 8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3562350"/>
            <a:ext cx="581025" cy="304800"/>
          </a:xfrm>
          <a:prstGeom prst="rect">
            <a:avLst/>
          </a:prstGeom>
          <a:noFill/>
        </p:spPr>
      </p:pic>
      <p:cxnSp>
        <p:nvCxnSpPr>
          <p:cNvPr id="25" name="Straight Connector 24"/>
          <p:cNvCxnSpPr/>
          <p:nvPr/>
        </p:nvCxnSpPr>
        <p:spPr>
          <a:xfrm flipV="1">
            <a:off x="5334000" y="203835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V="1">
            <a:off x="5257800" y="2190750"/>
            <a:ext cx="990600" cy="457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V="1">
            <a:off x="5257800" y="2571750"/>
            <a:ext cx="9144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5410200" y="287655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6324600" y="211455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5638800" y="3105150"/>
            <a:ext cx="6096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6400800" y="2343150"/>
            <a:ext cx="7620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6400800" y="2571750"/>
            <a:ext cx="8382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6324600" y="2800350"/>
            <a:ext cx="990600" cy="381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6553200" y="3028950"/>
            <a:ext cx="685800" cy="304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5638800" y="158115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s-Latn-BA" dirty="0" smtClean="0"/>
              <a:t>A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6553200" y="1592818"/>
            <a:ext cx="3145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bs-Latn-BA" dirty="0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187</TotalTime>
  <Words>342</Words>
  <Application>Microsoft Office PowerPoint</Application>
  <PresentationFormat>On-screen Show (16:9)</PresentationFormat>
  <Paragraphs>99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Origin</vt:lpstr>
      <vt:lpstr>Equation</vt:lpstr>
      <vt:lpstr>Skupovi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Skupovi </dc:title>
  <dc:creator>EMSADA</dc:creator>
  <cp:lastModifiedBy>EMSADA</cp:lastModifiedBy>
  <cp:revision>49</cp:revision>
  <dcterms:created xsi:type="dcterms:W3CDTF">2020-08-17T15:05:06Z</dcterms:created>
  <dcterms:modified xsi:type="dcterms:W3CDTF">2020-09-23T15:34:36Z</dcterms:modified>
</cp:coreProperties>
</file>