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60" r:id="rId8"/>
    <p:sldId id="261" r:id="rId9"/>
    <p:sldId id="270" r:id="rId10"/>
    <p:sldId id="263" r:id="rId11"/>
    <p:sldId id="262" r:id="rId12"/>
    <p:sldId id="264" r:id="rId13"/>
    <p:sldId id="265" r:id="rId14"/>
    <p:sldId id="271" r:id="rId15"/>
    <p:sldId id="266" r:id="rId16"/>
    <p:sldId id="272" r:id="rId17"/>
    <p:sldId id="273" r:id="rId18"/>
    <p:sldId id="274" r:id="rId19"/>
    <p:sldId id="275" r:id="rId20"/>
    <p:sldId id="276" r:id="rId21"/>
    <p:sldId id="277" r:id="rId22"/>
    <p:sldId id="26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50" autoAdjust="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7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77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3107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36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04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9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06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5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8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4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9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4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8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7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65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6853194-E86C-47B7-A902-37006FE389CE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42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E0C5C-6709-4126-B893-C762EA79FF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Veliko</a:t>
            </a:r>
            <a:r>
              <a:rPr lang="sr-Latn-ME" dirty="0" smtClean="0"/>
              <a:t> i malo početno</a:t>
            </a:r>
            <a:r>
              <a:rPr lang="en-US" dirty="0" smtClean="0"/>
              <a:t> </a:t>
            </a:r>
            <a:r>
              <a:rPr lang="en-US" dirty="0" err="1"/>
              <a:t>slovo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61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80F5E6-688E-4BE1-934B-8C0C19FE1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458"/>
            <a:ext cx="10515600" cy="579711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Velikim</a:t>
            </a:r>
            <a:r>
              <a:rPr lang="en-US" sz="2400" b="1" dirty="0"/>
              <a:t> </a:t>
            </a:r>
            <a:r>
              <a:rPr lang="en-US" sz="2400" b="1" dirty="0" err="1"/>
              <a:t>početnim</a:t>
            </a:r>
            <a:r>
              <a:rPr lang="en-US" sz="2400" b="1" dirty="0"/>
              <a:t> </a:t>
            </a:r>
            <a:r>
              <a:rPr lang="en-US" sz="2400" b="1" dirty="0" err="1"/>
              <a:t>slovom</a:t>
            </a:r>
            <a:r>
              <a:rPr lang="en-US" sz="2400" b="1" dirty="0"/>
              <a:t> </a:t>
            </a:r>
            <a:r>
              <a:rPr lang="en-US" sz="2400" b="1" dirty="0" err="1"/>
              <a:t>pišu</a:t>
            </a:r>
            <a:r>
              <a:rPr lang="en-US" sz="2400" b="1" dirty="0"/>
              <a:t> se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 smtClean="0"/>
              <a:t>imena</a:t>
            </a:r>
            <a:r>
              <a:rPr lang="sr-Latn-ME" sz="2400" b="1" dirty="0" smtClean="0"/>
              <a:t>:</a:t>
            </a:r>
          </a:p>
          <a:p>
            <a:pPr marL="0" indent="0">
              <a:buNone/>
            </a:pPr>
            <a:r>
              <a:rPr lang="sr-Latn-ME" sz="2400" b="1" dirty="0" smtClean="0"/>
              <a:t>1. </a:t>
            </a:r>
            <a:r>
              <a:rPr lang="en-US" sz="2400" b="1" dirty="0" smtClean="0"/>
              <a:t> </a:t>
            </a:r>
            <a:r>
              <a:rPr lang="en-US" sz="2400" b="1" dirty="0" err="1"/>
              <a:t>naroda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njihovih</a:t>
            </a:r>
            <a:r>
              <a:rPr lang="en-US" sz="2400" b="1" dirty="0"/>
              <a:t> </a:t>
            </a:r>
            <a:r>
              <a:rPr lang="en-US" sz="2400" b="1" dirty="0" err="1"/>
              <a:t>pripadnika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i="1" dirty="0" err="1">
                <a:solidFill>
                  <a:srgbClr val="FFFF00"/>
                </a:solidFill>
              </a:rPr>
              <a:t>Crnogorac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Crnogorka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Crnogorci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Srbin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Srpkinja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Hrvati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Hrvatica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Bošnjak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Njemci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Talijani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Amerikanci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Turci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Kinezi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Mađari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Albanci</a:t>
            </a:r>
            <a:r>
              <a:rPr lang="en-US" i="1" dirty="0">
                <a:solidFill>
                  <a:srgbClr val="FFFF00"/>
                </a:solidFill>
              </a:rPr>
              <a:t>… 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sr-Latn-ME" sz="2400" b="1" dirty="0" smtClean="0"/>
              <a:t>2. </a:t>
            </a:r>
            <a:r>
              <a:rPr lang="en-US" sz="2400" b="1" dirty="0" err="1" smtClean="0"/>
              <a:t>država</a:t>
            </a:r>
            <a:r>
              <a:rPr lang="en-US" sz="2400" b="1" dirty="0"/>
              <a:t>, </a:t>
            </a:r>
            <a:r>
              <a:rPr lang="en-US" sz="2400" b="1" dirty="0" err="1"/>
              <a:t>pokrajina</a:t>
            </a:r>
            <a:r>
              <a:rPr lang="en-US" sz="2400" b="1" dirty="0"/>
              <a:t>, </a:t>
            </a:r>
            <a:r>
              <a:rPr lang="en-US" sz="2400" b="1" dirty="0" err="1"/>
              <a:t>gradova</a:t>
            </a:r>
            <a:r>
              <a:rPr lang="en-US" sz="2400" b="1" dirty="0"/>
              <a:t>, </a:t>
            </a:r>
            <a:r>
              <a:rPr lang="en-US" sz="2400" b="1" dirty="0" err="1"/>
              <a:t>sela</a:t>
            </a:r>
            <a:r>
              <a:rPr lang="en-US" sz="2400" b="1" dirty="0"/>
              <a:t>, </a:t>
            </a:r>
            <a:r>
              <a:rPr lang="en-US" sz="2400" b="1" dirty="0" err="1"/>
              <a:t>zaselaka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i="1" dirty="0" err="1">
                <a:solidFill>
                  <a:srgbClr val="FFFF00"/>
                </a:solidFill>
              </a:rPr>
              <a:t>Crna</a:t>
            </a:r>
            <a:r>
              <a:rPr lang="en-US" i="1" dirty="0">
                <a:solidFill>
                  <a:srgbClr val="FFFF00"/>
                </a:solidFill>
              </a:rPr>
              <a:t> Gora, </a:t>
            </a:r>
            <a:r>
              <a:rPr lang="en-US" i="1" dirty="0" err="1">
                <a:solidFill>
                  <a:srgbClr val="FFFF00"/>
                </a:solidFill>
              </a:rPr>
              <a:t>Rusija</a:t>
            </a:r>
            <a:r>
              <a:rPr lang="en-US" i="1" dirty="0">
                <a:solidFill>
                  <a:srgbClr val="FFFF00"/>
                </a:solidFill>
              </a:rPr>
              <a:t>, Bosna </a:t>
            </a:r>
            <a:r>
              <a:rPr lang="en-US" i="1" dirty="0" err="1">
                <a:solidFill>
                  <a:srgbClr val="FFFF00"/>
                </a:solidFill>
              </a:rPr>
              <a:t>i</a:t>
            </a:r>
            <a:r>
              <a:rPr lang="en-US" i="1" dirty="0">
                <a:solidFill>
                  <a:srgbClr val="FFFF00"/>
                </a:solidFill>
              </a:rPr>
              <a:t> Hercegovina, </a:t>
            </a:r>
            <a:r>
              <a:rPr lang="en-US" i="1" dirty="0" err="1">
                <a:solidFill>
                  <a:srgbClr val="FFFF00"/>
                </a:solidFill>
              </a:rPr>
              <a:t>Sjedinjene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Američke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Države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Srbija</a:t>
            </a:r>
            <a:r>
              <a:rPr lang="en-US" i="1" dirty="0">
                <a:solidFill>
                  <a:srgbClr val="FFFF00"/>
                </a:solidFill>
              </a:rPr>
              <a:t>, Hrvatska, Japan, Dalmacija, </a:t>
            </a:r>
            <a:r>
              <a:rPr lang="en-US" i="1" dirty="0" err="1">
                <a:solidFill>
                  <a:srgbClr val="FFFF00"/>
                </a:solidFill>
              </a:rPr>
              <a:t>Boka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Sandžak</a:t>
            </a:r>
            <a:r>
              <a:rPr lang="en-US" i="1" dirty="0">
                <a:solidFill>
                  <a:srgbClr val="FFFF00"/>
                </a:solidFill>
              </a:rPr>
              <a:t>, Vojvodina, Cetinje…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sr-Latn-ME" sz="2400" b="1" dirty="0" smtClean="0"/>
              <a:t>3. </a:t>
            </a:r>
            <a:r>
              <a:rPr lang="en-US" sz="2400" b="1" dirty="0" err="1" smtClean="0"/>
              <a:t>stanovnika</a:t>
            </a:r>
            <a:r>
              <a:rPr lang="en-US" sz="2400" b="1" dirty="0" smtClean="0"/>
              <a:t> </a:t>
            </a:r>
            <a:r>
              <a:rPr lang="en-US" sz="2400" b="1" dirty="0" err="1"/>
              <a:t>kontinenata</a:t>
            </a:r>
            <a:r>
              <a:rPr lang="en-US" sz="2400" b="1" dirty="0"/>
              <a:t>, </a:t>
            </a:r>
            <a:r>
              <a:rPr lang="en-US" sz="2400" b="1" dirty="0" err="1"/>
              <a:t>država</a:t>
            </a:r>
            <a:r>
              <a:rPr lang="en-US" sz="2400" b="1" dirty="0"/>
              <a:t>, </a:t>
            </a:r>
            <a:r>
              <a:rPr lang="en-US" sz="2400" b="1" dirty="0" err="1"/>
              <a:t>pokrajina</a:t>
            </a:r>
            <a:r>
              <a:rPr lang="en-US" sz="2400" b="1" dirty="0"/>
              <a:t>, </a:t>
            </a:r>
            <a:r>
              <a:rPr lang="en-US" sz="2400" b="1" dirty="0" err="1"/>
              <a:t>gradova</a:t>
            </a:r>
            <a:r>
              <a:rPr lang="en-US" sz="2400" b="1" dirty="0"/>
              <a:t>, </a:t>
            </a:r>
            <a:r>
              <a:rPr lang="en-US" sz="2400" b="1" dirty="0" err="1"/>
              <a:t>sela</a:t>
            </a:r>
            <a:r>
              <a:rPr lang="en-US" sz="2400" b="1" dirty="0"/>
              <a:t>, </a:t>
            </a:r>
            <a:r>
              <a:rPr lang="en-US" sz="2400" b="1" dirty="0" err="1"/>
              <a:t>ostrva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i="1" dirty="0" err="1">
                <a:solidFill>
                  <a:srgbClr val="FFFF00"/>
                </a:solidFill>
              </a:rPr>
              <a:t>Evropljani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Australijanci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Crnogorci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Rusi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Japanci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Bokelji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Dalmatinci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Cetinjani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Bjelopoljci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Kuči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Zagarčani</a:t>
            </a:r>
            <a:r>
              <a:rPr lang="en-US" i="1" dirty="0">
                <a:solidFill>
                  <a:srgbClr val="FFFF00"/>
                </a:solidFill>
              </a:rPr>
              <a:t>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69158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9E769D-2454-4D82-840C-3DEE3B0D4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7"/>
            <a:ext cx="10515600" cy="4756536"/>
          </a:xfrm>
        </p:spPr>
        <p:txBody>
          <a:bodyPr>
            <a:normAutofit/>
          </a:bodyPr>
          <a:lstStyle/>
          <a:p>
            <a:r>
              <a:rPr lang="en-US" b="1" dirty="0" err="1"/>
              <a:t>Prisvojni</a:t>
            </a:r>
            <a:r>
              <a:rPr lang="en-US" b="1" dirty="0"/>
              <a:t> </a:t>
            </a:r>
            <a:r>
              <a:rPr lang="en-US" b="1" dirty="0" err="1"/>
              <a:t>pridjevi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od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dvojako</a:t>
            </a:r>
            <a:r>
              <a:rPr lang="en-US" b="1" dirty="0"/>
              <a:t>: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morfemima</a:t>
            </a:r>
            <a:r>
              <a:rPr lang="en-US" b="1" dirty="0"/>
              <a:t> –</a:t>
            </a:r>
            <a:r>
              <a:rPr lang="en-US" b="1" dirty="0" err="1"/>
              <a:t>ov</a:t>
            </a:r>
            <a:r>
              <a:rPr lang="en-US" b="1" dirty="0"/>
              <a:t>, </a:t>
            </a:r>
            <a:r>
              <a:rPr lang="en-US" b="1" dirty="0" err="1"/>
              <a:t>ev</a:t>
            </a:r>
            <a:r>
              <a:rPr lang="en-US" b="1" dirty="0"/>
              <a:t>, -in,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r>
              <a:rPr lang="en-US" i="1" dirty="0"/>
              <a:t>Ivanov, Petrov, </a:t>
            </a:r>
            <a:r>
              <a:rPr lang="en-US" i="1" dirty="0" err="1"/>
              <a:t>Brankov</a:t>
            </a:r>
            <a:r>
              <a:rPr lang="en-US" i="1" dirty="0"/>
              <a:t>, </a:t>
            </a:r>
            <a:r>
              <a:rPr lang="en-US" i="1" dirty="0" err="1"/>
              <a:t>Lukin</a:t>
            </a:r>
            <a:r>
              <a:rPr lang="en-US" i="1" dirty="0"/>
              <a:t>, </a:t>
            </a:r>
            <a:r>
              <a:rPr lang="en-US" i="1" dirty="0" err="1"/>
              <a:t>Vjerin</a:t>
            </a:r>
            <a:r>
              <a:rPr lang="en-US" i="1" dirty="0"/>
              <a:t>, </a:t>
            </a:r>
            <a:r>
              <a:rPr lang="en-US" i="1" dirty="0" err="1"/>
              <a:t>Vesnin</a:t>
            </a:r>
            <a:r>
              <a:rPr lang="en-US" i="1" dirty="0"/>
              <a:t>, </a:t>
            </a:r>
            <a:r>
              <a:rPr lang="en-US" i="1" dirty="0" err="1"/>
              <a:t>Matijin</a:t>
            </a:r>
            <a:r>
              <a:rPr lang="en-US" i="1" dirty="0"/>
              <a:t>, </a:t>
            </a:r>
            <a:r>
              <a:rPr lang="en-US" i="1" dirty="0" err="1"/>
              <a:t>Perovićev</a:t>
            </a:r>
            <a:r>
              <a:rPr lang="en-US" i="1" dirty="0"/>
              <a:t>, </a:t>
            </a:r>
            <a:r>
              <a:rPr lang="en-US" i="1" dirty="0" err="1"/>
              <a:t>Rešetarov</a:t>
            </a:r>
            <a:r>
              <a:rPr lang="en-US" i="1" dirty="0"/>
              <a:t>, </a:t>
            </a:r>
            <a:r>
              <a:rPr lang="en-US" i="1" dirty="0" err="1"/>
              <a:t>Crnogorčev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morfemom</a:t>
            </a:r>
            <a:r>
              <a:rPr lang="en-US" b="1" dirty="0"/>
              <a:t> -</a:t>
            </a:r>
            <a:r>
              <a:rPr lang="en-US" b="1" dirty="0" err="1"/>
              <a:t>sk</a:t>
            </a:r>
            <a:r>
              <a:rPr lang="en-US" b="1" dirty="0"/>
              <a:t>(</a:t>
            </a:r>
            <a:r>
              <a:rPr lang="en-US" b="1" dirty="0" err="1"/>
              <a:t>i</a:t>
            </a:r>
            <a:r>
              <a:rPr lang="en-US" b="1" dirty="0"/>
              <a:t>),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:</a:t>
            </a:r>
          </a:p>
          <a:p>
            <a:r>
              <a:rPr lang="en-US" i="1" dirty="0" err="1"/>
              <a:t>crnogorski</a:t>
            </a:r>
            <a:r>
              <a:rPr lang="en-US" i="1" dirty="0"/>
              <a:t>, </a:t>
            </a:r>
            <a:r>
              <a:rPr lang="en-US" i="1" dirty="0" err="1"/>
              <a:t>srpski</a:t>
            </a:r>
            <a:r>
              <a:rPr lang="en-US" i="1" dirty="0"/>
              <a:t>, </a:t>
            </a:r>
            <a:r>
              <a:rPr lang="en-US" i="1" dirty="0" err="1"/>
              <a:t>američki</a:t>
            </a:r>
            <a:r>
              <a:rPr lang="en-US" i="1" dirty="0"/>
              <a:t>, </a:t>
            </a:r>
            <a:r>
              <a:rPr lang="en-US" i="1" dirty="0" err="1"/>
              <a:t>kineski</a:t>
            </a:r>
            <a:r>
              <a:rPr lang="en-US" i="1" dirty="0"/>
              <a:t>, </a:t>
            </a:r>
            <a:r>
              <a:rPr lang="en-US" i="1" dirty="0" err="1"/>
              <a:t>crmnički</a:t>
            </a:r>
            <a:r>
              <a:rPr lang="en-US" i="1" dirty="0"/>
              <a:t>, </a:t>
            </a:r>
            <a:r>
              <a:rPr lang="en-US" i="1" dirty="0" err="1"/>
              <a:t>cetinjski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59303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E212EB-13D3-40EA-83BC-A88463CAF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493408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samo</a:t>
            </a:r>
            <a:r>
              <a:rPr lang="en-US" b="1" dirty="0"/>
              <a:t> </a:t>
            </a:r>
            <a:r>
              <a:rPr lang="en-US" b="1" dirty="0" err="1"/>
              <a:t>prve</a:t>
            </a:r>
            <a:r>
              <a:rPr lang="en-US" b="1" dirty="0"/>
              <a:t> </a:t>
            </a:r>
            <a:r>
              <a:rPr lang="en-US" b="1" dirty="0" err="1"/>
              <a:t>riječi</a:t>
            </a:r>
            <a:r>
              <a:rPr lang="en-US" b="1" dirty="0"/>
              <a:t> u </a:t>
            </a:r>
            <a:r>
              <a:rPr lang="en-US" b="1" dirty="0" err="1"/>
              <a:t>višečlanom</a:t>
            </a:r>
            <a:r>
              <a:rPr lang="en-US" b="1" dirty="0"/>
              <a:t> </a:t>
            </a:r>
            <a:r>
              <a:rPr lang="en-US" b="1" dirty="0" err="1"/>
              <a:t>nazivu</a:t>
            </a:r>
            <a:r>
              <a:rPr lang="en-US" b="1" dirty="0"/>
              <a:t> (</a:t>
            </a:r>
            <a:r>
              <a:rPr lang="en-US" b="1" dirty="0" err="1"/>
              <a:t>ukoliko</a:t>
            </a:r>
            <a:r>
              <a:rPr lang="en-US" b="1" dirty="0"/>
              <a:t> </a:t>
            </a:r>
            <a:r>
              <a:rPr lang="en-US" b="1" dirty="0" err="1"/>
              <a:t>ostale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same po </a:t>
            </a:r>
            <a:r>
              <a:rPr lang="en-US" b="1" dirty="0" err="1"/>
              <a:t>sebi</a:t>
            </a:r>
            <a:r>
              <a:rPr lang="en-US" b="1" dirty="0"/>
              <a:t> ne </a:t>
            </a:r>
            <a:r>
              <a:rPr lang="en-US" b="1" dirty="0" err="1"/>
              <a:t>zahtijevaju</a:t>
            </a:r>
            <a:r>
              <a:rPr lang="en-US" b="1" dirty="0"/>
              <a:t> </a:t>
            </a:r>
            <a:r>
              <a:rPr lang="en-US" b="1" dirty="0" err="1"/>
              <a:t>veliko</a:t>
            </a:r>
            <a:r>
              <a:rPr lang="en-US" b="1" dirty="0"/>
              <a:t> </a:t>
            </a:r>
            <a:r>
              <a:rPr lang="en-US" b="1" dirty="0" err="1"/>
              <a:t>slovo</a:t>
            </a:r>
            <a:r>
              <a:rPr lang="en-US" b="1" dirty="0"/>
              <a:t>) </a:t>
            </a:r>
            <a:r>
              <a:rPr lang="en-US" b="1" dirty="0" err="1"/>
              <a:t>pišu</a:t>
            </a:r>
            <a:r>
              <a:rPr lang="en-US" b="1" dirty="0"/>
              <a:t> </a:t>
            </a:r>
            <a:r>
              <a:rPr lang="en-US" b="1" dirty="0" smtClean="0"/>
              <a:t>se</a:t>
            </a:r>
            <a:r>
              <a:rPr lang="en-US" dirty="0" smtClean="0"/>
              <a:t> </a:t>
            </a:r>
            <a:r>
              <a:rPr lang="en-US" b="1" dirty="0" err="1" smtClean="0"/>
              <a:t>imena</a:t>
            </a:r>
            <a:r>
              <a:rPr lang="sr-Latn-ME" b="1" dirty="0" smtClean="0"/>
              <a:t>:</a:t>
            </a:r>
          </a:p>
          <a:p>
            <a:pPr marL="0" indent="0">
              <a:buNone/>
            </a:pPr>
            <a:r>
              <a:rPr lang="sr-Latn-ME" b="1" dirty="0" smtClean="0"/>
              <a:t>1.</a:t>
            </a:r>
            <a:r>
              <a:rPr lang="en-US" b="1" dirty="0" smtClean="0"/>
              <a:t> </a:t>
            </a:r>
            <a:r>
              <a:rPr lang="en-US" b="1" dirty="0" err="1"/>
              <a:t>planina</a:t>
            </a:r>
            <a:r>
              <a:rPr lang="en-US" b="1" dirty="0"/>
              <a:t>, </a:t>
            </a:r>
            <a:r>
              <a:rPr lang="en-US" b="1" dirty="0" err="1"/>
              <a:t>brda</a:t>
            </a:r>
            <a:r>
              <a:rPr lang="en-US" b="1" dirty="0"/>
              <a:t>, </a:t>
            </a:r>
            <a:r>
              <a:rPr lang="en-US" b="1" dirty="0" err="1"/>
              <a:t>kanjona</a:t>
            </a:r>
            <a:r>
              <a:rPr lang="en-US" b="1" dirty="0"/>
              <a:t>, dolina, </a:t>
            </a:r>
            <a:r>
              <a:rPr lang="en-US" b="1" dirty="0" err="1"/>
              <a:t>nacionalnih</a:t>
            </a:r>
            <a:r>
              <a:rPr lang="en-US" b="1" dirty="0"/>
              <a:t> </a:t>
            </a:r>
            <a:r>
              <a:rPr lang="en-US" b="1" dirty="0" err="1"/>
              <a:t>parkova,jezera</a:t>
            </a:r>
            <a:r>
              <a:rPr lang="en-US" b="1" dirty="0"/>
              <a:t>, mora, </a:t>
            </a:r>
            <a:r>
              <a:rPr lang="en-US" b="1" dirty="0" err="1"/>
              <a:t>rijeka</a:t>
            </a:r>
            <a:r>
              <a:rPr lang="en-US" b="1" dirty="0"/>
              <a:t>, </a:t>
            </a:r>
            <a:r>
              <a:rPr lang="en-US" b="1" dirty="0" err="1"/>
              <a:t>ostrva</a:t>
            </a:r>
            <a:r>
              <a:rPr lang="en-US" b="1" dirty="0"/>
              <a:t>, </a:t>
            </a:r>
            <a:r>
              <a:rPr lang="en-US" b="1" dirty="0" err="1"/>
              <a:t>šuma</a:t>
            </a:r>
            <a:r>
              <a:rPr lang="en-US" b="1" dirty="0" smtClean="0"/>
              <a:t>:</a:t>
            </a:r>
            <a:endParaRPr lang="sr-Latn-ME" b="1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>
                <a:solidFill>
                  <a:srgbClr val="FFFF00"/>
                </a:solidFill>
              </a:rPr>
              <a:t>Šar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planina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Paštrovačka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gora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Pivski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kanjon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Biogradska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gora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Kakaricka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gora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Skadarsko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jezero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Jadransko</a:t>
            </a:r>
            <a:r>
              <a:rPr lang="en-US" i="1" dirty="0">
                <a:solidFill>
                  <a:srgbClr val="FFFF00"/>
                </a:solidFill>
              </a:rPr>
              <a:t> more, </a:t>
            </a:r>
            <a:r>
              <a:rPr lang="en-US" i="1" dirty="0" err="1">
                <a:solidFill>
                  <a:srgbClr val="FFFF00"/>
                </a:solidFill>
              </a:rPr>
              <a:t>Sredozemno</a:t>
            </a:r>
            <a:r>
              <a:rPr lang="en-US" i="1" dirty="0">
                <a:solidFill>
                  <a:srgbClr val="FFFF00"/>
                </a:solidFill>
              </a:rPr>
              <a:t> more, </a:t>
            </a:r>
            <a:r>
              <a:rPr lang="en-US" i="1" dirty="0" err="1">
                <a:solidFill>
                  <a:srgbClr val="FFFF00"/>
                </a:solidFill>
              </a:rPr>
              <a:t>Crno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jezero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Nacionalni</a:t>
            </a:r>
            <a:r>
              <a:rPr lang="en-US" i="1" dirty="0">
                <a:solidFill>
                  <a:srgbClr val="FFFF00"/>
                </a:solidFill>
              </a:rPr>
              <a:t> park „</a:t>
            </a:r>
            <a:r>
              <a:rPr lang="en-US" i="1" dirty="0" err="1">
                <a:solidFill>
                  <a:srgbClr val="FFFF00"/>
                </a:solidFill>
              </a:rPr>
              <a:t>Lovćen</a:t>
            </a:r>
            <a:r>
              <a:rPr lang="en-US" i="1" dirty="0">
                <a:solidFill>
                  <a:srgbClr val="FFFF00"/>
                </a:solidFill>
              </a:rPr>
              <a:t>“, </a:t>
            </a:r>
            <a:r>
              <a:rPr lang="en-US" i="1" dirty="0" err="1">
                <a:solidFill>
                  <a:srgbClr val="FFFF00"/>
                </a:solidFill>
              </a:rPr>
              <a:t>Apeninsko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poluostrvo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Morača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Cijevna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Tološka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šuma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Ćemovsko</a:t>
            </a:r>
            <a:r>
              <a:rPr lang="en-US" i="1" dirty="0">
                <a:solidFill>
                  <a:srgbClr val="FFFF00"/>
                </a:solidFill>
              </a:rPr>
              <a:t> polje </a:t>
            </a:r>
            <a:r>
              <a:rPr lang="en-US" i="1" dirty="0" err="1">
                <a:solidFill>
                  <a:srgbClr val="FFFF00"/>
                </a:solidFill>
              </a:rPr>
              <a:t>itd</a:t>
            </a:r>
            <a:r>
              <a:rPr lang="en-US" i="1" dirty="0" smtClean="0">
                <a:solidFill>
                  <a:srgbClr val="FFFF00"/>
                </a:solidFill>
              </a:rPr>
              <a:t>.</a:t>
            </a:r>
            <a:endParaRPr lang="sr-Latn-ME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r-Latn-ME" i="1" dirty="0">
              <a:solidFill>
                <a:srgbClr val="FFFF00"/>
              </a:solidFill>
            </a:endParaRPr>
          </a:p>
          <a:p>
            <a:r>
              <a:rPr lang="sr-Latn-ME" b="1" dirty="0" smtClean="0"/>
              <a:t>2. opšteprihvaćena simbolična imena</a:t>
            </a:r>
          </a:p>
          <a:p>
            <a:r>
              <a:rPr lang="sr-Latn-ME" i="1" dirty="0" smtClean="0">
                <a:solidFill>
                  <a:srgbClr val="FFFF00"/>
                </a:solidFill>
              </a:rPr>
              <a:t>Bliski istok, Divlji zapad, Stari kontinent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253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94B9FE-F372-4EE8-A3C9-664B24AEF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/>
              <a:t>3</a:t>
            </a:r>
            <a:r>
              <a:rPr lang="sr-Latn-ME" b="1" dirty="0" smtClean="0"/>
              <a:t>. </a:t>
            </a:r>
            <a:r>
              <a:rPr lang="en-US" b="1" dirty="0" err="1" smtClean="0"/>
              <a:t>imena</a:t>
            </a:r>
            <a:r>
              <a:rPr lang="en-US" b="1" dirty="0" smtClean="0"/>
              <a:t> </a:t>
            </a:r>
            <a:r>
              <a:rPr lang="en-US" b="1" dirty="0" err="1"/>
              <a:t>institucija</a:t>
            </a:r>
            <a:r>
              <a:rPr lang="en-US" b="1" dirty="0"/>
              <a:t>, </a:t>
            </a:r>
            <a:r>
              <a:rPr lang="en-US" b="1" dirty="0" err="1"/>
              <a:t>društava</a:t>
            </a:r>
            <a:r>
              <a:rPr lang="en-US" b="1" dirty="0"/>
              <a:t>, </a:t>
            </a:r>
            <a:r>
              <a:rPr lang="en-US" b="1" dirty="0" err="1"/>
              <a:t>saveza</a:t>
            </a:r>
            <a:r>
              <a:rPr lang="en-US" b="1" dirty="0"/>
              <a:t>, </a:t>
            </a:r>
            <a:r>
              <a:rPr lang="en-US" b="1" dirty="0" err="1"/>
              <a:t>političkih</a:t>
            </a:r>
            <a:r>
              <a:rPr lang="en-US" b="1" dirty="0"/>
              <a:t> </a:t>
            </a:r>
            <a:r>
              <a:rPr lang="en-US" b="1" dirty="0" err="1"/>
              <a:t>stranaka</a:t>
            </a:r>
            <a:r>
              <a:rPr lang="en-US" b="1" dirty="0"/>
              <a:t>, </a:t>
            </a:r>
            <a:r>
              <a:rPr lang="en-US" b="1" dirty="0" err="1"/>
              <a:t>crkava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vjerskih</a:t>
            </a:r>
            <a:r>
              <a:rPr lang="en-US" b="1" dirty="0"/>
              <a:t> </a:t>
            </a:r>
            <a:r>
              <a:rPr lang="en-US" b="1" dirty="0" err="1"/>
              <a:t>zajednica</a:t>
            </a:r>
            <a:r>
              <a:rPr lang="en-US" b="1" dirty="0"/>
              <a:t>, </a:t>
            </a:r>
            <a:r>
              <a:rPr lang="en-US" b="1" dirty="0" err="1"/>
              <a:t>posebnih</a:t>
            </a:r>
            <a:r>
              <a:rPr lang="en-US" b="1" dirty="0"/>
              <a:t> </a:t>
            </a:r>
            <a:r>
              <a:rPr lang="en-US" b="1" dirty="0" err="1"/>
              <a:t>škola</a:t>
            </a:r>
            <a:r>
              <a:rPr lang="en-US" b="1" dirty="0"/>
              <a:t> u </a:t>
            </a:r>
            <a:r>
              <a:rPr lang="en-US" b="1" dirty="0" err="1"/>
              <a:t>nauci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umjetnosti</a:t>
            </a:r>
            <a:r>
              <a:rPr lang="en-US" b="1" dirty="0" smtClean="0"/>
              <a:t>:</a:t>
            </a:r>
            <a:endParaRPr lang="sr-Latn-ME" b="1" dirty="0" smtClean="0"/>
          </a:p>
          <a:p>
            <a:pPr marL="0" indent="0">
              <a:buNone/>
            </a:pPr>
            <a:endParaRPr lang="en-US" b="1" dirty="0"/>
          </a:p>
          <a:p>
            <a:r>
              <a:rPr lang="en-US" i="1" dirty="0" err="1">
                <a:solidFill>
                  <a:srgbClr val="FFFF00"/>
                </a:solidFill>
              </a:rPr>
              <a:t>Matica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crnogorska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Ministarstvo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kulture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Crne</a:t>
            </a:r>
            <a:r>
              <a:rPr lang="en-US" i="1" dirty="0">
                <a:solidFill>
                  <a:srgbClr val="FFFF00"/>
                </a:solidFill>
              </a:rPr>
              <a:t> Gore, </a:t>
            </a:r>
            <a:r>
              <a:rPr lang="en-US" i="1" dirty="0" err="1">
                <a:solidFill>
                  <a:srgbClr val="FFFF00"/>
                </a:solidFill>
              </a:rPr>
              <a:t>Univerzitet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Crne</a:t>
            </a:r>
            <a:r>
              <a:rPr lang="en-US" i="1" dirty="0">
                <a:solidFill>
                  <a:srgbClr val="FFFF00"/>
                </a:solidFill>
              </a:rPr>
              <a:t> Gore, </a:t>
            </a:r>
            <a:r>
              <a:rPr lang="en-US" i="1" dirty="0" err="1">
                <a:solidFill>
                  <a:srgbClr val="FFFF00"/>
                </a:solidFill>
              </a:rPr>
              <a:t>Filozofski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fakultet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Univerziteta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Crne</a:t>
            </a:r>
            <a:r>
              <a:rPr lang="en-US" i="1" dirty="0">
                <a:solidFill>
                  <a:srgbClr val="FFFF00"/>
                </a:solidFill>
              </a:rPr>
              <a:t> Gore, </a:t>
            </a:r>
            <a:r>
              <a:rPr lang="en-US" i="1" dirty="0" err="1">
                <a:solidFill>
                  <a:srgbClr val="FFFF00"/>
                </a:solidFill>
              </a:rPr>
              <a:t>Privredni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sud</a:t>
            </a:r>
            <a:r>
              <a:rPr lang="en-US" i="1" dirty="0">
                <a:solidFill>
                  <a:srgbClr val="FFFF00"/>
                </a:solidFill>
              </a:rPr>
              <a:t> u </a:t>
            </a:r>
            <a:r>
              <a:rPr lang="en-US" i="1" dirty="0" err="1">
                <a:solidFill>
                  <a:srgbClr val="FFFF00"/>
                </a:solidFill>
              </a:rPr>
              <a:t>Podgorici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Osnovni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sud</a:t>
            </a:r>
            <a:r>
              <a:rPr lang="en-US" i="1" dirty="0">
                <a:solidFill>
                  <a:srgbClr val="FFFF00"/>
                </a:solidFill>
              </a:rPr>
              <a:t> u </a:t>
            </a:r>
            <a:r>
              <a:rPr lang="en-US" i="1" dirty="0" err="1">
                <a:solidFill>
                  <a:srgbClr val="FFFF00"/>
                </a:solidFill>
              </a:rPr>
              <a:t>Nikšiću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Matica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hrvatska</a:t>
            </a:r>
            <a:r>
              <a:rPr lang="en-US" i="1" dirty="0">
                <a:solidFill>
                  <a:srgbClr val="FFFF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9851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Ako se umjesto punog naziva koristi samo jedan njegov dio, taj se dio piše velikim početnim slovom, jer zamjenjuje puni naziv ( bez obzira što se u punom nazivu piše malim početnim slovom):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Moram poći u Akademiju (kada se zna o kojoj je akademiji riječ).</a:t>
            </a:r>
          </a:p>
          <a:p>
            <a:r>
              <a:rPr lang="sr-Latn-ME" i="1" dirty="0" smtClean="0">
                <a:solidFill>
                  <a:srgbClr val="FFFF00"/>
                </a:solidFill>
              </a:rPr>
              <a:t>I on je član Instituta (misli se na jedan određeni institut).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159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CD7C6E-AA68-472B-ADCA-471D68571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724"/>
            <a:ext cx="10515600" cy="5431239"/>
          </a:xfrm>
        </p:spPr>
        <p:txBody>
          <a:bodyPr>
            <a:normAutofit/>
          </a:bodyPr>
          <a:lstStyle/>
          <a:p>
            <a:r>
              <a:rPr lang="sr-Latn-ME" sz="2400" b="1" dirty="0" smtClean="0"/>
              <a:t>4. </a:t>
            </a:r>
            <a:r>
              <a:rPr lang="en-US" sz="2400" b="1" dirty="0" err="1" smtClean="0"/>
              <a:t>imena</a:t>
            </a:r>
            <a:r>
              <a:rPr lang="en-US" sz="2400" b="1" dirty="0" smtClean="0"/>
              <a:t> </a:t>
            </a:r>
            <a:r>
              <a:rPr lang="en-US" sz="2400" b="1" dirty="0" err="1"/>
              <a:t>magistrala</a:t>
            </a:r>
            <a:r>
              <a:rPr lang="en-US" sz="2400" b="1" dirty="0"/>
              <a:t>, </a:t>
            </a:r>
            <a:r>
              <a:rPr lang="en-US" sz="2400" b="1" dirty="0" err="1"/>
              <a:t>graničnih</a:t>
            </a:r>
            <a:r>
              <a:rPr lang="en-US" sz="2400" b="1" dirty="0"/>
              <a:t> </a:t>
            </a:r>
            <a:r>
              <a:rPr lang="en-US" sz="2400" b="1" dirty="0" err="1"/>
              <a:t>prijelaza</a:t>
            </a:r>
            <a:r>
              <a:rPr lang="en-US" sz="2400" b="1" dirty="0"/>
              <a:t>, auto-</a:t>
            </a:r>
            <a:r>
              <a:rPr lang="en-US" sz="2400" b="1" dirty="0" err="1"/>
              <a:t>puteva</a:t>
            </a:r>
            <a:r>
              <a:rPr lang="en-US" sz="2400" b="1" dirty="0" smtClean="0"/>
              <a:t>:</a:t>
            </a:r>
            <a:endParaRPr lang="sr-Latn-ME" sz="2400" b="1" dirty="0" smtClean="0"/>
          </a:p>
          <a:p>
            <a:pPr marL="0" indent="0">
              <a:buNone/>
            </a:pPr>
            <a:endParaRPr lang="en-US" sz="2400" b="1" dirty="0"/>
          </a:p>
          <a:p>
            <a:r>
              <a:rPr lang="en-US" i="1" dirty="0" err="1">
                <a:solidFill>
                  <a:srgbClr val="FFFF00"/>
                </a:solidFill>
              </a:rPr>
              <a:t>Magistrala</a:t>
            </a:r>
            <a:r>
              <a:rPr lang="en-US" i="1" dirty="0">
                <a:solidFill>
                  <a:srgbClr val="FFFF00"/>
                </a:solidFill>
              </a:rPr>
              <a:t> Beograd – Bar, </a:t>
            </a:r>
            <a:r>
              <a:rPr lang="en-US" i="1" dirty="0" err="1">
                <a:solidFill>
                  <a:srgbClr val="FFFF00"/>
                </a:solidFill>
              </a:rPr>
              <a:t>Jadranska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magistrala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Granični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prijelaz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Božaj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Granični</a:t>
            </a:r>
            <a:endParaRPr lang="en-US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 err="1">
                <a:solidFill>
                  <a:srgbClr val="FFFF00"/>
                </a:solidFill>
              </a:rPr>
              <a:t>prelaz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Šćepan</a:t>
            </a:r>
            <a:r>
              <a:rPr lang="en-US" i="1" dirty="0">
                <a:solidFill>
                  <a:srgbClr val="FFFF00"/>
                </a:solidFill>
              </a:rPr>
              <a:t> Polje, Auto-put Beograd – Zagreb </a:t>
            </a:r>
            <a:r>
              <a:rPr lang="en-US" i="1" dirty="0" err="1">
                <a:solidFill>
                  <a:srgbClr val="FFFF00"/>
                </a:solidFill>
              </a:rPr>
              <a:t>itd</a:t>
            </a:r>
            <a:r>
              <a:rPr lang="en-US" i="1" dirty="0" smtClean="0">
                <a:solidFill>
                  <a:srgbClr val="FFFF00"/>
                </a:solidFill>
              </a:rPr>
              <a:t>.</a:t>
            </a:r>
            <a:endParaRPr lang="sr-Latn-ME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i="1" dirty="0">
              <a:solidFill>
                <a:srgbClr val="FFFF00"/>
              </a:solidFill>
            </a:endParaRPr>
          </a:p>
          <a:p>
            <a:r>
              <a:rPr lang="sr-Latn-ME" sz="2400" dirty="0" smtClean="0"/>
              <a:t>5.</a:t>
            </a:r>
            <a:r>
              <a:rPr lang="en-US" sz="2400" dirty="0" smtClean="0"/>
              <a:t> </a:t>
            </a:r>
            <a:r>
              <a:rPr lang="en-US" sz="2400" dirty="0" err="1"/>
              <a:t>imena</a:t>
            </a:r>
            <a:r>
              <a:rPr lang="en-US" sz="2400" dirty="0"/>
              <a:t> </a:t>
            </a:r>
            <a:r>
              <a:rPr lang="en-US" sz="2400" dirty="0" err="1"/>
              <a:t>gradskih</a:t>
            </a:r>
            <a:r>
              <a:rPr lang="en-US" sz="2400" dirty="0"/>
              <a:t> </a:t>
            </a:r>
            <a:r>
              <a:rPr lang="en-US" sz="2400" dirty="0" err="1"/>
              <a:t>četvrti</a:t>
            </a:r>
            <a:r>
              <a:rPr lang="en-US" sz="2400" dirty="0"/>
              <a:t>, </a:t>
            </a:r>
            <a:r>
              <a:rPr lang="en-US" sz="2400" dirty="0" err="1"/>
              <a:t>ulica</a:t>
            </a:r>
            <a:r>
              <a:rPr lang="en-US" sz="2400" dirty="0"/>
              <a:t>, </a:t>
            </a:r>
            <a:r>
              <a:rPr lang="en-US" sz="2400" dirty="0" err="1"/>
              <a:t>bulevara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ostalih</a:t>
            </a:r>
            <a:r>
              <a:rPr lang="en-US" sz="2400" dirty="0"/>
              <a:t> </a:t>
            </a:r>
            <a:r>
              <a:rPr lang="en-US" sz="2400" dirty="0" err="1"/>
              <a:t>djelova</a:t>
            </a:r>
            <a:r>
              <a:rPr lang="en-US" sz="2400" dirty="0"/>
              <a:t> </a:t>
            </a:r>
            <a:r>
              <a:rPr lang="en-US" sz="2400" dirty="0" err="1"/>
              <a:t>naseljenih</a:t>
            </a:r>
            <a:r>
              <a:rPr lang="en-US" sz="2400" dirty="0"/>
              <a:t> </a:t>
            </a:r>
            <a:r>
              <a:rPr lang="en-US" sz="2400" dirty="0" err="1"/>
              <a:t>mjesta</a:t>
            </a:r>
            <a:r>
              <a:rPr lang="en-US" sz="2400" dirty="0"/>
              <a:t>: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Stari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aerodrom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Zabjelo</a:t>
            </a:r>
            <a:r>
              <a:rPr lang="en-US" i="1" dirty="0">
                <a:solidFill>
                  <a:srgbClr val="FFFF00"/>
                </a:solidFill>
              </a:rPr>
              <a:t>, Blok VI, </a:t>
            </a:r>
            <a:r>
              <a:rPr lang="en-US" i="1" dirty="0" err="1">
                <a:solidFill>
                  <a:srgbClr val="FFFF00"/>
                </a:solidFill>
              </a:rPr>
              <a:t>Preko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Morače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Stara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varoš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Drpe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Mandića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Bulevar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kralja</a:t>
            </a:r>
            <a:r>
              <a:rPr lang="en-US" i="1" dirty="0">
                <a:solidFill>
                  <a:srgbClr val="FFFF00"/>
                </a:solidFill>
              </a:rPr>
              <a:t> Nikole, </a:t>
            </a:r>
            <a:r>
              <a:rPr lang="en-US" i="1" dirty="0" err="1">
                <a:solidFill>
                  <a:srgbClr val="FFFF00"/>
                </a:solidFill>
              </a:rPr>
              <a:t>Ulica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slobode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Hercegovačka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ulica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Bulevar</a:t>
            </a:r>
            <a:r>
              <a:rPr lang="en-US" i="1" dirty="0">
                <a:solidFill>
                  <a:srgbClr val="FFFF00"/>
                </a:solidFill>
              </a:rPr>
              <a:t> Save </a:t>
            </a:r>
            <a:r>
              <a:rPr lang="en-US" i="1" dirty="0" err="1">
                <a:solidFill>
                  <a:srgbClr val="FFFF00"/>
                </a:solidFill>
              </a:rPr>
              <a:t>Kovačevića</a:t>
            </a:r>
            <a:r>
              <a:rPr lang="en-US" i="1" dirty="0" smtClean="0">
                <a:solidFill>
                  <a:srgbClr val="FFFF00"/>
                </a:solidFill>
              </a:rPr>
              <a:t>…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60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Imenice</a:t>
            </a:r>
            <a:r>
              <a:rPr lang="en-US" b="1" dirty="0"/>
              <a:t> </a:t>
            </a:r>
            <a:r>
              <a:rPr lang="en-US" b="1" dirty="0" err="1"/>
              <a:t>ulica</a:t>
            </a:r>
            <a:r>
              <a:rPr lang="en-US" b="1" dirty="0"/>
              <a:t>, </a:t>
            </a:r>
            <a:r>
              <a:rPr lang="en-US" b="1" dirty="0" err="1"/>
              <a:t>bulevar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sl. </a:t>
            </a:r>
            <a:r>
              <a:rPr lang="en-US" b="1" dirty="0" err="1"/>
              <a:t>kad</a:t>
            </a:r>
            <a:r>
              <a:rPr lang="en-US" b="1" dirty="0"/>
              <a:t> se </a:t>
            </a:r>
            <a:r>
              <a:rPr lang="en-US" b="1" dirty="0" err="1"/>
              <a:t>nađu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početku</a:t>
            </a:r>
            <a:r>
              <a:rPr lang="en-US" b="1" dirty="0"/>
              <a:t> </a:t>
            </a:r>
            <a:r>
              <a:rPr lang="en-US" b="1" dirty="0" err="1"/>
              <a:t>naziva</a:t>
            </a:r>
            <a:r>
              <a:rPr lang="en-US" b="1" dirty="0"/>
              <a:t> </a:t>
            </a:r>
            <a:r>
              <a:rPr lang="en-US" b="1" dirty="0" err="1"/>
              <a:t>uvijek</a:t>
            </a:r>
            <a:r>
              <a:rPr lang="en-US" b="1" dirty="0"/>
              <a:t> se </a:t>
            </a:r>
            <a:r>
              <a:rPr lang="en-US" b="1" dirty="0" err="1"/>
              <a:t>pišu</a:t>
            </a:r>
            <a:r>
              <a:rPr lang="en-US" b="1" dirty="0"/>
              <a:t>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, </a:t>
            </a:r>
            <a:r>
              <a:rPr lang="en-US" b="1" dirty="0" err="1"/>
              <a:t>npr</a:t>
            </a:r>
            <a:r>
              <a:rPr lang="en-US" b="1" dirty="0"/>
              <a:t>. </a:t>
            </a:r>
            <a:r>
              <a:rPr lang="en-US" dirty="0" err="1">
                <a:solidFill>
                  <a:srgbClr val="FFFF00"/>
                </a:solidFill>
              </a:rPr>
              <a:t>Ulica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bratstva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jedinstva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Ulica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moskovska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Bulevar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Lenjina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početnim</a:t>
            </a:r>
            <a:r>
              <a:rPr lang="en-US" dirty="0"/>
              <a:t> </a:t>
            </a:r>
            <a:r>
              <a:rPr lang="en-US" dirty="0" err="1"/>
              <a:t>slovom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91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6. nazivi umjetničkih djela, knjiga, udžbenika, djela, časopisa, filmova, pjesama, zakona, molitava, deklaracija, , kongresa, konferencija, radio-televizijskih emisija i sl.: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Bijeli anđeo, Gorski vijenac, Luča mikrokozma, Lelejska gora, Pravopis crnogorskog jezika, Art magazin, Berlinski kongres, Bečki književni dogovor itd.</a:t>
            </a:r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364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7. imena međunarodnih, državnih i vjerskih praznika:</a:t>
            </a:r>
          </a:p>
          <a:p>
            <a:r>
              <a:rPr lang="sr-Latn-ME" i="1" dirty="0" smtClean="0">
                <a:solidFill>
                  <a:srgbClr val="FFFF00"/>
                </a:solidFill>
              </a:rPr>
              <a:t>Nova godina, Božić, Uskrs, Praznik rada, Prvi maj, Osmi mart, Dan nezavisnosti, Dan državnosti, Dan Republike, Veliki petak, Ilindan, Badnje veče i sl.</a:t>
            </a:r>
          </a:p>
          <a:p>
            <a:endParaRPr lang="sr-Latn-ME" dirty="0"/>
          </a:p>
          <a:p>
            <a:r>
              <a:rPr lang="sr-Latn-ME" dirty="0" smtClean="0"/>
              <a:t>Pridjevi izvedeni od ovih naziva pišu se uvijek malim početnim slovom:</a:t>
            </a:r>
          </a:p>
          <a:p>
            <a:r>
              <a:rPr lang="sr-Latn-ME" i="1" dirty="0" smtClean="0">
                <a:solidFill>
                  <a:srgbClr val="FFFF00"/>
                </a:solidFill>
              </a:rPr>
              <a:t>prvomajski, novogodišnji, božićni, uskršnji, petrovdanski, miholjski itd.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453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0949" y="1069676"/>
            <a:ext cx="8946541" cy="5316746"/>
          </a:xfrm>
        </p:spPr>
        <p:txBody>
          <a:bodyPr/>
          <a:lstStyle/>
          <a:p>
            <a:r>
              <a:rPr lang="sr-Latn-ME" dirty="0" smtClean="0"/>
              <a:t>8. nazivi istorijskih događaja: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Bitka na Carevu Lazu, Kosovski boj, Prvi svjetski rat, Bitka na Fundini, Drugi balkanski rat, Francuska revolucija i sl.</a:t>
            </a:r>
          </a:p>
          <a:p>
            <a:endParaRPr lang="sr-Latn-ME" i="1" dirty="0">
              <a:solidFill>
                <a:srgbClr val="FFFF00"/>
              </a:solidFill>
            </a:endParaRPr>
          </a:p>
          <a:p>
            <a:r>
              <a:rPr lang="sr-Latn-ME" b="1" dirty="0" smtClean="0"/>
              <a:t>9. imena katedri na fakultetima, posebnih odsjeka:</a:t>
            </a:r>
          </a:p>
          <a:p>
            <a:pPr marL="0" indent="0">
              <a:buNone/>
            </a:pPr>
            <a:endParaRPr lang="sr-Latn-ME" b="1" dirty="0" smtClean="0"/>
          </a:p>
          <a:p>
            <a:r>
              <a:rPr lang="sr-Latn-ME" i="1" dirty="0" smtClean="0">
                <a:solidFill>
                  <a:srgbClr val="FFFF00"/>
                </a:solidFill>
              </a:rPr>
              <a:t>Katedra za crnogorski jezik, Studijski program za crnogorski jezik i južnoslovenske književnosti, Istorija crnogorskog jezika, Srpska književnost i sl.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7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1A50D5-CE67-4C81-9AAC-0A92B1CA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3884"/>
            <a:ext cx="10515600" cy="206277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pišu</a:t>
            </a:r>
            <a:r>
              <a:rPr lang="en-US" sz="3600" b="1" dirty="0"/>
              <a:t> se </a:t>
            </a:r>
            <a:r>
              <a:rPr lang="en-US" sz="3600" b="1" dirty="0" err="1"/>
              <a:t>jednočlana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višečlana</a:t>
            </a:r>
            <a:r>
              <a:rPr lang="en-US" sz="3600" b="1" dirty="0"/>
              <a:t> </a:t>
            </a:r>
            <a:r>
              <a:rPr lang="en-US" sz="3600" b="1" dirty="0" err="1"/>
              <a:t>lična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, </a:t>
            </a:r>
            <a:r>
              <a:rPr lang="en-US" sz="3600" b="1" dirty="0" err="1"/>
              <a:t>prezimena</a:t>
            </a:r>
            <a:r>
              <a:rPr lang="en-US" sz="3600" b="1" dirty="0"/>
              <a:t>,</a:t>
            </a:r>
            <a:br>
              <a:rPr lang="en-US" sz="3600" b="1" dirty="0"/>
            </a:br>
            <a:r>
              <a:rPr lang="en-US" sz="3600" b="1" dirty="0" err="1"/>
              <a:t>nadimci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atributi</a:t>
            </a:r>
            <a:r>
              <a:rPr lang="en-US" sz="3600" b="1" dirty="0"/>
              <a:t> </a:t>
            </a:r>
            <a:r>
              <a:rPr lang="en-US" sz="3600" b="1" dirty="0" err="1"/>
              <a:t>koji</a:t>
            </a:r>
            <a:r>
              <a:rPr lang="en-US" sz="3600" b="1" dirty="0"/>
              <a:t>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sastavni</a:t>
            </a:r>
            <a:r>
              <a:rPr lang="en-US" sz="3600" b="1" dirty="0"/>
              <a:t> </a:t>
            </a:r>
            <a:r>
              <a:rPr lang="en-US" sz="3600" b="1" dirty="0" err="1"/>
              <a:t>dio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6EB131-5AD7-41A0-A4B7-280559F6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301" y="2881222"/>
            <a:ext cx="10515600" cy="3466311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00"/>
                </a:solidFill>
              </a:rPr>
              <a:t>Marko, Vojislav, </a:t>
            </a:r>
            <a:r>
              <a:rPr lang="en-US" i="1" dirty="0" err="1">
                <a:solidFill>
                  <a:srgbClr val="FFFF00"/>
                </a:solidFill>
              </a:rPr>
              <a:t>Balša</a:t>
            </a:r>
            <a:r>
              <a:rPr lang="en-US" i="1" dirty="0">
                <a:solidFill>
                  <a:srgbClr val="FFFF00"/>
                </a:solidFill>
              </a:rPr>
              <a:t>, Stefan, </a:t>
            </a:r>
            <a:r>
              <a:rPr lang="en-US" i="1" dirty="0" err="1">
                <a:solidFill>
                  <a:srgbClr val="FFFF00"/>
                </a:solidFill>
              </a:rPr>
              <a:t>Pavle</a:t>
            </a:r>
            <a:r>
              <a:rPr lang="en-US" i="1" dirty="0">
                <a:solidFill>
                  <a:srgbClr val="FFFF00"/>
                </a:solidFill>
              </a:rPr>
              <a:t>, Ivo, </a:t>
            </a:r>
            <a:r>
              <a:rPr lang="en-US" i="1" dirty="0" err="1">
                <a:solidFill>
                  <a:srgbClr val="FFFF00"/>
                </a:solidFill>
              </a:rPr>
              <a:t>Marija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Milica</a:t>
            </a:r>
            <a:r>
              <a:rPr lang="en-US" i="1" dirty="0">
                <a:solidFill>
                  <a:srgbClr val="FFFF00"/>
                </a:solidFill>
              </a:rPr>
              <a:t>, Aleksandra, </a:t>
            </a:r>
            <a:r>
              <a:rPr lang="en-US" i="1" dirty="0" err="1">
                <a:solidFill>
                  <a:srgbClr val="FFFF00"/>
                </a:solidFill>
              </a:rPr>
              <a:t>Jovićević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Petrović</a:t>
            </a:r>
            <a:r>
              <a:rPr lang="en-US" i="1" dirty="0">
                <a:solidFill>
                  <a:srgbClr val="FFFF00"/>
                </a:solidFill>
              </a:rPr>
              <a:t>…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Kusovac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Kustudić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Brajović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Mijušković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Lekić</a:t>
            </a:r>
            <a:r>
              <a:rPr lang="en-US" i="1" dirty="0">
                <a:solidFill>
                  <a:srgbClr val="FFFF00"/>
                </a:solidFill>
              </a:rPr>
              <a:t>…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Zeko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Medo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Petar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Prvi</a:t>
            </a:r>
            <a:r>
              <a:rPr lang="en-US" i="1" dirty="0">
                <a:solidFill>
                  <a:srgbClr val="FFFF00"/>
                </a:solidFill>
              </a:rPr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4449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Nazivi književnih i umjetničkih pokreta, perioda u razvoju književnosti, razdoblja u razvoju društva pišu se malim početnim slovom:</a:t>
            </a:r>
          </a:p>
          <a:p>
            <a:endParaRPr lang="sr-Latn-ME" i="1" dirty="0" smtClean="0">
              <a:solidFill>
                <a:srgbClr val="FFFF00"/>
              </a:solidFill>
            </a:endParaRPr>
          </a:p>
          <a:p>
            <a:r>
              <a:rPr lang="sr-Latn-ME" i="1" dirty="0">
                <a:solidFill>
                  <a:srgbClr val="FFFF00"/>
                </a:solidFill>
              </a:rPr>
              <a:t>h</a:t>
            </a:r>
            <a:r>
              <a:rPr lang="sr-Latn-ME" i="1" dirty="0" smtClean="0">
                <a:solidFill>
                  <a:srgbClr val="FFFF00"/>
                </a:solidFill>
              </a:rPr>
              <a:t>umanizam i renesansa, barok klasicizam, srednji vijek, novi vijek, kameno doba, dvadeseto stoljeće i sl.</a:t>
            </a:r>
            <a:endParaRPr lang="sr-Latn-ME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852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Nazivi pripadnika pojedinih pravaca, pokreta i učenja uvijek se pišu malim početnim slovom bez obzira na osnovu iz koje su izvedeni:</a:t>
            </a:r>
          </a:p>
          <a:p>
            <a:endParaRPr lang="sr-Latn-ME" dirty="0"/>
          </a:p>
          <a:p>
            <a:r>
              <a:rPr lang="sr-Latn-ME" i="1" dirty="0">
                <a:solidFill>
                  <a:srgbClr val="FFFF00"/>
                </a:solidFill>
              </a:rPr>
              <a:t>i</a:t>
            </a:r>
            <a:r>
              <a:rPr lang="sr-Latn-ME" i="1" dirty="0" smtClean="0">
                <a:solidFill>
                  <a:srgbClr val="FFFF00"/>
                </a:solidFill>
              </a:rPr>
              <a:t>lirci, partizani, komunisti, četnici, marksisti, socijalisti i sl.</a:t>
            </a:r>
          </a:p>
        </p:txBody>
      </p:sp>
    </p:spTree>
    <p:extLst>
      <p:ext uri="{BB962C8B-B14F-4D97-AF65-F5344CB8AC3E}">
        <p14:creationId xmlns:p14="http://schemas.microsoft.com/office/powerpoint/2010/main" val="993851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E12F3E-21E0-4178-93B8-3F84640FF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767"/>
            <a:ext cx="10515600" cy="5289196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Imenice</a:t>
            </a:r>
            <a:r>
              <a:rPr lang="en-US" sz="2400" b="1" dirty="0"/>
              <a:t> </a:t>
            </a:r>
            <a:r>
              <a:rPr lang="en-US" sz="2400" b="1" dirty="0" err="1"/>
              <a:t>zemlja</a:t>
            </a:r>
            <a:r>
              <a:rPr lang="en-US" sz="2400" b="1" dirty="0"/>
              <a:t>, </a:t>
            </a:r>
            <a:r>
              <a:rPr lang="en-US" sz="2400" b="1" dirty="0" err="1"/>
              <a:t>mjesec</a:t>
            </a:r>
            <a:r>
              <a:rPr lang="en-US" sz="2400" b="1" dirty="0"/>
              <a:t>, </a:t>
            </a:r>
            <a:r>
              <a:rPr lang="en-US" sz="2400" b="1" dirty="0" err="1"/>
              <a:t>sunce</a:t>
            </a:r>
            <a:r>
              <a:rPr lang="en-US" sz="2400" b="1" dirty="0"/>
              <a:t> </a:t>
            </a:r>
            <a:r>
              <a:rPr lang="en-US" sz="2400" b="1" dirty="0" err="1"/>
              <a:t>pišu</a:t>
            </a:r>
            <a:r>
              <a:rPr lang="en-US" sz="2400" b="1" dirty="0"/>
              <a:t> se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dva</a:t>
            </a:r>
            <a:r>
              <a:rPr lang="en-US" sz="2400" b="1" dirty="0"/>
              <a:t> </a:t>
            </a:r>
            <a:r>
              <a:rPr lang="en-US" sz="2400" b="1" dirty="0" err="1"/>
              <a:t>načina</a:t>
            </a:r>
            <a:r>
              <a:rPr lang="en-US" sz="2400" b="1" dirty="0"/>
              <a:t>:</a:t>
            </a:r>
          </a:p>
          <a:p>
            <a:r>
              <a:rPr lang="en-US" sz="2400" b="1" dirty="0" err="1"/>
              <a:t>Kad</a:t>
            </a:r>
            <a:r>
              <a:rPr lang="en-US" sz="2400" b="1" dirty="0"/>
              <a:t> </a:t>
            </a:r>
            <a:r>
              <a:rPr lang="en-US" sz="2400" b="1" dirty="0" err="1"/>
              <a:t>označavaju</a:t>
            </a:r>
            <a:r>
              <a:rPr lang="en-US" sz="2400" b="1" dirty="0"/>
              <a:t> </a:t>
            </a:r>
            <a:r>
              <a:rPr lang="en-US" sz="2400" b="1" dirty="0" err="1"/>
              <a:t>vasionska</a:t>
            </a:r>
            <a:r>
              <a:rPr lang="en-US" sz="2400" b="1" dirty="0"/>
              <a:t> </a:t>
            </a:r>
            <a:r>
              <a:rPr lang="en-US" sz="2400" b="1" dirty="0" err="1"/>
              <a:t>tijela</a:t>
            </a:r>
            <a:r>
              <a:rPr lang="en-US" sz="2400" b="1" dirty="0"/>
              <a:t>, </a:t>
            </a:r>
            <a:r>
              <a:rPr lang="en-US" sz="2400" b="1" dirty="0" err="1"/>
              <a:t>pišu</a:t>
            </a:r>
            <a:r>
              <a:rPr lang="en-US" sz="2400" b="1" dirty="0"/>
              <a:t> se </a:t>
            </a:r>
            <a:r>
              <a:rPr lang="en-US" sz="2400" b="1" dirty="0" err="1"/>
              <a:t>velikim</a:t>
            </a:r>
            <a:r>
              <a:rPr lang="en-US" sz="2400" b="1" dirty="0"/>
              <a:t> </a:t>
            </a:r>
            <a:r>
              <a:rPr lang="en-US" sz="2400" b="1" dirty="0" err="1"/>
              <a:t>početnim</a:t>
            </a:r>
            <a:r>
              <a:rPr lang="en-US" sz="2400" b="1" dirty="0"/>
              <a:t> </a:t>
            </a:r>
            <a:r>
              <a:rPr lang="en-US" sz="2400" b="1" dirty="0" err="1"/>
              <a:t>slovom</a:t>
            </a:r>
            <a:r>
              <a:rPr lang="en-US" sz="2400" b="1" dirty="0" smtClean="0"/>
              <a:t>:</a:t>
            </a:r>
            <a:endParaRPr lang="sr-Latn-ME" sz="2400" b="1" dirty="0" smtClean="0"/>
          </a:p>
          <a:p>
            <a:pPr marL="0" indent="0">
              <a:buNone/>
            </a:pPr>
            <a:endParaRPr lang="en-US" sz="2400" b="1" dirty="0"/>
          </a:p>
          <a:p>
            <a:r>
              <a:rPr lang="en-US" i="1" dirty="0">
                <a:solidFill>
                  <a:srgbClr val="FFFF00"/>
                </a:solidFill>
              </a:rPr>
              <a:t>Ona je </a:t>
            </a:r>
            <a:r>
              <a:rPr lang="en-US" i="1" dirty="0" err="1">
                <a:solidFill>
                  <a:srgbClr val="FFFF00"/>
                </a:solidFill>
              </a:rPr>
              <a:t>uvijek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pratila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Mjesečeve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mijene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Koliko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ima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planeta</a:t>
            </a:r>
            <a:r>
              <a:rPr lang="en-US" i="1" dirty="0">
                <a:solidFill>
                  <a:srgbClr val="FFFF00"/>
                </a:solidFill>
              </a:rPr>
              <a:t> u </a:t>
            </a:r>
            <a:r>
              <a:rPr lang="en-US" i="1" dirty="0" err="1">
                <a:solidFill>
                  <a:srgbClr val="FFFF00"/>
                </a:solidFill>
              </a:rPr>
              <a:t>Sunčevu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sistemu</a:t>
            </a:r>
            <a:r>
              <a:rPr lang="en-US" i="1" dirty="0">
                <a:solidFill>
                  <a:srgbClr val="FFFF00"/>
                </a:solidFill>
              </a:rPr>
              <a:t>?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Dugo</a:t>
            </a:r>
            <a:r>
              <a:rPr lang="en-US" i="1" dirty="0">
                <a:solidFill>
                  <a:srgbClr val="FFFF00"/>
                </a:solidFill>
              </a:rPr>
              <a:t> je </a:t>
            </a:r>
            <a:r>
              <a:rPr lang="en-US" i="1" dirty="0" err="1">
                <a:solidFill>
                  <a:srgbClr val="FFFF00"/>
                </a:solidFill>
              </a:rPr>
              <a:t>trebalo</a:t>
            </a:r>
            <a:r>
              <a:rPr lang="en-US" i="1" dirty="0">
                <a:solidFill>
                  <a:srgbClr val="FFFF00"/>
                </a:solidFill>
              </a:rPr>
              <a:t> da </a:t>
            </a:r>
            <a:r>
              <a:rPr lang="en-US" i="1" dirty="0" err="1">
                <a:solidFill>
                  <a:srgbClr val="FFFF00"/>
                </a:solidFill>
              </a:rPr>
              <a:t>čovječanstvo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sazna</a:t>
            </a:r>
            <a:r>
              <a:rPr lang="en-US" i="1" dirty="0">
                <a:solidFill>
                  <a:srgbClr val="FFFF00"/>
                </a:solidFill>
              </a:rPr>
              <a:t> da se </a:t>
            </a:r>
            <a:r>
              <a:rPr lang="en-US" i="1" dirty="0" err="1">
                <a:solidFill>
                  <a:srgbClr val="FFFF00"/>
                </a:solidFill>
              </a:rPr>
              <a:t>Zemlja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okreće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oko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sopstvene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ose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038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 </a:t>
            </a:r>
            <a:r>
              <a:rPr lang="en-US" b="1" dirty="0" err="1"/>
              <a:t>svim</a:t>
            </a:r>
            <a:r>
              <a:rPr lang="en-US" b="1" dirty="0"/>
              <a:t> </a:t>
            </a:r>
            <a:r>
              <a:rPr lang="en-US" b="1" dirty="0" err="1"/>
              <a:t>drugim</a:t>
            </a:r>
            <a:r>
              <a:rPr lang="en-US" b="1" dirty="0"/>
              <a:t> </a:t>
            </a:r>
            <a:r>
              <a:rPr lang="en-US" b="1" dirty="0" err="1"/>
              <a:t>značenjima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 smtClean="0"/>
              <a:t>:</a:t>
            </a:r>
            <a:endParaRPr lang="sr-Latn-ME" b="1" dirty="0" smtClean="0"/>
          </a:p>
          <a:p>
            <a:pPr marL="0" indent="0">
              <a:buNone/>
            </a:pPr>
            <a:endParaRPr lang="sr-Latn-ME" b="1" dirty="0" smtClean="0"/>
          </a:p>
          <a:p>
            <a:r>
              <a:rPr lang="en-US" i="1" dirty="0" err="1" smtClean="0">
                <a:solidFill>
                  <a:srgbClr val="FFFF00"/>
                </a:solidFill>
              </a:rPr>
              <a:t>Prevarilo</a:t>
            </a:r>
            <a:r>
              <a:rPr lang="en-US" i="1" dirty="0" smtClean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ih</a:t>
            </a:r>
            <a:r>
              <a:rPr lang="en-US" i="1" dirty="0">
                <a:solidFill>
                  <a:srgbClr val="FFFF00"/>
                </a:solidFill>
              </a:rPr>
              <a:t> je </a:t>
            </a:r>
            <a:r>
              <a:rPr lang="en-US" i="1" dirty="0" err="1">
                <a:solidFill>
                  <a:srgbClr val="FFFF00"/>
                </a:solidFill>
              </a:rPr>
              <a:t>decembarsko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zubato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sunce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Kad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smo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ih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viđeli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sunce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nas</a:t>
            </a:r>
            <a:r>
              <a:rPr lang="en-US" i="1" dirty="0">
                <a:solidFill>
                  <a:srgbClr val="FFFF00"/>
                </a:solidFill>
              </a:rPr>
              <a:t> je </a:t>
            </a:r>
            <a:r>
              <a:rPr lang="en-US" i="1" dirty="0" err="1">
                <a:solidFill>
                  <a:srgbClr val="FFFF00"/>
                </a:solidFill>
              </a:rPr>
              <a:t>ogrijalo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>
                <a:solidFill>
                  <a:srgbClr val="FFFF00"/>
                </a:solidFill>
              </a:rPr>
              <a:t>On ne </a:t>
            </a:r>
            <a:r>
              <a:rPr lang="en-US" i="1" dirty="0" err="1">
                <a:solidFill>
                  <a:srgbClr val="FFFF00"/>
                </a:solidFill>
              </a:rPr>
              <a:t>gleda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ni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sunca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ni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mjeseca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Nijesmo</a:t>
            </a:r>
            <a:r>
              <a:rPr lang="en-US" i="1" dirty="0">
                <a:solidFill>
                  <a:srgbClr val="FFFF00"/>
                </a:solidFill>
              </a:rPr>
              <a:t> se </a:t>
            </a:r>
            <a:r>
              <a:rPr lang="en-US" i="1" dirty="0" err="1">
                <a:solidFill>
                  <a:srgbClr val="FFFF00"/>
                </a:solidFill>
              </a:rPr>
              <a:t>gledali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dva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mjeseca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>
                <a:solidFill>
                  <a:srgbClr val="FFFF00"/>
                </a:solidFill>
              </a:rPr>
              <a:t>To je </a:t>
            </a:r>
            <a:r>
              <a:rPr lang="en-US" i="1" dirty="0" err="1">
                <a:solidFill>
                  <a:srgbClr val="FFFF00"/>
                </a:solidFill>
              </a:rPr>
              <a:t>ničija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zemlja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9352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Imena vjerskih pripadnika pišu se malim početnim slovom:</a:t>
            </a:r>
          </a:p>
          <a:p>
            <a:endParaRPr lang="sr-Latn-ME" dirty="0"/>
          </a:p>
          <a:p>
            <a:r>
              <a:rPr lang="sr-Latn-ME" i="1" dirty="0">
                <a:solidFill>
                  <a:srgbClr val="FFFF00"/>
                </a:solidFill>
              </a:rPr>
              <a:t>h</a:t>
            </a:r>
            <a:r>
              <a:rPr lang="sr-Latn-ME" i="1" dirty="0" smtClean="0">
                <a:solidFill>
                  <a:srgbClr val="FFFF00"/>
                </a:solidFill>
              </a:rPr>
              <a:t>rišćanin, musliman, pravoslavac, katolik, budisti, protestanti i sl.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0941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Pri učtivom obraćanju i obraćanju iz poštovanja jednoj osobi upotrebljavaju se zamjenici </a:t>
            </a:r>
            <a:r>
              <a:rPr lang="sr-Latn-ME" b="1" i="1" dirty="0" smtClean="0"/>
              <a:t>vi</a:t>
            </a:r>
            <a:r>
              <a:rPr lang="sr-Latn-ME" b="1" dirty="0" smtClean="0"/>
              <a:t> i </a:t>
            </a:r>
            <a:r>
              <a:rPr lang="sr-Latn-ME" b="1" i="1" dirty="0" smtClean="0"/>
              <a:t>vaš</a:t>
            </a:r>
            <a:r>
              <a:rPr lang="sr-Latn-ME" b="1" dirty="0" smtClean="0"/>
              <a:t>, koje se u tom slučaju uvijek pišu velikim početnim slovom:</a:t>
            </a:r>
          </a:p>
          <a:p>
            <a:endParaRPr lang="sr-Latn-ME" dirty="0"/>
          </a:p>
          <a:p>
            <a:pPr marL="1371600" lvl="3" indent="0">
              <a:buNone/>
            </a:pPr>
            <a:r>
              <a:rPr lang="sr-Latn-ME" sz="2400" i="1" dirty="0" smtClean="0">
                <a:solidFill>
                  <a:srgbClr val="FFFF00"/>
                </a:solidFill>
              </a:rPr>
              <a:t>Poštovana, </a:t>
            </a:r>
          </a:p>
          <a:p>
            <a:pPr marL="1371600" lvl="3" indent="0">
              <a:buNone/>
            </a:pPr>
            <a:r>
              <a:rPr lang="sr-Latn-ME" sz="2400" i="1" dirty="0" smtClean="0">
                <a:solidFill>
                  <a:srgbClr val="FFFF00"/>
                </a:solidFill>
              </a:rPr>
              <a:t>Primio sam Vaše pismo.</a:t>
            </a:r>
            <a:endParaRPr lang="en-US" sz="2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315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Ukoliko je riječ o službenoj komunikaciji s nekom ustanovom ili ako je učtivo obraćanje usmjereno prema većem broju lica, tada se zamjenice vi i vaš pišu malim početnim slovom: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Poštovana gospodo, čast mi je razgovarati s vama.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86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Velikim početnik slovom piše se svaka riječ u titulisanju svjetovnih i duhovnih velikodostojnika:</a:t>
            </a:r>
          </a:p>
          <a:p>
            <a:endParaRPr lang="sr-Latn-ME" i="1" dirty="0">
              <a:solidFill>
                <a:srgbClr val="FFFF00"/>
              </a:solidFill>
            </a:endParaRPr>
          </a:p>
          <a:p>
            <a:r>
              <a:rPr lang="sr-Latn-ME" i="1" dirty="0" smtClean="0">
                <a:solidFill>
                  <a:srgbClr val="FFFF00"/>
                </a:solidFill>
              </a:rPr>
              <a:t>Vaše Veličanstvo, Vaša Svetosti, Njegova Ekselencija, Vaša Milosti, Njegova Svetost i sl.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7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D7CCA5-D5DD-4AE6-A9E1-22B9B1B0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8990"/>
            <a:ext cx="10515600" cy="891698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A37FD4-6BA7-4BB0-97B3-92159F34D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Odredbeni</a:t>
            </a:r>
            <a:r>
              <a:rPr lang="en-US" dirty="0"/>
              <a:t> </a:t>
            </a:r>
            <a:r>
              <a:rPr lang="en-US" dirty="0" err="1"/>
              <a:t>djelovi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početnim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slovom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izostavlja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 smtClean="0"/>
              <a:t>.: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>
                <a:solidFill>
                  <a:srgbClr val="FFFF00"/>
                </a:solidFill>
              </a:rPr>
              <a:t>Ferdinand de </a:t>
            </a:r>
            <a:r>
              <a:rPr lang="en-US" i="1" dirty="0" err="1">
                <a:solidFill>
                  <a:srgbClr val="FFFF00"/>
                </a:solidFill>
              </a:rPr>
              <a:t>Sosir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ali</a:t>
            </a:r>
            <a:r>
              <a:rPr lang="en-US" i="1" dirty="0">
                <a:solidFill>
                  <a:srgbClr val="FFFF00"/>
                </a:solidFill>
              </a:rPr>
              <a:t> De </a:t>
            </a:r>
            <a:r>
              <a:rPr lang="en-US" i="1" dirty="0" err="1" smtClean="0">
                <a:solidFill>
                  <a:srgbClr val="FFFF00"/>
                </a:solidFill>
              </a:rPr>
              <a:t>Sosir</a:t>
            </a:r>
            <a:endParaRPr lang="en-US" i="1" dirty="0" smtClean="0">
              <a:solidFill>
                <a:srgbClr val="FFFF00"/>
              </a:solidFill>
            </a:endParaRPr>
          </a:p>
          <a:p>
            <a:r>
              <a:rPr lang="en-US" i="1" dirty="0" smtClean="0">
                <a:solidFill>
                  <a:srgbClr val="FFFF00"/>
                </a:solidFill>
              </a:rPr>
              <a:t>Leonardo da Vin</a:t>
            </a:r>
            <a:r>
              <a:rPr lang="sr-Latn-ME" i="1" dirty="0" smtClean="0">
                <a:solidFill>
                  <a:srgbClr val="FFFF00"/>
                </a:solidFill>
              </a:rPr>
              <a:t>či, ali Da Vinči</a:t>
            </a:r>
            <a:endParaRPr lang="en-US" i="1" dirty="0">
              <a:solidFill>
                <a:srgbClr val="FFFF00"/>
              </a:solidFill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7456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Ako zajedničke imenice stoje u službi vlastitog imena, pišu se velikim početnim slovom: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Ne, Vladiko, ako boga znadeš!</a:t>
            </a:r>
          </a:p>
          <a:p>
            <a:r>
              <a:rPr lang="sr-Latn-ME" i="1" dirty="0" smtClean="0">
                <a:solidFill>
                  <a:srgbClr val="FFFF00"/>
                </a:solidFill>
              </a:rPr>
              <a:t>Godine 1918. Kralj je zbačen s prijestola.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12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Ako je vlastito ime u funkciji kojom se ne označava ime određene ličnosti, onda se ono piše malim početnim slovom: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Ford (vlastito ime) : ford (automobil); kulon (jedinica mjere) : Kulon (vlastito ime);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493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02DF55-AC97-4EE0-A355-EA504C556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8634"/>
            <a:ext cx="10515600" cy="4598329"/>
          </a:xfrm>
        </p:spPr>
        <p:txBody>
          <a:bodyPr>
            <a:normAutofit/>
          </a:bodyPr>
          <a:lstStyle/>
          <a:p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božanstava</a:t>
            </a:r>
            <a:r>
              <a:rPr lang="en-US" b="1" dirty="0"/>
              <a:t>, </a:t>
            </a:r>
            <a:r>
              <a:rPr lang="en-US" b="1" dirty="0" err="1"/>
              <a:t>svetaca</a:t>
            </a:r>
            <a:r>
              <a:rPr lang="en-US" b="1" dirty="0"/>
              <a:t>, </a:t>
            </a:r>
            <a:r>
              <a:rPr lang="en-US" b="1" dirty="0" err="1"/>
              <a:t>mitoloških</a:t>
            </a:r>
            <a:r>
              <a:rPr lang="en-US" b="1" dirty="0"/>
              <a:t> </a:t>
            </a:r>
            <a:r>
              <a:rPr lang="en-US" b="1" dirty="0" err="1"/>
              <a:t>bića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sl.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 smtClean="0"/>
              <a:t>slovom</a:t>
            </a:r>
            <a:endParaRPr lang="sr-Latn-ME" b="1" dirty="0" smtClean="0"/>
          </a:p>
          <a:p>
            <a:pPr marL="0" indent="0">
              <a:buNone/>
            </a:pPr>
            <a:endParaRPr lang="en-US" b="1" dirty="0"/>
          </a:p>
          <a:p>
            <a:r>
              <a:rPr lang="en-US" i="1" dirty="0" err="1">
                <a:solidFill>
                  <a:srgbClr val="FFFF00"/>
                </a:solidFill>
              </a:rPr>
              <a:t>Zevs</a:t>
            </a:r>
            <a:r>
              <a:rPr lang="en-US" i="1" dirty="0">
                <a:solidFill>
                  <a:srgbClr val="FFFF00"/>
                </a:solidFill>
              </a:rPr>
              <a:t>, Mars, Perun, Vesna, </a:t>
            </a:r>
            <a:r>
              <a:rPr lang="en-US" i="1" dirty="0" err="1">
                <a:solidFill>
                  <a:srgbClr val="FFFF00"/>
                </a:solidFill>
              </a:rPr>
              <a:t>Afrodita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Palada</a:t>
            </a:r>
            <a:r>
              <a:rPr lang="en-US" i="1" dirty="0">
                <a:solidFill>
                  <a:srgbClr val="FFFF00"/>
                </a:solidFill>
              </a:rPr>
              <a:t>, Jupiter, </a:t>
            </a:r>
            <a:r>
              <a:rPr lang="en-US" i="1" dirty="0" err="1">
                <a:solidFill>
                  <a:srgbClr val="FFFF00"/>
                </a:solidFill>
              </a:rPr>
              <a:t>Jehova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Alah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Muhamed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Isus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Hrist</a:t>
            </a:r>
            <a:r>
              <a:rPr lang="en-US" dirty="0">
                <a:solidFill>
                  <a:srgbClr val="FFFF00"/>
                </a:solidFill>
              </a:rPr>
              <a:t>…</a:t>
            </a:r>
          </a:p>
          <a:p>
            <a:endParaRPr lang="en-US" dirty="0"/>
          </a:p>
          <a:p>
            <a:r>
              <a:rPr lang="en-US" b="1" dirty="0" err="1"/>
              <a:t>Ako</a:t>
            </a:r>
            <a:r>
              <a:rPr lang="en-US" b="1" dirty="0"/>
              <a:t> se </a:t>
            </a:r>
            <a:r>
              <a:rPr lang="en-US" b="1" dirty="0" err="1"/>
              <a:t>imenica</a:t>
            </a:r>
            <a:r>
              <a:rPr lang="en-US" b="1" dirty="0"/>
              <a:t> bog </a:t>
            </a:r>
            <a:r>
              <a:rPr lang="en-US" b="1" dirty="0" err="1"/>
              <a:t>upotrebljava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zajednička</a:t>
            </a:r>
            <a:r>
              <a:rPr lang="en-US" b="1" dirty="0"/>
              <a:t>, </a:t>
            </a:r>
            <a:r>
              <a:rPr lang="en-US" b="1" dirty="0" err="1"/>
              <a:t>piše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 smtClean="0"/>
              <a:t>.</a:t>
            </a:r>
            <a:endParaRPr lang="sr-Latn-ME" b="1" dirty="0" smtClean="0"/>
          </a:p>
          <a:p>
            <a:pPr marL="0" indent="0">
              <a:buNone/>
            </a:pPr>
            <a:endParaRPr lang="en-US" b="1" dirty="0"/>
          </a:p>
          <a:p>
            <a:r>
              <a:rPr lang="en-US" i="1" dirty="0">
                <a:solidFill>
                  <a:srgbClr val="FFFF00"/>
                </a:solidFill>
              </a:rPr>
              <a:t>Oni </a:t>
            </a:r>
            <a:r>
              <a:rPr lang="en-US" i="1" dirty="0" err="1">
                <a:solidFill>
                  <a:srgbClr val="FFFF00"/>
                </a:solidFill>
              </a:rPr>
              <a:t>su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poštovali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boga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Zevsa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Monoteisti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vjeruju</a:t>
            </a:r>
            <a:r>
              <a:rPr lang="en-US" i="1" dirty="0">
                <a:solidFill>
                  <a:srgbClr val="FFFF00"/>
                </a:solidFill>
              </a:rPr>
              <a:t> u </a:t>
            </a:r>
            <a:r>
              <a:rPr lang="en-US" i="1" dirty="0" err="1">
                <a:solidFill>
                  <a:srgbClr val="FFFF00"/>
                </a:solidFill>
              </a:rPr>
              <a:t>jednoga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boga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 err="1">
                <a:solidFill>
                  <a:srgbClr val="FFFF00"/>
                </a:solidFill>
              </a:rPr>
              <a:t>Slavili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su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boga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Sunca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710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67AE27-FE3F-4B78-A729-08C615BEA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Kad</a:t>
            </a:r>
            <a:r>
              <a:rPr lang="en-US" b="1" dirty="0"/>
              <a:t> se </a:t>
            </a:r>
            <a:r>
              <a:rPr lang="en-US" b="1" dirty="0" err="1"/>
              <a:t>imenicom</a:t>
            </a:r>
            <a:r>
              <a:rPr lang="en-US" b="1" dirty="0"/>
              <a:t> bog </a:t>
            </a:r>
            <a:r>
              <a:rPr lang="en-US" b="1" dirty="0" err="1"/>
              <a:t>ukazuje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jednoga</a:t>
            </a:r>
            <a:r>
              <a:rPr lang="en-US" b="1" dirty="0"/>
              <a:t> </a:t>
            </a:r>
            <a:r>
              <a:rPr lang="en-US" b="1" dirty="0" err="1"/>
              <a:t>određenog</a:t>
            </a:r>
            <a:r>
              <a:rPr lang="en-US" b="1" dirty="0"/>
              <a:t> </a:t>
            </a:r>
            <a:r>
              <a:rPr lang="en-US" b="1" dirty="0" err="1"/>
              <a:t>boga</a:t>
            </a:r>
            <a:r>
              <a:rPr lang="en-US" b="1" dirty="0"/>
              <a:t>, </a:t>
            </a:r>
            <a:r>
              <a:rPr lang="en-US" b="1" dirty="0" err="1"/>
              <a:t>onda</a:t>
            </a:r>
            <a:r>
              <a:rPr lang="en-US" b="1" dirty="0"/>
              <a:t> se </a:t>
            </a:r>
            <a:r>
              <a:rPr lang="en-US" b="1" dirty="0" err="1"/>
              <a:t>ona</a:t>
            </a:r>
            <a:r>
              <a:rPr lang="en-US" b="1" dirty="0"/>
              <a:t> </a:t>
            </a:r>
            <a:r>
              <a:rPr lang="en-US" b="1" dirty="0" err="1"/>
              <a:t>piše</a:t>
            </a:r>
            <a:r>
              <a:rPr lang="en-US" b="1" dirty="0"/>
              <a:t>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>
                <a:solidFill>
                  <a:srgbClr val="FFFF00"/>
                </a:solidFill>
              </a:rPr>
              <a:t>Hrist</a:t>
            </a:r>
            <a:r>
              <a:rPr lang="en-US" i="1" dirty="0">
                <a:solidFill>
                  <a:srgbClr val="FFFF00"/>
                </a:solidFill>
              </a:rPr>
              <a:t> se </a:t>
            </a:r>
            <a:r>
              <a:rPr lang="en-US" i="1" dirty="0" err="1">
                <a:solidFill>
                  <a:srgbClr val="FFFF00"/>
                </a:solidFill>
              </a:rPr>
              <a:t>tada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obrati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Bogu</a:t>
            </a:r>
            <a:r>
              <a:rPr lang="en-US" i="1" dirty="0">
                <a:solidFill>
                  <a:srgbClr val="FFFF00"/>
                </a:solidFill>
              </a:rPr>
              <a:t>.</a:t>
            </a:r>
          </a:p>
          <a:p>
            <a:r>
              <a:rPr lang="en-US" i="1" dirty="0">
                <a:solidFill>
                  <a:srgbClr val="FFFF00"/>
                </a:solidFill>
              </a:rPr>
              <a:t>Papa je </a:t>
            </a:r>
            <a:r>
              <a:rPr lang="en-US" i="1" dirty="0" err="1">
                <a:solidFill>
                  <a:srgbClr val="FFFF00"/>
                </a:solidFill>
              </a:rPr>
              <a:t>izaslanik</a:t>
            </a:r>
            <a:r>
              <a:rPr lang="en-US" i="1" dirty="0">
                <a:solidFill>
                  <a:srgbClr val="FFFF00"/>
                </a:solidFill>
              </a:rPr>
              <a:t> Boga. </a:t>
            </a:r>
          </a:p>
        </p:txBody>
      </p:sp>
    </p:spTree>
    <p:extLst>
      <p:ext uri="{BB962C8B-B14F-4D97-AF65-F5344CB8AC3E}">
        <p14:creationId xmlns:p14="http://schemas.microsoft.com/office/powerpoint/2010/main" val="116987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31CB22-6288-42BC-B342-1369BB49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4445"/>
          </a:xfrm>
        </p:spPr>
        <p:txBody>
          <a:bodyPr/>
          <a:lstStyle/>
          <a:p>
            <a:r>
              <a:rPr lang="en-US" b="1" dirty="0" err="1"/>
              <a:t>Zajedničke</a:t>
            </a:r>
            <a:r>
              <a:rPr lang="en-US" b="1" dirty="0"/>
              <a:t> </a:t>
            </a:r>
            <a:r>
              <a:rPr lang="en-US" b="1" dirty="0" err="1"/>
              <a:t>imenice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označava</a:t>
            </a:r>
            <a:r>
              <a:rPr lang="en-US" b="1" dirty="0"/>
              <a:t> </a:t>
            </a:r>
            <a:r>
              <a:rPr lang="en-US" b="1" dirty="0" err="1"/>
              <a:t>zanimanje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titula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>
                <a:solidFill>
                  <a:srgbClr val="FFFF00"/>
                </a:solidFill>
              </a:rPr>
              <a:t>kralj</a:t>
            </a:r>
            <a:r>
              <a:rPr lang="en-US" i="1" dirty="0">
                <a:solidFill>
                  <a:srgbClr val="FFFF00"/>
                </a:solidFill>
              </a:rPr>
              <a:t> Nikola, </a:t>
            </a:r>
            <a:r>
              <a:rPr lang="en-US" i="1" dirty="0" err="1">
                <a:solidFill>
                  <a:srgbClr val="FFFF00"/>
                </a:solidFill>
              </a:rPr>
              <a:t>vladika</a:t>
            </a:r>
            <a:r>
              <a:rPr lang="en-US" i="1" dirty="0">
                <a:solidFill>
                  <a:srgbClr val="FFFF00"/>
                </a:solidFill>
              </a:rPr>
              <a:t> Danilo, Omer-</a:t>
            </a:r>
            <a:r>
              <a:rPr lang="en-US" i="1" dirty="0" err="1">
                <a:solidFill>
                  <a:srgbClr val="FFFF00"/>
                </a:solidFill>
              </a:rPr>
              <a:t>paša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Latas</a:t>
            </a:r>
            <a:r>
              <a:rPr lang="en-US" i="1" dirty="0">
                <a:solidFill>
                  <a:srgbClr val="FFFF00"/>
                </a:solidFill>
              </a:rPr>
              <a:t>, </a:t>
            </a:r>
            <a:r>
              <a:rPr lang="en-US" i="1" dirty="0" err="1">
                <a:solidFill>
                  <a:srgbClr val="FFFF00"/>
                </a:solidFill>
              </a:rPr>
              <a:t>Mahmut-paša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Bušatlija</a:t>
            </a:r>
            <a:r>
              <a:rPr lang="en-US" i="1" dirty="0">
                <a:solidFill>
                  <a:srgbClr val="FFFF00"/>
                </a:solidFill>
              </a:rPr>
              <a:t>, pop Milo </a:t>
            </a:r>
            <a:r>
              <a:rPr lang="en-US" i="1" dirty="0" err="1">
                <a:solidFill>
                  <a:srgbClr val="FFFF00"/>
                </a:solidFill>
              </a:rPr>
              <a:t>i</a:t>
            </a:r>
            <a:r>
              <a:rPr lang="en-US" i="1" dirty="0">
                <a:solidFill>
                  <a:srgbClr val="FFFF00"/>
                </a:solidFill>
              </a:rPr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2451970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 smtClean="0"/>
              <a:t>Velikim početnim slovom pišu se vlastita imena životinja, građevinskih objekata i sl.</a:t>
            </a:r>
          </a:p>
          <a:p>
            <a:endParaRPr lang="sr-Latn-ME" dirty="0"/>
          </a:p>
          <a:p>
            <a:r>
              <a:rPr lang="sr-Latn-ME" i="1" dirty="0" smtClean="0">
                <a:solidFill>
                  <a:srgbClr val="FFFF00"/>
                </a:solidFill>
              </a:rPr>
              <a:t>Šarac, Jabučilo, Lesi, Džeki, Šarulja, Mrkulja, Kraljičin most, Vezirov most, Lijepa Kata, Sahat-kula, Crkva Svetog Đorđa, Džamija Osmanagića i sl.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151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224</TotalTime>
  <Words>1385</Words>
  <Application>Microsoft Office PowerPoint</Application>
  <PresentationFormat>Widescreen</PresentationFormat>
  <Paragraphs>122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Ion</vt:lpstr>
      <vt:lpstr>Veliko i malo početno slovo</vt:lpstr>
      <vt:lpstr>Velikim početnim slovom pišu se jednočlana i višečlana lična imena, prezimena, nadimci i atributi koji su sastavni dio imena: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 slovo</dc:title>
  <dc:creator>Natasa</dc:creator>
  <cp:lastModifiedBy>Natasa</cp:lastModifiedBy>
  <cp:revision>20</cp:revision>
  <dcterms:created xsi:type="dcterms:W3CDTF">2020-01-29T20:31:00Z</dcterms:created>
  <dcterms:modified xsi:type="dcterms:W3CDTF">2021-01-20T21:09:52Z</dcterms:modified>
</cp:coreProperties>
</file>