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20588" autoAdjust="0"/>
    <p:restoredTop sz="94660"/>
  </p:normalViewPr>
  <p:slideViewPr>
    <p:cSldViewPr>
      <p:cViewPr>
        <p:scale>
          <a:sx n="70" d="100"/>
          <a:sy n="70" d="100"/>
        </p:scale>
        <p:origin x="690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926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694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490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7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8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50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40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41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319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18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BCEB5-AFF2-4947-85C8-03B37B6AEA28}" type="datetimeFigureOut">
              <a:rPr lang="en-US" smtClean="0"/>
              <a:pPr/>
              <a:t>11/10/2020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63BA-2825-4F4F-B583-144E0EA696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8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2060575"/>
          </a:xfrm>
        </p:spPr>
        <p:txBody>
          <a:bodyPr>
            <a:normAutofit/>
          </a:bodyPr>
          <a:lstStyle/>
          <a:p>
            <a:r>
              <a:rPr lang="en-US" sz="7200" b="1" i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7200" b="1" i="1" u="sng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 protokol</a:t>
            </a:r>
            <a:endParaRPr lang="en-US" sz="7200" b="1" i="1" u="sng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800600"/>
            <a:ext cx="6400800" cy="609600"/>
          </a:xfrm>
        </p:spPr>
        <p:txBody>
          <a:bodyPr>
            <a:normAutofit/>
          </a:bodyPr>
          <a:lstStyle/>
          <a:p>
            <a:r>
              <a:rPr lang="en-US" dirty="0" smtClean="0"/>
              <a:t>.</a:t>
            </a:r>
            <a:endParaRPr lang="sr-Latn-ME" dirty="0" smtClean="0"/>
          </a:p>
        </p:txBody>
      </p:sp>
    </p:spTree>
    <p:extLst>
      <p:ext uri="{BB962C8B-B14F-4D97-AF65-F5344CB8AC3E}">
        <p14:creationId xmlns:p14="http://schemas.microsoft.com/office/powerpoint/2010/main" val="3840644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943600"/>
          </a:xfrm>
        </p:spPr>
        <p:txBody>
          <a:bodyPr>
            <a:normAutofit fontScale="47500" lnSpcReduction="20000"/>
          </a:bodyPr>
          <a:lstStyle/>
          <a:p>
            <a:pPr algn="just"/>
            <a:r>
              <a:rPr lang="en-US" sz="4200"/>
              <a:t>Kao što je već spomenuto, opis sjednice započinje sa tri obavezne oznake atributa („</a:t>
            </a:r>
            <a:r>
              <a:rPr lang="en-US" sz="4200" i="1"/>
              <a:t>v”</a:t>
            </a:r>
            <a:r>
              <a:rPr lang="en-US" sz="4200"/>
              <a:t>, „</a:t>
            </a:r>
            <a:r>
              <a:rPr lang="en-US" sz="4200" i="1"/>
              <a:t>o” </a:t>
            </a:r>
            <a:r>
              <a:rPr lang="en-US" sz="4200"/>
              <a:t>i „</a:t>
            </a:r>
            <a:r>
              <a:rPr lang="en-US" sz="4200" i="1"/>
              <a:t>s”</a:t>
            </a:r>
            <a:r>
              <a:rPr lang="en-US" sz="4200"/>
              <a:t>). Vrijednost oznake „</a:t>
            </a:r>
            <a:r>
              <a:rPr lang="en-US" sz="4200" i="1"/>
              <a:t>v” </a:t>
            </a:r>
            <a:r>
              <a:rPr lang="en-US" sz="4200"/>
              <a:t>je 0, a ona označava verziju SDP protokola. </a:t>
            </a:r>
            <a:endParaRPr lang="sr-Latn-ME" sz="4200" smtClean="0"/>
          </a:p>
          <a:p>
            <a:pPr marL="0" indent="0" algn="just">
              <a:buNone/>
            </a:pPr>
            <a:endParaRPr lang="en-US" sz="4200"/>
          </a:p>
          <a:p>
            <a:pPr algn="just"/>
            <a:r>
              <a:rPr lang="en-US" sz="4200"/>
              <a:t>U sledećem redu nalaze se osnovni podaci o sjednici. Iz tog reda može se očitati ko je vlasnik sjednice. Kada vlasnik nije poznat ili nije važan, upisuje se znak crtice „-“. Ostale vrijednosti u tom redu su identifikator, verzija sjednice, tip mreže (Internet), tip adrese i adresa izvora. </a:t>
            </a:r>
            <a:endParaRPr lang="sr-Latn-ME" sz="4200" smtClean="0"/>
          </a:p>
          <a:p>
            <a:pPr marL="0" indent="0" algn="just">
              <a:buNone/>
            </a:pPr>
            <a:endParaRPr lang="en-US" sz="4200"/>
          </a:p>
          <a:p>
            <a:pPr algn="just"/>
            <a:r>
              <a:rPr lang="en-US" sz="4200"/>
              <a:t>Atribut oznake „</a:t>
            </a:r>
            <a:r>
              <a:rPr lang="en-US" sz="4200" i="1"/>
              <a:t>s” </a:t>
            </a:r>
            <a:r>
              <a:rPr lang="en-US" sz="4200"/>
              <a:t>ima vrijednost „SDP seminar“ i to je ujedno naziv sjednice. Dodatni podaci o sjednici su navedeni u atributima „</a:t>
            </a:r>
            <a:r>
              <a:rPr lang="en-US" sz="4200" i="1"/>
              <a:t>i" </a:t>
            </a:r>
            <a:r>
              <a:rPr lang="sr-Latn-ME" sz="4200" i="1" smtClean="0"/>
              <a:t>            </a:t>
            </a:r>
            <a:r>
              <a:rPr lang="en-US" sz="4200" smtClean="0"/>
              <a:t>(</a:t>
            </a:r>
            <a:r>
              <a:rPr lang="en-US" sz="4200"/>
              <a:t>opis sjednice) i sa „</a:t>
            </a:r>
            <a:r>
              <a:rPr lang="en-US" sz="4200" i="1"/>
              <a:t>u” </a:t>
            </a:r>
            <a:r>
              <a:rPr lang="en-US" sz="4200"/>
              <a:t>(URI s opisom sjednice).</a:t>
            </a:r>
          </a:p>
          <a:p>
            <a:pPr algn="just"/>
            <a:r>
              <a:rPr lang="en-US" sz="4200"/>
              <a:t>Kontakti i podaci vlasnika sjednice su navedeni u atributu oznake „</a:t>
            </a:r>
            <a:r>
              <a:rPr lang="en-US" sz="4200" i="1"/>
              <a:t>e”</a:t>
            </a:r>
            <a:r>
              <a:rPr lang="en-US" sz="4200"/>
              <a:t>. </a:t>
            </a:r>
          </a:p>
          <a:p>
            <a:pPr algn="just"/>
            <a:r>
              <a:rPr lang="en-US" sz="4200"/>
              <a:t>Kao vrijednost atributa oznake „</a:t>
            </a:r>
            <a:r>
              <a:rPr lang="en-US" sz="4200" i="1"/>
              <a:t>c” </a:t>
            </a:r>
            <a:r>
              <a:rPr lang="en-US" sz="4200"/>
              <a:t>je navedena </a:t>
            </a:r>
            <a:r>
              <a:rPr lang="en-US" sz="4200" i="1"/>
              <a:t>multicast </a:t>
            </a:r>
            <a:r>
              <a:rPr lang="en-US" sz="4200"/>
              <a:t>IP adresa sjednice. </a:t>
            </a:r>
          </a:p>
          <a:p>
            <a:pPr algn="just"/>
            <a:r>
              <a:rPr lang="en-US" sz="4200"/>
              <a:t>Vrijednost atributa „</a:t>
            </a:r>
            <a:r>
              <a:rPr lang="en-US" sz="4200" i="1"/>
              <a:t>t”</a:t>
            </a:r>
            <a:r>
              <a:rPr lang="en-US" sz="4200"/>
              <a:t> ima dva podatka: prvi broj označava vrijeme početka sjednice, dok drugi označava kraj sjednice. </a:t>
            </a:r>
          </a:p>
          <a:p>
            <a:pPr algn="just"/>
            <a:r>
              <a:rPr lang="en-US" sz="4200"/>
              <a:t>Vrijednost atributa oznake „</a:t>
            </a:r>
            <a:r>
              <a:rPr lang="en-US" sz="4200" i="1"/>
              <a:t>a” </a:t>
            </a:r>
            <a:r>
              <a:rPr lang="en-US" sz="4200"/>
              <a:t>je </a:t>
            </a:r>
            <a:r>
              <a:rPr lang="en-US" sz="4200" i="1"/>
              <a:t>recvonly </a:t>
            </a:r>
            <a:r>
              <a:rPr lang="en-US" sz="4200"/>
              <a:t>što znači da </a:t>
            </a:r>
            <a:r>
              <a:rPr lang="en-US" sz="4200" smtClean="0"/>
              <a:t>korisnici </a:t>
            </a:r>
            <a:r>
              <a:rPr lang="en-US" sz="4200"/>
              <a:t>mogu samo primati podatke, ali ne i mijenjati ih. S ovim atributom je završen blok parametara sjednice, a slijede dva (kratka) bloka parametara medija.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149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1828800"/>
          </a:xfrm>
        </p:spPr>
        <p:txBody>
          <a:bodyPr/>
          <a:lstStyle/>
          <a:p>
            <a:pPr algn="just"/>
            <a:r>
              <a:rPr lang="en-US" sz="2000"/>
              <a:t>SDP podržava pregovaranje o parametrima sjednice po modelu </a:t>
            </a:r>
            <a:r>
              <a:rPr lang="sr-Latn-ME" sz="2000" smtClean="0"/>
              <a:t>       </a:t>
            </a:r>
            <a:r>
              <a:rPr lang="en-US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ponuda </a:t>
            </a:r>
            <a:r>
              <a:rPr lang="en-US" sz="20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US" sz="20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odgovor</a:t>
            </a:r>
            <a:r>
              <a:rPr lang="sr-Latn-ME" sz="2000"/>
              <a:t>.</a:t>
            </a:r>
            <a:r>
              <a:rPr lang="en-US" sz="2000" smtClean="0"/>
              <a:t> </a:t>
            </a:r>
            <a:r>
              <a:rPr lang="en-US" sz="2000"/>
              <a:t>Jedna strana pošalje svoj predlog opisa sjednice, s mogućim alternativama, a druga strana odgovara na ponudu. </a:t>
            </a:r>
          </a:p>
          <a:p>
            <a:pPr algn="just"/>
            <a:r>
              <a:rPr lang="en-US" sz="2000"/>
              <a:t>Moguće je specificiranje odnosa između raznih medijuma. 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3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Pojam “Sjednica”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006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Sjednica se definiše kao polutrajna interaktivna razmjena informacija između dva ili više komunikacijskih uređaja odnosno između korisnika i računara. </a:t>
            </a:r>
            <a:endParaRPr lang="en-US" sz="2000" smtClean="0"/>
          </a:p>
          <a:p>
            <a:pPr algn="just"/>
            <a:r>
              <a:rPr lang="en-US" sz="2000" smtClean="0"/>
              <a:t>Za </a:t>
            </a:r>
            <a:r>
              <a:rPr lang="en-US" sz="2000"/>
              <a:t>svaku sjednicu mora biti poznato kada je uspostavljena i kada je raskinuta, a najmanje jedan od korisnika sjednice mora čuvati informacije o istoriji sjednice, odnosno mora čuvati stanje u kojem se sjednica nalazi</a:t>
            </a:r>
            <a:r>
              <a:rPr lang="en-US" sz="2000" smtClean="0"/>
              <a:t>.</a:t>
            </a:r>
          </a:p>
          <a:p>
            <a:pPr algn="just"/>
            <a:r>
              <a:rPr lang="en-US" sz="2000"/>
              <a:t>Jedan od najčešćih oblika arhitekture u Internetu je 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tzv. </a:t>
            </a:r>
            <a:r>
              <a:rPr lang="sr-Latn-ME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</a:t>
            </a:r>
            <a:r>
              <a:rPr lang="en-US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Klijent </a:t>
            </a:r>
            <a:r>
              <a:rPr lang="en-US" sz="2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Server arhitektura</a:t>
            </a:r>
            <a:r>
              <a:rPr lang="en-US" sz="2000"/>
              <a:t> koja se temelji na razmjeni informacija između dvije strane (klijenta i servera) pomoću mehanizma zahtjeva I odgovora. Prije nego razmjena informacija započne, između klijenta i servera se uspostavlja sjednica. Nakon toga, klijent može slati serveru zahtjeve, a server može na njih odgovarati. Sjednice u </a:t>
            </a:r>
            <a:r>
              <a:rPr lang="sr-Latn-ME" sz="2000" smtClean="0"/>
              <a:t>K</a:t>
            </a:r>
            <a:r>
              <a:rPr lang="en-US" sz="2000" smtClean="0"/>
              <a:t>lijent </a:t>
            </a:r>
            <a:r>
              <a:rPr lang="en-US" sz="2000"/>
              <a:t>- </a:t>
            </a:r>
            <a:r>
              <a:rPr lang="sr-Latn-ME" sz="2000" smtClean="0"/>
              <a:t>S</a:t>
            </a:r>
            <a:r>
              <a:rPr lang="en-US" sz="2000" smtClean="0"/>
              <a:t>erver </a:t>
            </a:r>
            <a:r>
              <a:rPr lang="en-US" sz="2000"/>
              <a:t>arhitekturi se razlikuju po mjestu na kojem se snima stanje sjednice.</a:t>
            </a:r>
          </a:p>
        </p:txBody>
      </p:sp>
    </p:spTree>
    <p:extLst>
      <p:ext uri="{BB962C8B-B14F-4D97-AF65-F5344CB8AC3E}">
        <p14:creationId xmlns:p14="http://schemas.microsoft.com/office/powerpoint/2010/main" val="17065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578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US" sz="2200"/>
              <a:t>Razlikuju se:</a:t>
            </a:r>
          </a:p>
          <a:p>
            <a:pPr lvl="1" algn="just"/>
            <a:r>
              <a:rPr lang="en-US" sz="2200" i="1" smtClean="0">
                <a:solidFill>
                  <a:srgbClr val="FF0000"/>
                </a:solidFill>
              </a:rPr>
              <a:t>Server - Side </a:t>
            </a:r>
            <a:r>
              <a:rPr lang="en-US" sz="2200">
                <a:solidFill>
                  <a:srgbClr val="FF0000"/>
                </a:solidFill>
              </a:rPr>
              <a:t>sjednice i</a:t>
            </a:r>
            <a:endParaRPr lang="en-US" sz="2200" smtClean="0">
              <a:solidFill>
                <a:srgbClr val="FF0000"/>
              </a:solidFill>
            </a:endParaRPr>
          </a:p>
          <a:p>
            <a:pPr lvl="1" algn="just"/>
            <a:r>
              <a:rPr lang="en-US" sz="2200" i="1" smtClean="0">
                <a:solidFill>
                  <a:srgbClr val="FF0000"/>
                </a:solidFill>
              </a:rPr>
              <a:t>Client - Side </a:t>
            </a:r>
            <a:r>
              <a:rPr lang="en-US" sz="2200" smtClean="0">
                <a:solidFill>
                  <a:srgbClr val="FF0000"/>
                </a:solidFill>
              </a:rPr>
              <a:t>sjednice.</a:t>
            </a:r>
          </a:p>
          <a:p>
            <a:pPr marL="457200" lvl="1" indent="0" algn="just">
              <a:buNone/>
            </a:pPr>
            <a:endParaRPr lang="en-US" sz="2200" smtClean="0">
              <a:solidFill>
                <a:srgbClr val="FF0000"/>
              </a:solidFill>
            </a:endParaRPr>
          </a:p>
          <a:p>
            <a:pPr algn="just"/>
            <a:r>
              <a:rPr lang="en-US" sz="2200" smtClean="0"/>
              <a:t>U </a:t>
            </a:r>
            <a:r>
              <a:rPr lang="en-US" sz="22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sz="22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erver </a:t>
            </a:r>
            <a:r>
              <a:rPr lang="en-US" sz="22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Side </a:t>
            </a:r>
            <a:r>
              <a:rPr lang="en-US" sz="2200"/>
              <a:t>obliku sjednice, podaci o stanju sjednice se smještaju na serveru. Ovakav oblik sjednice je jednostavan </a:t>
            </a:r>
            <a:r>
              <a:rPr lang="sr-Latn-ME" sz="2200" smtClean="0"/>
              <a:t>i</a:t>
            </a:r>
            <a:r>
              <a:rPr lang="en-US" sz="2200" smtClean="0"/>
              <a:t> </a:t>
            </a:r>
            <a:r>
              <a:rPr lang="en-US" sz="2200"/>
              <a:t>ako server mora komunicirati s malim brojem klijenata, jer inače memorija servera postaje nedostupna za snimanje podataka o svim tekućim sjednicama</a:t>
            </a:r>
            <a:r>
              <a:rPr lang="en-US" sz="2200" smtClean="0"/>
              <a:t>.</a:t>
            </a:r>
          </a:p>
          <a:p>
            <a:pPr algn="just"/>
            <a:r>
              <a:rPr lang="en-US" sz="2200"/>
              <a:t>U </a:t>
            </a:r>
            <a:r>
              <a:rPr lang="en-US" sz="22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22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lient </a:t>
            </a:r>
            <a:r>
              <a:rPr lang="en-US" sz="2200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en-US" sz="2200" i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Side </a:t>
            </a:r>
            <a:r>
              <a:rPr lang="en-US" sz="2200"/>
              <a:t>obliku sjednice, stanje sjednice se zapisuje na klijentskoj strani pomoću datoteka koje se zovu kolačići (eng. </a:t>
            </a:r>
            <a:r>
              <a:rPr lang="en-US" sz="2200" i="1"/>
              <a:t>cookies</a:t>
            </a:r>
            <a:r>
              <a:rPr lang="en-US" sz="2200"/>
              <a:t>). Na taj način se ne zahtijeva snimanje velike količine podataka na serverima</a:t>
            </a:r>
            <a:r>
              <a:rPr lang="en-US" sz="2200" smtClean="0"/>
              <a:t>. </a:t>
            </a:r>
            <a:r>
              <a:rPr lang="en-US" sz="2200"/>
              <a:t>Kada korisnik otvori </a:t>
            </a:r>
            <a:r>
              <a:rPr lang="en-US" sz="2200" i="1"/>
              <a:t>web </a:t>
            </a:r>
            <a:r>
              <a:rPr lang="en-US" sz="2200"/>
              <a:t>stranicu, server korisničkom Internet pregledniku šalje podatke o stanju u obliku kolačića. Klijent smješta kolačić u memoriju ili na disk. U zahtjevima koje potom šalje serveru, šalje i dobijeni kolačić kako bi server znao koje podatke mora poslati klijentu kao odgovor na njegov zahtjev. Problem koji se javlja je mogućnost izmjene podataka na </a:t>
            </a:r>
            <a:r>
              <a:rPr lang="en-US" sz="2200" smtClean="0"/>
              <a:t>klijentu.</a:t>
            </a:r>
            <a:endParaRPr lang="en-US" sz="2200"/>
          </a:p>
          <a:p>
            <a:pPr marL="457200" lvl="1" indent="0" algn="just">
              <a:buNone/>
            </a:pPr>
            <a:endParaRPr lang="en-US" sz="2000">
              <a:solidFill>
                <a:srgbClr val="FF0000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70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Protokoli za podr</a:t>
            </a:r>
            <a:r>
              <a:rPr lang="sr-Latn-ME" smtClean="0"/>
              <a:t>šku sjednice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sz="2200"/>
              <a:t>U prethodnom poglavlju je spomenuto da se sjednica može definisati na tri </a:t>
            </a:r>
            <a:r>
              <a:rPr lang="en-US" sz="2200" smtClean="0"/>
              <a:t>sloja</a:t>
            </a:r>
            <a:r>
              <a:rPr lang="sr-Latn-ME" sz="2200" smtClean="0"/>
              <a:t>(</a:t>
            </a:r>
            <a:r>
              <a:rPr lang="en-US" sz="2200"/>
              <a:t>Aplikacijski </a:t>
            </a:r>
            <a:r>
              <a:rPr lang="en-US" sz="2200" smtClean="0"/>
              <a:t>sloj</a:t>
            </a:r>
            <a:r>
              <a:rPr lang="sr-Latn-ME" sz="2200" smtClean="0"/>
              <a:t>, </a:t>
            </a:r>
            <a:r>
              <a:rPr lang="en-US" sz="2200"/>
              <a:t>Sloj </a:t>
            </a:r>
            <a:r>
              <a:rPr lang="en-US" sz="2200" smtClean="0"/>
              <a:t>sjednice</a:t>
            </a:r>
            <a:r>
              <a:rPr lang="sr-Latn-ME" sz="2200" smtClean="0"/>
              <a:t>, </a:t>
            </a:r>
            <a:r>
              <a:rPr lang="en-US" sz="2200"/>
              <a:t>Transportni </a:t>
            </a:r>
            <a:r>
              <a:rPr lang="en-US" sz="2200" smtClean="0"/>
              <a:t>sloj</a:t>
            </a:r>
            <a:r>
              <a:rPr lang="sr-Latn-ME" sz="2200" smtClean="0"/>
              <a:t>)</a:t>
            </a:r>
            <a:r>
              <a:rPr lang="en-US" sz="2200" smtClean="0"/>
              <a:t> </a:t>
            </a:r>
            <a:r>
              <a:rPr lang="en-US" sz="2200"/>
              <a:t>OSI modela. U zavisnosti od sloja na kojem se definiše sjednica, koriste se različiti protokoli za opis i uspostavljanje sjednice, i to:</a:t>
            </a:r>
          </a:p>
          <a:p>
            <a:pPr lvl="1" algn="just"/>
            <a:r>
              <a:rPr lang="en-US" sz="2200" smtClean="0">
                <a:solidFill>
                  <a:srgbClr val="FF0000"/>
                </a:solidFill>
              </a:rPr>
              <a:t>SDP </a:t>
            </a:r>
            <a:r>
              <a:rPr lang="en-US" sz="2200">
                <a:solidFill>
                  <a:srgbClr val="FF0000"/>
                </a:solidFill>
              </a:rPr>
              <a:t>(eng. </a:t>
            </a:r>
            <a:r>
              <a:rPr lang="en-US" sz="2200" i="1">
                <a:solidFill>
                  <a:srgbClr val="FF0000"/>
                </a:solidFill>
              </a:rPr>
              <a:t>Session Description Protocol</a:t>
            </a:r>
            <a:r>
              <a:rPr lang="en-US" sz="2200">
                <a:solidFill>
                  <a:srgbClr val="FF0000"/>
                </a:solidFill>
              </a:rPr>
              <a:t>) – protokol za opis </a:t>
            </a:r>
            <a:r>
              <a:rPr lang="en-US" sz="2200" smtClean="0">
                <a:solidFill>
                  <a:srgbClr val="FF0000"/>
                </a:solidFill>
              </a:rPr>
              <a:t>sjednice.</a:t>
            </a:r>
            <a:endParaRPr lang="sr-Latn-ME" sz="2200" smtClean="0">
              <a:solidFill>
                <a:srgbClr val="FF0000"/>
              </a:solidFill>
            </a:endParaRPr>
          </a:p>
          <a:p>
            <a:pPr lvl="1" algn="just"/>
            <a:r>
              <a:rPr lang="en-US" sz="2200" smtClean="0">
                <a:solidFill>
                  <a:srgbClr val="FF0000"/>
                </a:solidFill>
              </a:rPr>
              <a:t>SAP </a:t>
            </a:r>
            <a:r>
              <a:rPr lang="en-US" sz="2200">
                <a:solidFill>
                  <a:srgbClr val="FF0000"/>
                </a:solidFill>
              </a:rPr>
              <a:t>(eng. </a:t>
            </a:r>
            <a:r>
              <a:rPr lang="en-US" sz="2200" i="1">
                <a:solidFill>
                  <a:srgbClr val="FF0000"/>
                </a:solidFill>
              </a:rPr>
              <a:t>Session Announcement Protocol</a:t>
            </a:r>
            <a:r>
              <a:rPr lang="en-US" sz="2200">
                <a:solidFill>
                  <a:srgbClr val="FF0000"/>
                </a:solidFill>
              </a:rPr>
              <a:t>) – protokol za objavu </a:t>
            </a:r>
            <a:r>
              <a:rPr lang="en-US" sz="2200" smtClean="0">
                <a:solidFill>
                  <a:srgbClr val="FF0000"/>
                </a:solidFill>
              </a:rPr>
              <a:t>sjednice.</a:t>
            </a:r>
            <a:endParaRPr lang="sr-Latn-ME" sz="2200" smtClean="0">
              <a:solidFill>
                <a:srgbClr val="FF0000"/>
              </a:solidFill>
            </a:endParaRPr>
          </a:p>
          <a:p>
            <a:pPr lvl="1" algn="just"/>
            <a:r>
              <a:rPr lang="en-US" sz="2200" smtClean="0">
                <a:solidFill>
                  <a:srgbClr val="FF0000"/>
                </a:solidFill>
              </a:rPr>
              <a:t>SIP </a:t>
            </a:r>
            <a:r>
              <a:rPr lang="en-US" sz="2200">
                <a:solidFill>
                  <a:srgbClr val="FF0000"/>
                </a:solidFill>
              </a:rPr>
              <a:t>(eng. </a:t>
            </a:r>
            <a:r>
              <a:rPr lang="en-US" sz="2200" i="1">
                <a:solidFill>
                  <a:srgbClr val="FF0000"/>
                </a:solidFill>
              </a:rPr>
              <a:t>Session Initiation Protocol</a:t>
            </a:r>
            <a:r>
              <a:rPr lang="en-US" sz="2200">
                <a:solidFill>
                  <a:srgbClr val="FF0000"/>
                </a:solidFill>
              </a:rPr>
              <a:t>) – protokol za pokretanje sjednice</a:t>
            </a:r>
            <a:r>
              <a:rPr lang="en-US" sz="2200" smtClean="0">
                <a:solidFill>
                  <a:srgbClr val="FF0000"/>
                </a:solidFill>
              </a:rPr>
              <a:t>.</a:t>
            </a:r>
            <a:endParaRPr lang="sr-Latn-ME" sz="2200" smtClean="0">
              <a:solidFill>
                <a:srgbClr val="FF0000"/>
              </a:solidFill>
            </a:endParaRPr>
          </a:p>
          <a:p>
            <a:pPr marL="457200" lvl="1" indent="0" algn="just">
              <a:buNone/>
            </a:pPr>
            <a:endParaRPr lang="sr-Latn-ME" sz="2200">
              <a:solidFill>
                <a:srgbClr val="FF0000"/>
              </a:solidFill>
            </a:endParaRPr>
          </a:p>
          <a:p>
            <a:pPr algn="just"/>
            <a:r>
              <a:rPr lang="en-US" sz="2200"/>
              <a:t>Svima je zajedničko da koriste više medijskih tokova podataka (npr. u video konferenciji se prenose zvuk i video), a svaki tok podataka se kodira na drugačiji način. Zbog toga se korisnici sjednice moraju dogovoriti o načinu na koji će kodirati medijske podatke kako bi ih svi znali dekodirati. U tu svrhu koristi se prvi protokol koji će biti objašnjen u ovom dokumentu, a radi se protokolu SDP.</a:t>
            </a:r>
            <a:endParaRPr lang="en-US" sz="2200">
              <a:solidFill>
                <a:srgbClr val="FF0000"/>
              </a:solidFill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4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Protokol za opis sjednice(SDP</a:t>
            </a:r>
            <a:r>
              <a:rPr lang="en-US" smtClean="0"/>
              <a:t>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Prije uspostavljanja sjednice između dva ili više korisnika, potrebno je dogovoriti se o parametrima sjednice. </a:t>
            </a:r>
            <a:endParaRPr lang="sr-Latn-ME" sz="2000" smtClean="0"/>
          </a:p>
          <a:p>
            <a:pPr algn="just"/>
            <a:r>
              <a:rPr lang="en-US" sz="2000" smtClean="0"/>
              <a:t>Najvažniji </a:t>
            </a:r>
            <a:r>
              <a:rPr lang="en-US" sz="2000"/>
              <a:t>parametri su: naziv i svrha sjednice kao i vrijeme održavanja</a:t>
            </a:r>
            <a:r>
              <a:rPr lang="en-US" sz="2000" smtClean="0"/>
              <a:t>.</a:t>
            </a:r>
            <a:endParaRPr lang="sr-Latn-ME" sz="2000" smtClean="0"/>
          </a:p>
          <a:p>
            <a:pPr algn="just"/>
            <a:r>
              <a:rPr lang="en-US" sz="2000"/>
              <a:t>Dodatno se mogu razmijeniti i ostali parametri koji detaljnije opisuju način razmjene podataka, protokole koje se koriste, medijske tokove podataka kod višemedijskih sjednica itd</a:t>
            </a:r>
            <a:r>
              <a:rPr lang="en-US" sz="2000" smtClean="0"/>
              <a:t>.</a:t>
            </a:r>
            <a:endParaRPr lang="sr-Latn-ME" sz="2000" smtClean="0"/>
          </a:p>
          <a:p>
            <a:pPr algn="just"/>
            <a:r>
              <a:rPr lang="en-US" sz="2000"/>
              <a:t>Opis sjednice mora pružiti sve potrebne podatke kako bi svi korisnici sjednice mogli primati sve podatke u </a:t>
            </a:r>
            <a:r>
              <a:rPr lang="en-US" sz="2000" smtClean="0"/>
              <a:t>sjednici</a:t>
            </a:r>
            <a:r>
              <a:rPr lang="sr-Latn-ME" sz="2000" smtClean="0"/>
              <a:t>. </a:t>
            </a:r>
            <a:r>
              <a:rPr lang="en-US" sz="2000"/>
              <a:t>Opis sjednice SDP protokolom izgleda kao obični tekst koji se sastoji od niza redova oblika</a:t>
            </a:r>
            <a:r>
              <a:rPr lang="en-US" sz="2000" smtClean="0"/>
              <a:t>:</a:t>
            </a:r>
            <a:endParaRPr lang="sr-Latn-ME" sz="2000" smtClean="0"/>
          </a:p>
          <a:p>
            <a:pPr marL="0" indent="0" algn="just">
              <a:buNone/>
            </a:pPr>
            <a:endParaRPr lang="sr-Latn-ME" sz="2000" smtClean="0"/>
          </a:p>
          <a:p>
            <a:pPr marL="0" indent="0" algn="just">
              <a:buNone/>
            </a:pPr>
            <a:endParaRPr lang="sr-Latn-ME" sz="2000"/>
          </a:p>
          <a:p>
            <a:pPr marL="0" indent="0" algn="just">
              <a:buNone/>
            </a:pPr>
            <a:endParaRPr lang="sr-Latn-ME" sz="2000" smtClean="0"/>
          </a:p>
          <a:p>
            <a:pPr marL="0" indent="0" algn="just">
              <a:buNone/>
            </a:pPr>
            <a:r>
              <a:rPr lang="en-US" sz="2000" smtClean="0"/>
              <a:t>gdje </a:t>
            </a:r>
            <a:r>
              <a:rPr lang="en-US" sz="2000"/>
              <a:t>je &lt;vrsta&gt; jedan znak koji označava neki od atributa, a &lt;vrijednost&gt; niz znakova čiji format zavisi od atributa kojeg opisuje.</a:t>
            </a:r>
          </a:p>
          <a:p>
            <a:pPr algn="just"/>
            <a:endParaRPr lang="en-US" sz="2000"/>
          </a:p>
          <a:p>
            <a:pPr algn="just"/>
            <a:endParaRPr lang="en-US" sz="2000"/>
          </a:p>
          <a:p>
            <a:pPr algn="just"/>
            <a:endParaRPr lang="en-US" sz="2000"/>
          </a:p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980" y="4793087"/>
            <a:ext cx="822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005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73345"/>
            <a:ext cx="8229600" cy="4525963"/>
          </a:xfrm>
        </p:spPr>
        <p:txBody>
          <a:bodyPr/>
          <a:lstStyle/>
          <a:p>
            <a:r>
              <a:rPr lang="en-US" sz="2000"/>
              <a:t>Atributi se mogu podijeliti u dvije skupine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000" b="1" smtClean="0"/>
              <a:t>Parametri </a:t>
            </a:r>
            <a:r>
              <a:rPr lang="en-US" sz="2000" b="1"/>
              <a:t>sjednice </a:t>
            </a:r>
            <a:r>
              <a:rPr lang="en-US" sz="2000"/>
              <a:t>– vrijede za cijelu sjednicu i za sve tokove medija (ukoliko nisu izričito nadjačanim nekim atributom medija</a:t>
            </a:r>
            <a:r>
              <a:rPr lang="en-US" sz="2000" smtClean="0"/>
              <a:t>).</a:t>
            </a:r>
            <a:endParaRPr lang="sr-Latn-ME" sz="2000"/>
          </a:p>
          <a:p>
            <a:pPr marL="857250" lvl="1" indent="-457200">
              <a:buFont typeface="+mj-lt"/>
              <a:buAutoNum type="arabicPeriod"/>
            </a:pPr>
            <a:r>
              <a:rPr lang="en-US" sz="2000" b="1" smtClean="0"/>
              <a:t>Parametri </a:t>
            </a:r>
            <a:r>
              <a:rPr lang="en-US" sz="2000" b="1"/>
              <a:t>medija </a:t>
            </a:r>
            <a:r>
              <a:rPr lang="en-US" sz="2000"/>
              <a:t>– po jedna skupina za svaki tok medija.</a:t>
            </a:r>
          </a:p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133600"/>
            <a:ext cx="3733800" cy="4620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9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057400"/>
          </a:xfrm>
        </p:spPr>
        <p:txBody>
          <a:bodyPr/>
          <a:lstStyle/>
          <a:p>
            <a:pPr algn="just"/>
            <a:r>
              <a:rPr lang="en-US" sz="2000"/>
              <a:t>Neki od parametara sjednice su obavezni i moraju biti navedeni u svakom opisu sjednice. To su parametri:</a:t>
            </a:r>
          </a:p>
          <a:p>
            <a:pPr lvl="1" algn="just"/>
            <a:r>
              <a:rPr lang="en-US" sz="2000" smtClean="0"/>
              <a:t>„</a:t>
            </a:r>
            <a:r>
              <a:rPr lang="en-US" sz="2000" i="1"/>
              <a:t>v” </a:t>
            </a:r>
            <a:r>
              <a:rPr lang="en-US" sz="2000"/>
              <a:t>– Verzija protokola</a:t>
            </a:r>
            <a:r>
              <a:rPr lang="en-US" sz="2000" smtClean="0"/>
              <a:t>,</a:t>
            </a:r>
            <a:endParaRPr lang="sr-Latn-ME" sz="2000" smtClean="0"/>
          </a:p>
          <a:p>
            <a:pPr lvl="1" algn="just"/>
            <a:r>
              <a:rPr lang="en-US" sz="2000" smtClean="0"/>
              <a:t>„</a:t>
            </a:r>
            <a:r>
              <a:rPr lang="en-US" sz="2000" i="1"/>
              <a:t>o” </a:t>
            </a:r>
            <a:r>
              <a:rPr lang="en-US" sz="2000"/>
              <a:t>– vlasnik/pokretač sjednice i identifikator sjednice </a:t>
            </a:r>
            <a:r>
              <a:rPr lang="en-US" sz="2000" smtClean="0"/>
              <a:t>I</a:t>
            </a:r>
            <a:endParaRPr lang="sr-Latn-ME" sz="2000" smtClean="0"/>
          </a:p>
          <a:p>
            <a:pPr lvl="1" algn="just"/>
            <a:r>
              <a:rPr lang="en-US" sz="2000" smtClean="0"/>
              <a:t>„</a:t>
            </a:r>
            <a:r>
              <a:rPr lang="en-US" sz="2000" i="1" smtClean="0"/>
              <a:t>s</a:t>
            </a:r>
            <a:r>
              <a:rPr lang="en-US" sz="2000" i="1"/>
              <a:t>” </a:t>
            </a:r>
            <a:r>
              <a:rPr lang="en-US" sz="2000"/>
              <a:t>– naziv sjednice.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776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525963"/>
          </a:xfrm>
        </p:spPr>
        <p:txBody>
          <a:bodyPr/>
          <a:lstStyle/>
          <a:p>
            <a:pPr algn="just"/>
            <a:r>
              <a:rPr lang="en-US" sz="2000"/>
              <a:t>Ostali (neobavezni) parametri sjednice su objašnjeni u Tablici 1.</a:t>
            </a:r>
          </a:p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59" y="1524000"/>
            <a:ext cx="8145550" cy="401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82134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000"/>
              <a:t>Drugu skupinu atributa čine parametri medija koji se zapisuju u blokove. Svaki blok parametara medija opisuje jedan tok medija koja se koristi u sjednici, a moguće je koristiti niti jedan, jedan ili više blokova. </a:t>
            </a:r>
            <a:endParaRPr lang="sr-Latn-ME" sz="2000" smtClean="0"/>
          </a:p>
          <a:p>
            <a:pPr algn="just"/>
            <a:r>
              <a:rPr lang="en-US" sz="2000" smtClean="0"/>
              <a:t>Blok </a:t>
            </a:r>
            <a:r>
              <a:rPr lang="en-US" sz="2000"/>
              <a:t>započinje s obaveznim atributom oznake „</a:t>
            </a:r>
            <a:r>
              <a:rPr lang="en-US" sz="2000" i="1"/>
              <a:t>m” </a:t>
            </a:r>
            <a:r>
              <a:rPr lang="en-US" sz="2000"/>
              <a:t>i završava redom ispred sledeće oznake „</a:t>
            </a:r>
            <a:r>
              <a:rPr lang="en-US" sz="2000" i="1"/>
              <a:t>m” </a:t>
            </a:r>
            <a:r>
              <a:rPr lang="en-US" sz="2000"/>
              <a:t>ili zadnjim redom u opisu sjednice (ukoliko je to zadnji blok medija). Parametri medija navedeni su u </a:t>
            </a:r>
            <a:r>
              <a:rPr lang="sr-Latn-ME" sz="2000" smtClean="0"/>
              <a:t>T</a:t>
            </a:r>
            <a:r>
              <a:rPr lang="en-US" sz="2000" smtClean="0"/>
              <a:t>ablici </a:t>
            </a:r>
            <a:r>
              <a:rPr lang="en-US" sz="2000"/>
              <a:t>2.</a:t>
            </a:r>
          </a:p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349" y="2971800"/>
            <a:ext cx="8610600" cy="2863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60146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662</TotalTime>
  <Words>1043</Words>
  <Application>Microsoft Office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SDP protokol</vt:lpstr>
      <vt:lpstr>Pojam “Sjednica”</vt:lpstr>
      <vt:lpstr>PowerPoint Presentation</vt:lpstr>
      <vt:lpstr>Protokoli za podršku sjednice</vt:lpstr>
      <vt:lpstr>Protokol za opis sjednice(SDP)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Marko Medenica</dc:creator>
  <cp:lastModifiedBy>Korisnik</cp:lastModifiedBy>
  <cp:revision>37</cp:revision>
  <dcterms:created xsi:type="dcterms:W3CDTF">2018-10-03T19:04:16Z</dcterms:created>
  <dcterms:modified xsi:type="dcterms:W3CDTF">2020-11-10T08:47:14Z</dcterms:modified>
</cp:coreProperties>
</file>