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1.wmf"/><Relationship Id="rId5" Type="http://schemas.openxmlformats.org/officeDocument/2006/relationships/image" Target="../media/image6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0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10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5BF376-1C26-43DE-B6C7-3879602D927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2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5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71480"/>
            <a:ext cx="878687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600" dirty="0" smtClean="0">
                <a:latin typeface="Franklin Gothic Heavy" pitchFamily="34" charset="0"/>
              </a:rPr>
              <a:t>                  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Aritmeti</a:t>
            </a:r>
            <a:r>
              <a:rPr lang="sr-Latn-CS" sz="3600" b="1" i="1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sr-Latn-CS" sz="3600" b="1" i="1" dirty="0" smtClean="0">
                <a:latin typeface="Times New Roman" pitchFamily="18" charset="0"/>
                <a:cs typeface="Times New Roman" pitchFamily="18" charset="0"/>
              </a:rPr>
              <a:t>ki niz</a:t>
            </a:r>
          </a:p>
          <a:p>
            <a:endParaRPr lang="sr-Latn-CS" sz="36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Def: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Preslikavanje                        koje svakom prirodnom broju dodjeljuje tačno jedan realan broj naziva se </a:t>
            </a:r>
            <a:r>
              <a:rPr lang="sr-Latn-C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REALAN NIZ.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Def: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Niz         kod kojeg je razlika bilo koja dva susjedna broja stalan broj  naziva se </a:t>
            </a:r>
            <a:r>
              <a:rPr lang="sr-Latn-C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ARITMETIČKI NIZ.</a:t>
            </a:r>
          </a:p>
          <a:p>
            <a:r>
              <a:rPr lang="sr-Latn-C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Primjer: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a) 3,5,7,9,11,...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b) 6,3,0,-3,-6,...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Aritmetički niz je u potpunosti određen ako je poznat prvi član        i     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d – razlika bilo koja dva susjedna elementa aritmetičkog niza         .</a:t>
            </a:r>
          </a:p>
          <a:p>
            <a:endParaRPr lang="sr-Latn-CS" i="1" dirty="0">
              <a:latin typeface="Times New Roman" pitchFamily="18" charset="0"/>
              <a:cs typeface="Times New Roman" pitchFamily="18" charset="0"/>
            </a:endParaRPr>
          </a:p>
          <a:p>
            <a:endParaRPr lang="sr-Latn-CS" dirty="0" smtClean="0"/>
          </a:p>
          <a:p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714612" y="1643050"/>
          <a:ext cx="1357322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3" imgW="685800" imgH="203040" progId="Equation.3">
                  <p:embed/>
                </p:oleObj>
              </mc:Choice>
              <mc:Fallback>
                <p:oleObj name="Equation" r:id="rId3" imgW="6858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1643050"/>
                        <a:ext cx="1357322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5925" y="2643188"/>
          <a:ext cx="288290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5" imgW="1447560" imgH="228600" progId="Equation.3">
                  <p:embed/>
                </p:oleObj>
              </mc:Choice>
              <mc:Fallback>
                <p:oleObj name="Equation" r:id="rId5" imgW="14475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925" y="2643188"/>
                        <a:ext cx="2882900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28728" y="3143248"/>
          <a:ext cx="642942" cy="44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7" imgW="291960" imgH="228600" progId="Equation.3">
                  <p:embed/>
                </p:oleObj>
              </mc:Choice>
              <mc:Fallback>
                <p:oleObj name="Equation" r:id="rId7" imgW="29196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3143248"/>
                        <a:ext cx="642942" cy="442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072462" y="5286388"/>
          <a:ext cx="428628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2462" y="5286388"/>
                        <a:ext cx="428628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7858148" y="5715016"/>
          <a:ext cx="5715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11" imgW="291960" imgH="228600" progId="Equation.3">
                  <p:embed/>
                </p:oleObj>
              </mc:Choice>
              <mc:Fallback>
                <p:oleObj name="Equation" r:id="rId11" imgW="29196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48" y="5715016"/>
                        <a:ext cx="5715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000108"/>
            <a:ext cx="83582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Za primjer a)                , za primjer b)  </a:t>
            </a: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Za primjer a) d 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( niz je rastući )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Za primjer b) d = -3 (niz je opadajući) 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Formula za n-ti član niza</a:t>
            </a: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Ako je potrebno sabrati prvih  n  elemenata niza            , tada imamo </a:t>
            </a:r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formulu</a:t>
            </a:r>
          </a:p>
          <a:p>
            <a:r>
              <a:rPr lang="sr-Latn-C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 sumu prvih  n  elemenata niza 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427130"/>
              </p:ext>
            </p:extLst>
          </p:nvPr>
        </p:nvGraphicFramePr>
        <p:xfrm>
          <a:off x="4286248" y="1571612"/>
          <a:ext cx="928687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3" imgW="393480" imgH="215640" progId="Equation.3">
                  <p:embed/>
                </p:oleObj>
              </mc:Choice>
              <mc:Fallback>
                <p:oleObj name="Equation" r:id="rId3" imgW="3934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1571612"/>
                        <a:ext cx="928687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644753"/>
              </p:ext>
            </p:extLst>
          </p:nvPr>
        </p:nvGraphicFramePr>
        <p:xfrm>
          <a:off x="1857356" y="1571612"/>
          <a:ext cx="87312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5" imgW="393480" imgH="215640" progId="Equation.3">
                  <p:embed/>
                </p:oleObj>
              </mc:Choice>
              <mc:Fallback>
                <p:oleObj name="Equation" r:id="rId5" imgW="3934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1571612"/>
                        <a:ext cx="873125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28596" y="1071546"/>
          <a:ext cx="5143536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7" imgW="2692080" imgH="228600" progId="Equation.3">
                  <p:embed/>
                </p:oleObj>
              </mc:Choice>
              <mc:Fallback>
                <p:oleObj name="Equation" r:id="rId7" imgW="26920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071546"/>
                        <a:ext cx="5143536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28596" y="3571876"/>
          <a:ext cx="2571768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9" imgW="1054080" imgH="228600" progId="Equation.3">
                  <p:embed/>
                </p:oleObj>
              </mc:Choice>
              <mc:Fallback>
                <p:oleObj name="Equation" r:id="rId9" imgW="10540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3571876"/>
                        <a:ext cx="2571768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5429256" y="4000504"/>
          <a:ext cx="5715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Equation" r:id="rId11" imgW="291960" imgH="228600" progId="Equation.3">
                  <p:embed/>
                </p:oleObj>
              </mc:Choice>
              <mc:Fallback>
                <p:oleObj name="Equation" r:id="rId11" imgW="29196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4000504"/>
                        <a:ext cx="5715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71472" y="4786322"/>
          <a:ext cx="4214842" cy="185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13" imgW="1371600" imgH="812520" progId="Equation.3">
                  <p:embed/>
                </p:oleObj>
              </mc:Choice>
              <mc:Fallback>
                <p:oleObj name="Equation" r:id="rId13" imgW="1371600" imgH="81252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4786322"/>
                        <a:ext cx="4214842" cy="185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000628" y="5572140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ili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1000108"/>
            <a:ext cx="850112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1: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Prvi član aritmetičkog niza je 1, a razlika 4. Da li je 2007 član ovoga niza?</a:t>
            </a: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 2: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Odrediti   prvih  pet članova  aritmetičkog niza ako je :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a)                                     b)</a:t>
            </a:r>
          </a:p>
          <a:p>
            <a:pPr marL="457200" indent="-457200">
              <a:buAutoNum type="alphaLcParenR"/>
            </a:pP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 3: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Izračunati zbirove:</a:t>
            </a:r>
          </a:p>
          <a:p>
            <a:pPr marL="457200" indent="-457200">
              <a:buAutoNum type="alphaLcParenR"/>
            </a:pP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3+5+7+...+47</a:t>
            </a:r>
          </a:p>
          <a:p>
            <a:pPr marL="457200" indent="-457200">
              <a:buAutoNum type="alphaLcParenR"/>
            </a:pP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15+19+23+...+55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57224" y="2643182"/>
          <a:ext cx="857256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tion" r:id="rId3" imgW="393480" imgH="406080" progId="Equation.3">
                  <p:embed/>
                </p:oleObj>
              </mc:Choice>
              <mc:Fallback>
                <p:oleObj name="Equation" r:id="rId3" imgW="39348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2643182"/>
                        <a:ext cx="857256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14678" y="2571744"/>
          <a:ext cx="1143008" cy="1428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Equation" r:id="rId5" imgW="469800" imgH="812520" progId="Equation.3">
                  <p:embed/>
                </p:oleObj>
              </mc:Choice>
              <mc:Fallback>
                <p:oleObj name="Equation" r:id="rId5" imgW="469800" imgH="8125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2571744"/>
                        <a:ext cx="1143008" cy="14287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142984"/>
            <a:ext cx="90011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4.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Peti član aritmetičkog niza je 19, a deseti član niza je 39. Odrediti niz.</a:t>
            </a: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000108"/>
            <a:ext cx="85725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5.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Odrediti aritmetički niz ako je                             i</a:t>
            </a: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Rješenje:</a:t>
            </a: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428992" y="1285860"/>
          <a:ext cx="1714512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3" imgW="876240" imgH="228600" progId="Equation.3">
                  <p:embed/>
                </p:oleObj>
              </mc:Choice>
              <mc:Fallback>
                <p:oleObj name="Equation" r:id="rId3" imgW="8762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1285860"/>
                        <a:ext cx="1714512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429256" y="1285860"/>
          <a:ext cx="1000132" cy="430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Equation" r:id="rId5" imgW="482400" imgH="215640" progId="Equation.3">
                  <p:embed/>
                </p:oleObj>
              </mc:Choice>
              <mc:Fallback>
                <p:oleObj name="Equation" r:id="rId5" imgW="48240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1285860"/>
                        <a:ext cx="1000132" cy="4302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052736"/>
            <a:ext cx="80648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ći prvi član i razliku niza ako je</a:t>
            </a:r>
          </a:p>
          <a:p>
            <a:endParaRPr lang="sr-Latn-R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7.</a:t>
            </a:r>
          </a:p>
          <a:p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Riješiti jednačinu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8.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Izra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čunati n i       aritmetičkog niza ako je</a:t>
            </a:r>
          </a:p>
          <a:p>
            <a:endParaRPr lang="sr-Latn-R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9.</a:t>
            </a:r>
          </a:p>
          <a:p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Zbir prva tri člana aritmetičkog niza je 36, a zbir kvadrata prva tri člana je 482. odrediti niz.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1962313"/>
              </p:ext>
            </p:extLst>
          </p:nvPr>
        </p:nvGraphicFramePr>
        <p:xfrm>
          <a:off x="3923928" y="1323920"/>
          <a:ext cx="4608512" cy="471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Equation" r:id="rId3" imgW="1879560" imgH="228600" progId="Equation.3">
                  <p:embed/>
                </p:oleObj>
              </mc:Choice>
              <mc:Fallback>
                <p:oleObj name="Equation" r:id="rId3" imgW="18795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23928" y="1323920"/>
                        <a:ext cx="4608512" cy="4711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7331732"/>
              </p:ext>
            </p:extLst>
          </p:nvPr>
        </p:nvGraphicFramePr>
        <p:xfrm>
          <a:off x="467544" y="2683952"/>
          <a:ext cx="4032448" cy="613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name="Equation" r:id="rId5" imgW="1549080" imgH="228600" progId="Equation.3">
                  <p:embed/>
                </p:oleObj>
              </mc:Choice>
              <mc:Fallback>
                <p:oleObj name="Equation" r:id="rId5" imgW="1549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7544" y="2683952"/>
                        <a:ext cx="4032448" cy="6136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263879"/>
              </p:ext>
            </p:extLst>
          </p:nvPr>
        </p:nvGraphicFramePr>
        <p:xfrm>
          <a:off x="1691680" y="3717032"/>
          <a:ext cx="360040" cy="505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0" name="Equation" r:id="rId7" imgW="177480" imgH="228600" progId="Equation.3">
                  <p:embed/>
                </p:oleObj>
              </mc:Choice>
              <mc:Fallback>
                <p:oleObj name="Equation" r:id="rId7" imgW="1774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91680" y="3717032"/>
                        <a:ext cx="360040" cy="5058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535967"/>
              </p:ext>
            </p:extLst>
          </p:nvPr>
        </p:nvGraphicFramePr>
        <p:xfrm>
          <a:off x="4716016" y="3717031"/>
          <a:ext cx="2880320" cy="505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Equation" r:id="rId9" imgW="1384200" imgH="228600" progId="Equation.3">
                  <p:embed/>
                </p:oleObj>
              </mc:Choice>
              <mc:Fallback>
                <p:oleObj name="Equation" r:id="rId9" imgW="13842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16016" y="3717031"/>
                        <a:ext cx="2880320" cy="5058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3194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443841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Rješenje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zadatka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4.</a:t>
            </a:r>
            <a:endParaRPr lang="sr-Latn-C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dirty="0">
                <a:latin typeface="Times New Roman" pitchFamily="18" charset="0"/>
                <a:cs typeface="Times New Roman" pitchFamily="18" charset="0"/>
              </a:rPr>
              <a:t>Koristimo formulu za izračunavanje n-tog člana niza</a:t>
            </a: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dirty="0">
                <a:latin typeface="Times New Roman" pitchFamily="18" charset="0"/>
                <a:cs typeface="Times New Roman" pitchFamily="18" charset="0"/>
              </a:rPr>
              <a:t>Dobili smo sistem od dvije jednačine sa dvije nepoznate, rješavanjem sistema dobijamo da je              i  d=4. Znači , traženi niz glasi</a:t>
            </a: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211112"/>
              </p:ext>
            </p:extLst>
          </p:nvPr>
        </p:nvGraphicFramePr>
        <p:xfrm>
          <a:off x="5364088" y="1628800"/>
          <a:ext cx="2571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3" imgW="1054100" imgH="228600" progId="Equation.3">
                  <p:embed/>
                </p:oleObj>
              </mc:Choice>
              <mc:Fallback>
                <p:oleObj name="Equation" r:id="rId3" imgW="10541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628800"/>
                        <a:ext cx="25717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330337"/>
              </p:ext>
            </p:extLst>
          </p:nvPr>
        </p:nvGraphicFramePr>
        <p:xfrm>
          <a:off x="395536" y="2204864"/>
          <a:ext cx="68580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Equation" r:id="rId5" imgW="2755900" imgH="457200" progId="Equation.3">
                  <p:embed/>
                </p:oleObj>
              </mc:Choice>
              <mc:Fallback>
                <p:oleObj name="Equation" r:id="rId5" imgW="27559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204864"/>
                        <a:ext cx="6858000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758989"/>
              </p:ext>
            </p:extLst>
          </p:nvPr>
        </p:nvGraphicFramePr>
        <p:xfrm>
          <a:off x="1835696" y="3933056"/>
          <a:ext cx="64293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Equation" r:id="rId7" imgW="393359" imgH="215713" progId="Equation.3">
                  <p:embed/>
                </p:oleObj>
              </mc:Choice>
              <mc:Fallback>
                <p:oleObj name="Equation" r:id="rId7" imgW="393359" imgH="2157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933056"/>
                        <a:ext cx="642937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6826737"/>
              </p:ext>
            </p:extLst>
          </p:nvPr>
        </p:nvGraphicFramePr>
        <p:xfrm>
          <a:off x="467544" y="4365104"/>
          <a:ext cx="31432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Equation" r:id="rId9" imgW="1181100" imgH="228600" progId="Equation.3">
                  <p:embed/>
                </p:oleObj>
              </mc:Choice>
              <mc:Fallback>
                <p:oleObj name="Equation" r:id="rId9" imgW="11811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365104"/>
                        <a:ext cx="31432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211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299236"/>
              </p:ext>
            </p:extLst>
          </p:nvPr>
        </p:nvGraphicFramePr>
        <p:xfrm>
          <a:off x="467544" y="1916832"/>
          <a:ext cx="25717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Equation" r:id="rId3" imgW="1054100" imgH="228600" progId="Equation.3">
                  <p:embed/>
                </p:oleObj>
              </mc:Choice>
              <mc:Fallback>
                <p:oleObj name="Equation" r:id="rId3" imgW="10541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916832"/>
                        <a:ext cx="25717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641560"/>
              </p:ext>
            </p:extLst>
          </p:nvPr>
        </p:nvGraphicFramePr>
        <p:xfrm>
          <a:off x="395536" y="2500312"/>
          <a:ext cx="2643187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Equation" r:id="rId5" imgW="1244600" imgH="914400" progId="Equation.3">
                  <p:embed/>
                </p:oleObj>
              </mc:Choice>
              <mc:Fallback>
                <p:oleObj name="Equation" r:id="rId5" imgW="124460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500312"/>
                        <a:ext cx="2643187" cy="185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284558"/>
              </p:ext>
            </p:extLst>
          </p:nvPr>
        </p:nvGraphicFramePr>
        <p:xfrm>
          <a:off x="3563888" y="1988840"/>
          <a:ext cx="4214812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4" name="Equation" r:id="rId7" imgW="1371600" imgH="1498600" progId="Equation.3">
                  <p:embed/>
                </p:oleObj>
              </mc:Choice>
              <mc:Fallback>
                <p:oleObj name="Equation" r:id="rId7" imgW="1371600" imgH="149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988840"/>
                        <a:ext cx="4214812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67544" y="472514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>
                <a:latin typeface="Times New Roman" pitchFamily="18" charset="0"/>
                <a:cs typeface="Times New Roman" pitchFamily="18" charset="0"/>
              </a:rPr>
              <a:t>Dobili smo sistem od dvije jednačine sa dvije nepoznate, rješavanjem sistema dobijamo da je              i  d= -3 .   Znači, traženi niz glasi                                                                                  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88773"/>
              </p:ext>
            </p:extLst>
          </p:nvPr>
        </p:nvGraphicFramePr>
        <p:xfrm>
          <a:off x="1907704" y="4972496"/>
          <a:ext cx="7858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Equation" r:id="rId9" imgW="393359" imgH="215713" progId="Equation.3">
                  <p:embed/>
                </p:oleObj>
              </mc:Choice>
              <mc:Fallback>
                <p:oleObj name="Equation" r:id="rId9" imgW="393359" imgH="21571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972496"/>
                        <a:ext cx="78581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754546"/>
              </p:ext>
            </p:extLst>
          </p:nvPr>
        </p:nvGraphicFramePr>
        <p:xfrm>
          <a:off x="5796136" y="5110078"/>
          <a:ext cx="25717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Equation" r:id="rId11" imgW="1333500" imgH="228600" progId="Equation.3">
                  <p:embed/>
                </p:oleObj>
              </mc:Choice>
              <mc:Fallback>
                <p:oleObj name="Equation" r:id="rId11" imgW="133350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5110078"/>
                        <a:ext cx="257175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5536" y="1052736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Rjesenje</a:t>
            </a:r>
            <a:r>
              <a:rPr lang="en-US" dirty="0" smtClean="0"/>
              <a:t> </a:t>
            </a:r>
            <a:r>
              <a:rPr lang="en-US" dirty="0" err="1" smtClean="0"/>
              <a:t>zadatka</a:t>
            </a:r>
            <a:r>
              <a:rPr lang="en-US" dirty="0" smtClean="0"/>
              <a:t> 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729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194</TotalTime>
  <Words>335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Flow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User</cp:lastModifiedBy>
  <cp:revision>20</cp:revision>
  <dcterms:created xsi:type="dcterms:W3CDTF">2011-05-02T10:40:07Z</dcterms:created>
  <dcterms:modified xsi:type="dcterms:W3CDTF">2020-03-09T10:34:36Z</dcterms:modified>
</cp:coreProperties>
</file>