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7" r:id="rId9"/>
    <p:sldId id="274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15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016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82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735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450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819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415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940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954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791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072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80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71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208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307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847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023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98E4D29-867C-40A4-A6E3-00CC9913EAE0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244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PRIZMA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POVRŠINA I ZAPREMINA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8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3414" y="892475"/>
            <a:ext cx="10258567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Zadaci</a:t>
            </a:r>
            <a:r>
              <a:rPr lang="en-US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1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Zbir dužina svih ivica kocke je 48 cm. Izračunati površinu i zapreminu kocke.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227551" y="2054268"/>
                <a:ext cx="41925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Uputstvo: </a:t>
                </a:r>
                <a:r>
                  <a:rPr lang="en-US" dirty="0" err="1" smtClean="0"/>
                  <a:t>Kocka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ima</a:t>
                </a:r>
                <a:r>
                  <a:rPr lang="en-US" dirty="0" smtClean="0"/>
                  <a:t> 12 </a:t>
                </a:r>
                <a:r>
                  <a:rPr lang="en-US" dirty="0" err="1" smtClean="0"/>
                  <a:t>ivica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tj</a:t>
                </a:r>
                <a:r>
                  <a:rPr lang="en-US" dirty="0" smtClean="0"/>
                  <a:t>.   12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</a:rPr>
                      <m:t>=48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551" y="2054268"/>
                <a:ext cx="4192558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1163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0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232" y="693797"/>
            <a:ext cx="1080447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kvadra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čije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ivice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odnose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5:3:2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iznosi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30000dm</a:t>
            </a:r>
            <a:r>
              <a:rPr lang="en-US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Izračunaj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tog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kvadra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njegovog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dijagonalnog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presjeka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240077" y="1828800"/>
                <a:ext cx="2123082" cy="28623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Uputstvo: a:b:c=5:3:2</a:t>
                </a:r>
              </a:p>
              <a:p>
                <a:r>
                  <a:rPr lang="en-US" dirty="0" smtClean="0"/>
                  <a:t>a=5k</a:t>
                </a:r>
              </a:p>
              <a:p>
                <a:r>
                  <a:rPr lang="en-US" dirty="0" smtClean="0"/>
                  <a:t>b=3k</a:t>
                </a:r>
              </a:p>
              <a:p>
                <a:r>
                  <a:rPr lang="en-US" dirty="0" smtClean="0"/>
                  <a:t>c=2k</a:t>
                </a:r>
              </a:p>
              <a:p>
                <a:r>
                  <a:rPr lang="en-US" dirty="0" smtClean="0"/>
                  <a:t>V=</a:t>
                </a:r>
                <a:r>
                  <a:rPr lang="en-US" dirty="0" err="1" smtClean="0"/>
                  <a:t>abc</a:t>
                </a:r>
                <a:endParaRPr lang="en-US" dirty="0" smtClean="0"/>
              </a:p>
              <a:p>
                <a:r>
                  <a:rPr lang="en-US" dirty="0" smtClean="0"/>
                  <a:t>30000=5k3k2k</a:t>
                </a:r>
              </a:p>
              <a:p>
                <a:r>
                  <a:rPr lang="en-US" dirty="0" smtClean="0"/>
                  <a:t>30000=30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=1000</m:t>
                      </m:r>
                    </m:oMath>
                  </m:oMathPara>
                </a14:m>
                <a:endParaRPr lang="en-US" b="0" dirty="0" smtClean="0"/>
              </a:p>
              <a:p>
                <a:r>
                  <a:rPr lang="en-US" dirty="0" smtClean="0"/>
                  <a:t>k=10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077" y="1828800"/>
                <a:ext cx="2123082" cy="2862322"/>
              </a:xfrm>
              <a:prstGeom prst="rect">
                <a:avLst/>
              </a:prstGeom>
              <a:blipFill rotWithShape="1">
                <a:blip r:embed="rId2"/>
                <a:stretch>
                  <a:fillRect l="-2292" t="-1064" r="-11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061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5994" y="645465"/>
            <a:ext cx="1088636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romb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čije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dijagonale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imaju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cm, i 8 cm.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Izračunaj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veća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prostorna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dijagonala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 cm.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302707" y="1678488"/>
                <a:ext cx="2668038" cy="13233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Uputstvo: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ME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ME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ME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sr-Latn-ME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ME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sr-Latn-ME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sr-Latn-ME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ME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ME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ME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sr-Latn-ME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ME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r>
                  <a:rPr lang="en-US" dirty="0" err="1" smtClean="0"/>
                  <a:t>Nadje</a:t>
                </a:r>
                <a:r>
                  <a:rPr lang="en-US" dirty="0" smtClean="0"/>
                  <a:t> 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𝑎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2707" y="1678488"/>
                <a:ext cx="2668038" cy="1323376"/>
              </a:xfrm>
              <a:prstGeom prst="rect">
                <a:avLst/>
              </a:prstGeom>
              <a:blipFill rotWithShape="1">
                <a:blip r:embed="rId2"/>
                <a:stretch>
                  <a:fillRect l="-2059" t="-2304" b="-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888781" y="2143519"/>
                <a:ext cx="1869358" cy="947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8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b="0" dirty="0" smtClean="0"/>
              </a:p>
              <a:p>
                <a:r>
                  <a:rPr lang="en-US" dirty="0" err="1" smtClean="0"/>
                  <a:t>Nadje</a:t>
                </a:r>
                <a:r>
                  <a:rPr lang="en-US" dirty="0" smtClean="0"/>
                  <a:t> se H</a:t>
                </a:r>
                <a:endParaRPr lang="en-US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8781" y="2143519"/>
                <a:ext cx="1869358" cy="947311"/>
              </a:xfrm>
              <a:prstGeom prst="rect">
                <a:avLst/>
              </a:prstGeom>
              <a:blipFill rotWithShape="1">
                <a:blip r:embed="rId3"/>
                <a:stretch>
                  <a:fillRect l="-2932"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922712" y="2143519"/>
                <a:ext cx="1337995" cy="6164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712" y="2143519"/>
                <a:ext cx="1337995" cy="61645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0039611" y="2247842"/>
                <a:ext cx="11891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9611" y="2247842"/>
                <a:ext cx="1189172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185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5994" y="674704"/>
            <a:ext cx="1090001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pravougli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trougao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čija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kateta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 cm,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katete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 cm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kraća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hipotenuze.Izračunaj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jednaka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hipotenuzi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osnove.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077238" y="1728592"/>
                <a:ext cx="2153923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Uputstvo: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=8</m:t>
                      </m:r>
                    </m:oMath>
                  </m:oMathPara>
                </a14:m>
                <a:endParaRPr lang="en-US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−4</m:t>
                      </m:r>
                    </m:oMath>
                  </m:oMathPara>
                </a14:m>
                <a:endParaRPr lang="en-US" b="0" dirty="0" smtClean="0"/>
              </a:p>
              <a:p>
                <a:endParaRPr lang="en-US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8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−4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err="1" smtClean="0"/>
                  <a:t>Nadje</a:t>
                </a:r>
                <a:r>
                  <a:rPr lang="en-US" dirty="0" smtClean="0"/>
                  <a:t> se </a:t>
                </a:r>
                <a:r>
                  <a:rPr lang="en-US" dirty="0" err="1" smtClean="0"/>
                  <a:t>c,pa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onda</a:t>
                </a:r>
                <a:r>
                  <a:rPr lang="en-US" dirty="0" smtClean="0"/>
                  <a:t> b</a:t>
                </a:r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238" y="1728592"/>
                <a:ext cx="2153923" cy="2308324"/>
              </a:xfrm>
              <a:prstGeom prst="rect">
                <a:avLst/>
              </a:prstGeom>
              <a:blipFill rotWithShape="1">
                <a:blip r:embed="rId2"/>
                <a:stretch>
                  <a:fillRect l="-2550" t="-1323" b="-3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4415424" y="1985375"/>
                <a:ext cx="960583" cy="6164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𝑎𝑏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424" y="1985375"/>
                <a:ext cx="960583" cy="61645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464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09683" y="66874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Zapremina pravilne trostrane prizme je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48540"/>
              </p:ext>
            </p:extLst>
          </p:nvPr>
        </p:nvGraphicFramePr>
        <p:xfrm>
          <a:off x="4797425" y="822325"/>
          <a:ext cx="5969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tion" r:id="rId3" imgW="596880" imgH="228600" progId="Equation.3">
                  <p:embed/>
                </p:oleObj>
              </mc:Choice>
              <mc:Fallback>
                <p:oleObj name="Equation" r:id="rId3" imgW="59688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7425" y="822325"/>
                        <a:ext cx="5969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99963" y="712675"/>
            <a:ext cx="507696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Izračunaj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površinu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cm.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2915" y="1791222"/>
            <a:ext cx="43908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Uputstvo</a:t>
            </a:r>
            <a:r>
              <a:rPr lang="en-US" dirty="0" smtClean="0"/>
              <a:t>: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direktno</a:t>
            </a:r>
            <a:r>
              <a:rPr lang="en-US" dirty="0" smtClean="0"/>
              <a:t> </a:t>
            </a:r>
            <a:r>
              <a:rPr lang="en-US" dirty="0" err="1" smtClean="0"/>
              <a:t>koristite</a:t>
            </a:r>
            <a:r>
              <a:rPr lang="en-US" dirty="0" smtClean="0"/>
              <a:t> </a:t>
            </a:r>
            <a:r>
              <a:rPr lang="en-US" dirty="0" err="1" smtClean="0"/>
              <a:t>formule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ove</a:t>
            </a:r>
            <a:r>
              <a:rPr lang="en-US" dirty="0" smtClean="0"/>
              <a:t>  </a:t>
            </a:r>
            <a:r>
              <a:rPr lang="en-US" dirty="0" err="1" smtClean="0"/>
              <a:t>prezentacije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9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9086403"/>
              </p:ext>
            </p:extLst>
          </p:nvPr>
        </p:nvGraphicFramePr>
        <p:xfrm>
          <a:off x="6045958" y="841275"/>
          <a:ext cx="67627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Equation" r:id="rId3" imgW="672808" imgH="228501" progId="Equation.3">
                  <p:embed/>
                </p:oleObj>
              </mc:Choice>
              <mc:Fallback>
                <p:oleObj name="Equation" r:id="rId3" imgW="672808" imgH="228501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5958" y="841275"/>
                        <a:ext cx="67627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733749"/>
              </p:ext>
            </p:extLst>
          </p:nvPr>
        </p:nvGraphicFramePr>
        <p:xfrm>
          <a:off x="6555475" y="1228109"/>
          <a:ext cx="82867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Equation" r:id="rId5" imgW="825500" imgH="228600" progId="Equation.3">
                  <p:embed/>
                </p:oleObj>
              </mc:Choice>
              <mc:Fallback>
                <p:oleObj name="Equation" r:id="rId5" imgW="8255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5475" y="1228109"/>
                        <a:ext cx="82867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27881" y="7269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omotača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šestostrane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iznosi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27881" y="1113809"/>
            <a:ext cx="58275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Izračunaj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zapreminu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njena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jednaka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189973" y="1828800"/>
                <a:ext cx="5288307" cy="1536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Uputstvo:</a:t>
                </a:r>
              </a:p>
              <a:p>
                <a:r>
                  <a:rPr lang="en-US" dirty="0" smtClean="0"/>
                  <a:t>M=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100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endParaRPr lang="en-US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=19300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b="0" dirty="0" smtClean="0"/>
              </a:p>
              <a:p>
                <a:r>
                  <a:rPr lang="en-US" dirty="0" smtClean="0"/>
                  <a:t>P=2B+M</a:t>
                </a:r>
              </a:p>
              <a:p>
                <a:r>
                  <a:rPr lang="en-US" dirty="0" err="1" smtClean="0"/>
                  <a:t>Nadjete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prvo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B,pa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iz</a:t>
                </a:r>
                <a:r>
                  <a:rPr lang="en-US" dirty="0" smtClean="0"/>
                  <a:t> B </a:t>
                </a:r>
                <a:r>
                  <a:rPr lang="en-US" dirty="0" err="1" smtClean="0"/>
                  <a:t>nadjete</a:t>
                </a:r>
                <a:r>
                  <a:rPr lang="en-US" dirty="0" smtClean="0"/>
                  <a:t> a, pa </a:t>
                </a:r>
                <a:r>
                  <a:rPr lang="en-US" dirty="0" err="1" smtClean="0"/>
                  <a:t>onda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iz</a:t>
                </a:r>
                <a:r>
                  <a:rPr lang="en-US" dirty="0" smtClean="0"/>
                  <a:t> M </a:t>
                </a:r>
                <a:r>
                  <a:rPr lang="en-US" dirty="0" err="1" smtClean="0"/>
                  <a:t>nadjete</a:t>
                </a:r>
                <a:r>
                  <a:rPr lang="en-US" dirty="0" smtClean="0"/>
                  <a:t> H</a:t>
                </a:r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973" y="1828800"/>
                <a:ext cx="5288307" cy="1536062"/>
              </a:xfrm>
              <a:prstGeom prst="rect">
                <a:avLst/>
              </a:prstGeom>
              <a:blipFill rotWithShape="1">
                <a:blip r:embed="rId7"/>
                <a:stretch>
                  <a:fillRect l="-922" t="-1984" r="-115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898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8741" y="682388"/>
            <a:ext cx="8666328" cy="2771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i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Prizma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geometrijsko tijelo ograničeno sa </a:t>
            </a:r>
            <a:r>
              <a:rPr lang="sr-Latn-M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</a:t>
            </a: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podudarna i paralelna 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mnogougla koja se nazivaju </a:t>
            </a:r>
            <a:r>
              <a:rPr lang="en-US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ili </a:t>
            </a:r>
            <a:r>
              <a:rPr lang="en-US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osnove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 omotačem koji spaja te dvije baze. Omo</a:t>
            </a: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tač se sastoji od paralelograma koje nazivamo </a:t>
            </a:r>
            <a:r>
              <a:rPr lang="sr-Latn-ME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bočnim stranama </a:t>
            </a: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su bočne strane normalne na osnove  prizmu nazivamo </a:t>
            </a:r>
            <a:r>
              <a:rPr lang="sr-Latn-ME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pravom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prizmom; u protivnom je nazivamo </a:t>
            </a:r>
            <a:r>
              <a:rPr lang="sr-Latn-ME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kosom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prizmom.</a:t>
            </a:r>
            <a:endParaRPr lang="sr-Latn-ME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je u osnovi prave prizme pravilan mnogougao prizmu nazivamo </a:t>
            </a:r>
            <a:r>
              <a:rPr lang="sr-Latn-ME" i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pravilnom</a:t>
            </a: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Zavisno od broja stranica osnove, prizme mogu biti trostrane, četvorostrane,..., n-tostrane, itd.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2"/>
          <a:srcRect l="42629" t="9858" r="28525" b="36177"/>
          <a:stretch/>
        </p:blipFill>
        <p:spPr bwMode="auto">
          <a:xfrm>
            <a:off x="2269011" y="3235039"/>
            <a:ext cx="2152864" cy="29610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 rotWithShape="1">
          <a:blip r:embed="rId3"/>
          <a:srcRect l="45170" t="17864" r="21404" b="33296"/>
          <a:stretch/>
        </p:blipFill>
        <p:spPr bwMode="auto">
          <a:xfrm>
            <a:off x="4865428" y="3453403"/>
            <a:ext cx="1972101" cy="27426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/>
          <p:cNvPicPr/>
          <p:nvPr/>
        </p:nvPicPr>
        <p:blipFill rotWithShape="1">
          <a:blip r:embed="rId4"/>
          <a:srcRect l="41506" t="26295" r="28205" b="19261"/>
          <a:stretch/>
        </p:blipFill>
        <p:spPr bwMode="auto">
          <a:xfrm>
            <a:off x="7281082" y="3429310"/>
            <a:ext cx="2336751" cy="27667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454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96512" y="982772"/>
            <a:ext cx="6834884" cy="11866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čija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paralelogram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naziva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paralelopiped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 paralelopiped kome je osnova pravougaonik nazivamo </a:t>
            </a:r>
            <a:r>
              <a:rPr lang="sr-Latn-ME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kvadar</a:t>
            </a: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Pravilna jednakoivična četvorostrana prizma se naziva </a:t>
            </a:r>
            <a:r>
              <a:rPr lang="sr-Latn-ME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b="1" i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ocka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88365" y="2966196"/>
            <a:ext cx="84946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Površina prizme se računa po formuli:</a:t>
            </a:r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P=2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</a:rPr>
              <a:t>·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B+M</a:t>
            </a:r>
            <a:endParaRPr lang="sr-Latn-ME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r-Latn-ME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ME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B-površina baze (osnove), M-površina omotača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206639" y="4291094"/>
            <a:ext cx="7833555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Zapremina prizme se računa po formuli:    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V=B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</a:rPr>
              <a:t>·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endParaRPr lang="sr-Latn-ME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r-Latn-ME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ME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Latn-M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B-površina baze (osnove), 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H-visina prizme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9432477" y="3782953"/>
                <a:ext cx="207390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dirty="0"/>
                  <a:t>M=O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n-US" sz="2000" b="1" dirty="0" smtClean="0"/>
                  <a:t>H</a:t>
                </a:r>
              </a:p>
              <a:p>
                <a:r>
                  <a:rPr lang="en-US" sz="2000" b="1" dirty="0" smtClean="0"/>
                  <a:t>O je </a:t>
                </a:r>
                <a:r>
                  <a:rPr lang="en-US" sz="2000" b="1" dirty="0" err="1" smtClean="0"/>
                  <a:t>obim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osnove</a:t>
                </a:r>
                <a:endParaRPr lang="en-US" sz="2000" b="1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2477" y="3782953"/>
                <a:ext cx="2073901" cy="707886"/>
              </a:xfrm>
              <a:prstGeom prst="rect">
                <a:avLst/>
              </a:prstGeom>
              <a:blipFill rotWithShape="1">
                <a:blip r:embed="rId2"/>
                <a:stretch>
                  <a:fillRect l="-2933" t="-3448" r="-2346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443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98690" y="723463"/>
            <a:ext cx="2149274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KOCKA</a:t>
            </a:r>
            <a:endParaRPr lang="en-US" sz="32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15383" t="25648" r="30930" b="17772"/>
          <a:stretch/>
        </p:blipFill>
        <p:spPr bwMode="auto">
          <a:xfrm>
            <a:off x="784993" y="1021428"/>
            <a:ext cx="5117911" cy="48995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/>
          <p:cNvSpPr/>
          <p:nvPr/>
        </p:nvSpPr>
        <p:spPr>
          <a:xfrm>
            <a:off x="7040424" y="2316287"/>
            <a:ext cx="35212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</a:t>
            </a:r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šina dijagonalnog presjeka: </a:t>
            </a:r>
            <a:endParaRPr lang="en-US" sz="2000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519917" y="3220872"/>
            <a:ext cx="5691116" cy="6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6983924"/>
              </p:ext>
            </p:extLst>
          </p:nvPr>
        </p:nvGraphicFramePr>
        <p:xfrm>
          <a:off x="7519917" y="2835322"/>
          <a:ext cx="2203144" cy="77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Equation" r:id="rId4" imgW="761669" imgH="266584" progId="Equation.3">
                  <p:embed/>
                </p:oleObj>
              </mc:Choice>
              <mc:Fallback>
                <p:oleObj name="Equation" r:id="rId4" imgW="761669" imgH="266584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9917" y="2835322"/>
                        <a:ext cx="2203144" cy="7710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514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65017" y="5625750"/>
            <a:ext cx="45314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Dijagonalni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presjek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pravougaonik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površine</a:t>
            </a:r>
            <a:r>
              <a:rPr lang="en-US" alt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1964031"/>
              </p:ext>
            </p:extLst>
          </p:nvPr>
        </p:nvGraphicFramePr>
        <p:xfrm>
          <a:off x="5260114" y="5581513"/>
          <a:ext cx="1432185" cy="457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3" imgW="685502" imgH="215806" progId="Equation.3">
                  <p:embed/>
                </p:oleObj>
              </mc:Choice>
              <mc:Fallback>
                <p:oleObj name="Equation" r:id="rId3" imgW="685502" imgH="215806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0114" y="5581513"/>
                        <a:ext cx="1432185" cy="4575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762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86737" y="596910"/>
            <a:ext cx="1429943" cy="5329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KVADAR</a:t>
            </a:r>
            <a:endParaRPr lang="en-US" sz="2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5"/>
          <a:srcRect l="22115" t="31137" r="11700" b="18086"/>
          <a:stretch/>
        </p:blipFill>
        <p:spPr bwMode="auto">
          <a:xfrm>
            <a:off x="2698659" y="1150267"/>
            <a:ext cx="5595582" cy="44764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695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t="10919" r="2564" b="26416"/>
          <a:stretch/>
        </p:blipFill>
        <p:spPr bwMode="auto">
          <a:xfrm>
            <a:off x="771099" y="1248055"/>
            <a:ext cx="7671444" cy="4857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04065" y="778055"/>
            <a:ext cx="4259115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Prava pravilna trostrana prizma</a:t>
            </a:r>
            <a:endParaRPr lang="en-US" sz="24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2956142" y="1248055"/>
            <a:ext cx="764088" cy="4857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6601217" y="1440493"/>
                <a:ext cx="888320" cy="5329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B=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217" y="1440493"/>
                <a:ext cx="888320" cy="532903"/>
              </a:xfrm>
              <a:prstGeom prst="rect">
                <a:avLst/>
              </a:prstGeom>
              <a:blipFill rotWithShape="1">
                <a:blip r:embed="rId3"/>
                <a:stretch>
                  <a:fillRect l="-6164" b="-7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7677590" y="1522278"/>
                <a:ext cx="1529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M=O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n-US" dirty="0" smtClean="0"/>
                  <a:t>H=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3</m:t>
                    </m:r>
                    <m:r>
                      <a:rPr lang="en-US" b="0" i="1" dirty="0" smtClean="0">
                        <a:latin typeface="Cambria Math"/>
                      </a:rPr>
                      <m:t>𝑎𝐻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7590" y="1522278"/>
                <a:ext cx="1529906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3187" t="-6667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606821" y="1522278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P=2B+M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052595" y="3153333"/>
                <a:ext cx="5711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𝑏𝑠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2595" y="3153333"/>
                <a:ext cx="571182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642975" y="297493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606821" y="4133589"/>
                <a:ext cx="4104522" cy="3933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Dijagonala </a:t>
                </a:r>
                <a:r>
                  <a:rPr lang="en-US" dirty="0" err="1" smtClean="0"/>
                  <a:t>bocne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strane</a:t>
                </a:r>
                <a:r>
                  <a:rPr lang="en-US" dirty="0" smtClean="0"/>
                  <a:t>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𝑏𝑠</m:t>
                            </m:r>
                          </m:sub>
                        </m:sSub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𝐻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821" y="4133589"/>
                <a:ext cx="4104522" cy="393313"/>
              </a:xfrm>
              <a:prstGeom prst="rect">
                <a:avLst/>
              </a:prstGeom>
              <a:blipFill rotWithShape="1">
                <a:blip r:embed="rId6"/>
                <a:stretch>
                  <a:fillRect l="-1337" b="-2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951364" y="2167003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V=BH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496844" y="3153333"/>
            <a:ext cx="1753644" cy="6545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951364" y="4133589"/>
            <a:ext cx="1603913" cy="393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659082" y="2536335"/>
            <a:ext cx="1504098" cy="6169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9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63123" y="586987"/>
            <a:ext cx="4837030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Prava pravilna </a:t>
            </a:r>
            <a:r>
              <a:rPr lang="sr-Latn-ME" sz="24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četvorostrana </a:t>
            </a:r>
            <a:r>
              <a:rPr lang="sr-Latn-ME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prizma</a:t>
            </a:r>
            <a:endParaRPr lang="en-US" sz="24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2084" t="11208" r="6089" b="29484"/>
          <a:stretch/>
        </p:blipFill>
        <p:spPr bwMode="auto">
          <a:xfrm>
            <a:off x="937785" y="975683"/>
            <a:ext cx="7005212" cy="51794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866361" y="1171183"/>
                <a:ext cx="4709879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/>
                        </a:rPr>
                        <m:t>𝐏</m:t>
                      </m:r>
                      <m:r>
                        <a:rPr lang="en-US" b="1" i="0" smtClean="0">
                          <a:latin typeface="Cambria Math"/>
                        </a:rPr>
                        <m:t>=</m:t>
                      </m:r>
                      <m:r>
                        <a:rPr lang="en-US" b="1" i="0" smtClean="0">
                          <a:latin typeface="Cambria Math"/>
                        </a:rPr>
                        <m:t>𝟐𝐁</m:t>
                      </m:r>
                      <m:r>
                        <a:rPr lang="en-US" b="1" i="0" smtClean="0">
                          <a:latin typeface="Cambria Math"/>
                        </a:rPr>
                        <m:t>+</m:t>
                      </m:r>
                      <m:r>
                        <a:rPr lang="en-US" b="1" i="0" smtClean="0">
                          <a:latin typeface="Cambria Math"/>
                        </a:rPr>
                        <m:t>𝐌</m:t>
                      </m:r>
                      <m:r>
                        <a:rPr lang="en-US" b="1" i="0" smtClean="0">
                          <a:latin typeface="Cambria Math"/>
                        </a:rPr>
                        <m:t>          </m:t>
                      </m:r>
                      <m:r>
                        <a:rPr lang="en-US" b="1" i="0" smtClean="0">
                          <a:latin typeface="Cambria Math"/>
                        </a:rPr>
                        <m:t>𝐁</m:t>
                      </m:r>
                      <m:r>
                        <a:rPr lang="en-US" b="1" i="0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        </m:t>
                      </m:r>
                      <m:r>
                        <a:rPr lang="en-US" b="1" i="1" smtClean="0">
                          <a:latin typeface="Cambria Math"/>
                        </a:rPr>
                        <m:t>𝑴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𝑶𝑯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𝒂𝑯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361" y="1171183"/>
                <a:ext cx="4709879" cy="3755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6083040" y="2393201"/>
                <a:ext cx="11382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𝑽</m:t>
                      </m:r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latin typeface="Cambria Math"/>
                        </a:rPr>
                        <m:t>𝑩𝑯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3040" y="2393201"/>
                <a:ext cx="1138260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7354412" y="5637341"/>
                <a:ext cx="4088683" cy="4005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Dijagonala </a:t>
                </a:r>
                <a:r>
                  <a:rPr lang="en-US" dirty="0" err="1"/>
                  <a:t>bocne</a:t>
                </a:r>
                <a:r>
                  <a:rPr lang="en-US" dirty="0"/>
                  <a:t> </a:t>
                </a:r>
                <a:r>
                  <a:rPr lang="en-US" dirty="0" err="1"/>
                  <a:t>strane</a:t>
                </a:r>
                <a:r>
                  <a:rPr lang="en-US" dirty="0"/>
                  <a:t>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𝒅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𝒃𝒔</m:t>
                            </m:r>
                          </m:sub>
                        </m:sSub>
                      </m:e>
                      <m:sup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</a:rPr>
                          <m:t>𝑯</m:t>
                        </m:r>
                      </m:e>
                      <m:sup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4412" y="5637341"/>
                <a:ext cx="4088683" cy="400559"/>
              </a:xfrm>
              <a:prstGeom prst="rect">
                <a:avLst/>
              </a:prstGeom>
              <a:blipFill rotWithShape="1">
                <a:blip r:embed="rId5"/>
                <a:stretch>
                  <a:fillRect l="-1192" b="-2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 flipV="1">
            <a:off x="2843408" y="1753644"/>
            <a:ext cx="1252603" cy="35573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184118" y="3163008"/>
                <a:ext cx="5711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𝑏𝑠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118" y="3163008"/>
                <a:ext cx="57118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073041" y="3920647"/>
            <a:ext cx="2758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Prostorna</a:t>
            </a:r>
            <a:r>
              <a:rPr lang="en-US" dirty="0" smtClean="0"/>
              <a:t> </a:t>
            </a:r>
            <a:r>
              <a:rPr lang="en-US" dirty="0" err="1" smtClean="0"/>
              <a:t>dijagonala</a:t>
            </a:r>
            <a:r>
              <a:rPr lang="en-US" dirty="0" smtClean="0"/>
              <a:t> </a:t>
            </a:r>
            <a:r>
              <a:rPr lang="en-US" dirty="0" err="1" smtClean="0"/>
              <a:t>prizme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611660" y="1546735"/>
            <a:ext cx="2331337" cy="3321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924811" y="2906038"/>
            <a:ext cx="1565753" cy="4416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11660" y="4289979"/>
            <a:ext cx="2219637" cy="4699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924811" y="5637341"/>
            <a:ext cx="1189973" cy="5177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732723" y="5637341"/>
            <a:ext cx="1578280" cy="5177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34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/>
          <a:srcRect l="30964" t="29027" r="1872" b="9292"/>
          <a:stretch/>
        </p:blipFill>
        <p:spPr bwMode="auto">
          <a:xfrm>
            <a:off x="6619166" y="791570"/>
            <a:ext cx="4885898" cy="47903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95135" y="597222"/>
            <a:ext cx="3803477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sz="20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Prava pravilna </a:t>
            </a:r>
            <a:r>
              <a:rPr lang="sr-Latn-ME" sz="20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šestostrana </a:t>
            </a:r>
            <a:r>
              <a:rPr lang="sr-Latn-ME" sz="20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prizma</a:t>
            </a:r>
            <a:endParaRPr lang="en-US" sz="20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10897" t="10258" r="50481" b="12310"/>
          <a:stretch/>
        </p:blipFill>
        <p:spPr bwMode="auto">
          <a:xfrm>
            <a:off x="858090" y="1004258"/>
            <a:ext cx="5895832" cy="52191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170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807929" y="832981"/>
                <a:ext cx="4562275" cy="1875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en-US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</a:rPr>
                        <m:t>=6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           </m:t>
                      </m:r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𝑂𝐻</m:t>
                      </m:r>
                      <m:r>
                        <a:rPr lang="en-US" b="0" i="1" smtClean="0">
                          <a:latin typeface="Cambria Math"/>
                        </a:rPr>
                        <m:t>=6</m:t>
                      </m:r>
                      <m:r>
                        <a:rPr lang="en-US" b="0" i="1" smtClean="0">
                          <a:latin typeface="Cambria Math"/>
                        </a:rPr>
                        <m:t>𝑎𝐻</m:t>
                      </m:r>
                    </m:oMath>
                  </m:oMathPara>
                </a14:m>
                <a:endParaRPr lang="en-US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+6</m:t>
                      </m:r>
                      <m:r>
                        <a:rPr lang="en-US" b="0" i="1" smtClean="0">
                          <a:latin typeface="Cambria Math"/>
                        </a:rPr>
                        <m:t>𝑎𝐻</m:t>
                      </m:r>
                    </m:oMath>
                  </m:oMathPara>
                </a14:m>
                <a:endParaRPr lang="en-US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𝒂𝑯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929" y="832981"/>
                <a:ext cx="4562275" cy="1875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6231698" y="851770"/>
                <a:ext cx="1630190" cy="1227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𝐵𝐻</m:t>
                      </m:r>
                    </m:oMath>
                  </m:oMathPara>
                </a14:m>
                <a:endParaRPr lang="en-US" b="0" dirty="0" smtClean="0"/>
              </a:p>
              <a:p>
                <a:endParaRPr lang="en-US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𝑽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1698" y="851770"/>
                <a:ext cx="1630190" cy="122725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709459" y="2956142"/>
                <a:ext cx="53701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Imamo </a:t>
                </a:r>
                <a:r>
                  <a:rPr lang="en-US" dirty="0" err="1" smtClean="0"/>
                  <a:t>dvije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prostorne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dijagonale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vecu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manju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𝑚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459" y="2956142"/>
                <a:ext cx="5370188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908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070975" y="3513551"/>
                <a:ext cx="2063642" cy="1257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𝒗</m:t>
                              </m:r>
                            </m:sub>
                          </m:sSub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𝑯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975" y="3513551"/>
                <a:ext cx="2063642" cy="125752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096401" y="3467064"/>
                <a:ext cx="2538608" cy="1350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/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𝒎</m:t>
                              </m:r>
                            </m:sub>
                          </m:sSub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𝑯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401" y="3467064"/>
                <a:ext cx="2538608" cy="1350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164921" y="4396636"/>
            <a:ext cx="1791221" cy="3744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394553" y="4396636"/>
            <a:ext cx="1975651" cy="4209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060531" y="2279737"/>
            <a:ext cx="2123162" cy="4282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231698" y="1465399"/>
            <a:ext cx="1747381" cy="6136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713951" y="2493859"/>
            <a:ext cx="427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dijagonalna</a:t>
            </a:r>
            <a:r>
              <a:rPr lang="en-US" dirty="0" smtClean="0"/>
              <a:t> </a:t>
            </a:r>
            <a:r>
              <a:rPr lang="en-US" dirty="0" err="1" smtClean="0"/>
              <a:t>presjeka</a:t>
            </a:r>
            <a:r>
              <a:rPr lang="en-US" dirty="0" smtClean="0"/>
              <a:t> </a:t>
            </a:r>
            <a:r>
              <a:rPr lang="en-US" dirty="0" err="1" smtClean="0"/>
              <a:t>veci</a:t>
            </a:r>
            <a:r>
              <a:rPr lang="en-US" dirty="0" smtClean="0"/>
              <a:t>  </a:t>
            </a:r>
            <a:r>
              <a:rPr lang="en-US" dirty="0" err="1" smtClean="0"/>
              <a:t>i</a:t>
            </a:r>
            <a:r>
              <a:rPr lang="en-US" dirty="0" smtClean="0"/>
              <a:t>  </a:t>
            </a:r>
            <a:r>
              <a:rPr lang="en-US" dirty="0" err="1" smtClean="0"/>
              <a:t>manji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6795880" y="3097732"/>
                <a:ext cx="1535164" cy="1246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𝑣𝑑𝑝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en-US" b="0" dirty="0" smtClean="0"/>
              </a:p>
              <a:p>
                <a:endParaRPr lang="en-US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𝒗</m:t>
                          </m:r>
                          <m:r>
                            <a:rPr lang="en-US" b="1" i="1">
                              <a:latin typeface="Cambria Math"/>
                            </a:rPr>
                            <m:t>𝒅𝒑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𝒂𝑯</m:t>
                      </m:r>
                    </m:oMath>
                  </m:oMathPara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5880" y="3097732"/>
                <a:ext cx="1535164" cy="124662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8942117" y="3038252"/>
                <a:ext cx="1724768" cy="12856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  <m:r>
                            <a:rPr lang="en-US" i="1">
                              <a:latin typeface="Cambria Math"/>
                            </a:rPr>
                            <m:t>𝑑𝑝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en-US" dirty="0" smtClean="0"/>
              </a:p>
              <a:p>
                <a:pPr/>
                <a:endParaRPr lang="en-US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𝒎</m:t>
                          </m:r>
                          <m:r>
                            <a:rPr lang="en-US" b="1" i="1">
                              <a:latin typeface="Cambria Math"/>
                            </a:rPr>
                            <m:t>𝒅𝒑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en-US" b="1" dirty="0"/>
              </a:p>
              <a:p>
                <a:pPr/>
                <a:endParaRPr lang="en-US" dirty="0"/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117" y="3038252"/>
                <a:ext cx="1724768" cy="128560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6795880" y="3679325"/>
            <a:ext cx="1510285" cy="3665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942117" y="3679325"/>
            <a:ext cx="1681871" cy="3665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3815075" y="5136300"/>
                <a:ext cx="4088683" cy="4005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Dijagonala </a:t>
                </a:r>
                <a:r>
                  <a:rPr lang="en-US" dirty="0" err="1"/>
                  <a:t>bocne</a:t>
                </a:r>
                <a:r>
                  <a:rPr lang="en-US" dirty="0"/>
                  <a:t> </a:t>
                </a:r>
                <a:r>
                  <a:rPr lang="en-US" dirty="0" err="1"/>
                  <a:t>strane</a:t>
                </a:r>
                <a:r>
                  <a:rPr lang="en-US" dirty="0"/>
                  <a:t>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𝒅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𝒃𝒔</m:t>
                            </m:r>
                          </m:sub>
                        </m:sSub>
                      </m:e>
                      <m:sup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</a:rPr>
                          <m:t>𝑯</m:t>
                        </m:r>
                      </m:e>
                      <m:sup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5075" y="5136300"/>
                <a:ext cx="4088683" cy="400559"/>
              </a:xfrm>
              <a:prstGeom prst="rect">
                <a:avLst/>
              </a:prstGeom>
              <a:blipFill rotWithShape="1">
                <a:blip r:embed="rId9"/>
                <a:stretch>
                  <a:fillRect l="-1341" b="-2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6231698" y="5136300"/>
            <a:ext cx="1630190" cy="393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175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337</TotalTime>
  <Words>857</Words>
  <Application>Microsoft Office PowerPoint</Application>
  <PresentationFormat>Custom</PresentationFormat>
  <Paragraphs>101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Organic</vt:lpstr>
      <vt:lpstr>Equation</vt:lpstr>
      <vt:lpstr>PRIZMA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PRIZMA</dc:title>
  <dc:creator>Korisnik</dc:creator>
  <cp:lastModifiedBy>SVETLANA</cp:lastModifiedBy>
  <cp:revision>38</cp:revision>
  <dcterms:created xsi:type="dcterms:W3CDTF">2017-11-15T18:02:54Z</dcterms:created>
  <dcterms:modified xsi:type="dcterms:W3CDTF">2020-04-13T18:33:06Z</dcterms:modified>
</cp:coreProperties>
</file>