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70DAA-5A6C-4CAC-80D9-645E64427ECD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417BC-76F4-4D97-BAF7-5970028135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70DAA-5A6C-4CAC-80D9-645E64427ECD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417BC-76F4-4D97-BAF7-5970028135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70DAA-5A6C-4CAC-80D9-645E64427ECD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417BC-76F4-4D97-BAF7-5970028135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70DAA-5A6C-4CAC-80D9-645E64427ECD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417BC-76F4-4D97-BAF7-5970028135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70DAA-5A6C-4CAC-80D9-645E64427ECD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417BC-76F4-4D97-BAF7-5970028135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70DAA-5A6C-4CAC-80D9-645E64427ECD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417BC-76F4-4D97-BAF7-5970028135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70DAA-5A6C-4CAC-80D9-645E64427ECD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417BC-76F4-4D97-BAF7-5970028135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70DAA-5A6C-4CAC-80D9-645E64427ECD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417BC-76F4-4D97-BAF7-5970028135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70DAA-5A6C-4CAC-80D9-645E64427ECD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417BC-76F4-4D97-BAF7-5970028135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70DAA-5A6C-4CAC-80D9-645E64427ECD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417BC-76F4-4D97-BAF7-5970028135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70DAA-5A6C-4CAC-80D9-645E64427ECD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CD417BC-76F4-4D97-BAF7-5970028135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8170DAA-5A6C-4CAC-80D9-645E64427ECD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CD417BC-76F4-4D97-BAF7-5970028135FE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26" Type="http://schemas.openxmlformats.org/officeDocument/2006/relationships/image" Target="../media/image13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2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8.bin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5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12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4.bin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3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285728"/>
            <a:ext cx="8358246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800" b="1" i="1" dirty="0" smtClean="0">
                <a:latin typeface="Times New Roman" pitchFamily="18" charset="0"/>
                <a:cs typeface="Times New Roman" pitchFamily="18" charset="0"/>
              </a:rPr>
              <a:t>                          </a:t>
            </a:r>
          </a:p>
          <a:p>
            <a:r>
              <a:rPr lang="sr-Latn-C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2800" b="1" i="1" dirty="0" smtClean="0"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Prava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2800" b="1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kru</a:t>
            </a:r>
            <a:r>
              <a:rPr lang="sr-Latn-CS" sz="2800" b="1" i="1" dirty="0" smtClean="0">
                <a:latin typeface="Times New Roman" pitchFamily="18" charset="0"/>
                <a:cs typeface="Times New Roman" pitchFamily="18" charset="0"/>
              </a:rPr>
              <a:t>žnica</a:t>
            </a:r>
          </a:p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Za uzajamni položaj prave i kružnice postoje tri mogućnosti:</a:t>
            </a:r>
          </a:p>
          <a:p>
            <a:pPr marL="457200" indent="-457200">
              <a:buAutoNum type="arabicPeriod"/>
            </a:pP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Prava i kružnica imaju dvije zajedničke tačke (rastojanje centra kružnice i prave je manje od poluprečnika)</a:t>
            </a:r>
          </a:p>
          <a:p>
            <a:pPr marL="457200" indent="-457200">
              <a:buAutoNum type="arabicPeriod"/>
            </a:pPr>
            <a:endParaRPr lang="sr-Latn-CS" sz="20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sr-Latn-CS" sz="20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sr-Latn-CS" sz="20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Prava i kružnica nemaju zajedničkih tačaka (rastojanje centra kružnice i prave je veće od poluprečnika)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2500298" y="2285992"/>
            <a:ext cx="1785950" cy="157163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1643042" y="2214554"/>
            <a:ext cx="3357586" cy="928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6200000" flipV="1">
            <a:off x="3107521" y="2821777"/>
            <a:ext cx="357190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endCxn id="4" idx="7"/>
          </p:cNvCxnSpPr>
          <p:nvPr/>
        </p:nvCxnSpPr>
        <p:spPr>
          <a:xfrm flipV="1">
            <a:off x="3357554" y="2516153"/>
            <a:ext cx="667147" cy="5556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3071802" y="2714620"/>
          <a:ext cx="211138" cy="3206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3" imgW="139680" imgH="177480" progId="Equation.3">
                  <p:embed/>
                </p:oleObj>
              </mc:Choice>
              <mc:Fallback>
                <p:oleObj name="Equation" r:id="rId3" imgW="139680" imgH="177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802" y="2714620"/>
                        <a:ext cx="211138" cy="3206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3714744" y="2714620"/>
          <a:ext cx="214314" cy="2698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5" imgW="114120" imgH="126720" progId="Equation.3">
                  <p:embed/>
                </p:oleObj>
              </mc:Choice>
              <mc:Fallback>
                <p:oleObj name="Equation" r:id="rId5" imgW="114120" imgH="12672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4744" y="2714620"/>
                        <a:ext cx="214314" cy="2698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3214678" y="3071810"/>
          <a:ext cx="285752" cy="3206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7" imgW="152280" imgH="177480" progId="Equation.3">
                  <p:embed/>
                </p:oleObj>
              </mc:Choice>
              <mc:Fallback>
                <p:oleObj name="Equation" r:id="rId7" imgW="152280" imgH="177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4678" y="3071810"/>
                        <a:ext cx="285752" cy="3206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1571604" y="2786058"/>
          <a:ext cx="285752" cy="3794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9" imgW="152280" imgH="164880" progId="Equation.3">
                  <p:embed/>
                </p:oleObj>
              </mc:Choice>
              <mc:Fallback>
                <p:oleObj name="Equation" r:id="rId9" imgW="152280" imgH="1648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1604" y="2786058"/>
                        <a:ext cx="285752" cy="3794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Oval 16"/>
          <p:cNvSpPr/>
          <p:nvPr/>
        </p:nvSpPr>
        <p:spPr>
          <a:xfrm>
            <a:off x="3500430" y="5214950"/>
            <a:ext cx="1714512" cy="150019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2428860" y="4357694"/>
            <a:ext cx="2857520" cy="16430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6200000" flipV="1">
            <a:off x="3643306" y="5357826"/>
            <a:ext cx="785818" cy="5000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3929058" y="5286388"/>
          <a:ext cx="211137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11" imgW="139680" imgH="177480" progId="Equation.3">
                  <p:embed/>
                </p:oleObj>
              </mc:Choice>
              <mc:Fallback>
                <p:oleObj name="Equation" r:id="rId11" imgW="139680" imgH="177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9058" y="5286388"/>
                        <a:ext cx="211137" cy="32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2357422" y="5643578"/>
          <a:ext cx="285750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13" imgW="152280" imgH="164880" progId="Equation.3">
                  <p:embed/>
                </p:oleObj>
              </mc:Choice>
              <mc:Fallback>
                <p:oleObj name="Equation" r:id="rId13" imgW="152280" imgH="1648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7422" y="5643578"/>
                        <a:ext cx="285750" cy="379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4143372" y="6000768"/>
          <a:ext cx="285750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15" imgW="152280" imgH="177480" progId="Equation.3">
                  <p:embed/>
                </p:oleObj>
              </mc:Choice>
              <mc:Fallback>
                <p:oleObj name="Equation" r:id="rId15" imgW="152280" imgH="177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3372" y="6000768"/>
                        <a:ext cx="285750" cy="32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Straight Connector 27"/>
          <p:cNvCxnSpPr>
            <a:endCxn id="17" idx="7"/>
          </p:cNvCxnSpPr>
          <p:nvPr/>
        </p:nvCxnSpPr>
        <p:spPr>
          <a:xfrm flipV="1">
            <a:off x="4286248" y="5434649"/>
            <a:ext cx="677609" cy="5661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4572000" y="5429264"/>
          <a:ext cx="214313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17" imgW="114120" imgH="126720" progId="Equation.3">
                  <p:embed/>
                </p:oleObj>
              </mc:Choice>
              <mc:Fallback>
                <p:oleObj name="Equation" r:id="rId17" imgW="114120" imgH="12672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5429264"/>
                        <a:ext cx="214313" cy="269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5715008" y="5286388"/>
          <a:ext cx="928694" cy="3921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19" imgW="355320" imgH="177480" progId="Equation.3">
                  <p:embed/>
                </p:oleObj>
              </mc:Choice>
              <mc:Fallback>
                <p:oleObj name="Equation" r:id="rId19" imgW="355320" imgH="1774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8" y="5286388"/>
                        <a:ext cx="928694" cy="3921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4643438" y="2643182"/>
          <a:ext cx="857256" cy="357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21" imgW="355320" imgH="177480" progId="Equation.3">
                  <p:embed/>
                </p:oleObj>
              </mc:Choice>
              <mc:Fallback>
                <p:oleObj name="Equation" r:id="rId21" imgW="355320" imgH="17748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2643182"/>
                        <a:ext cx="857256" cy="35719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2285984" y="2571744"/>
          <a:ext cx="285752" cy="3079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23" imgW="152280" imgH="164880" progId="Equation.3">
                  <p:embed/>
                </p:oleObj>
              </mc:Choice>
              <mc:Fallback>
                <p:oleObj name="Equation" r:id="rId23" imgW="152280" imgH="16488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5984" y="2571744"/>
                        <a:ext cx="285752" cy="3079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3929058" y="2143116"/>
          <a:ext cx="285752" cy="3079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25" imgW="152280" imgH="164880" progId="Equation.3">
                  <p:embed/>
                </p:oleObj>
              </mc:Choice>
              <mc:Fallback>
                <p:oleObj name="Equation" r:id="rId25" imgW="152280" imgH="16488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9058" y="2143116"/>
                        <a:ext cx="285752" cy="3079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1000108"/>
            <a:ext cx="8358246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3. Prava i kružnica imaju jednu zajedničku tačku ( udaljenost centra kružnice i prave je jednaka poluprečniku kružnice )</a:t>
            </a:r>
          </a:p>
          <a:p>
            <a:endParaRPr lang="sr-Latn-CS" sz="20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Ispitivanje odnosa prave i kružnice  se svodi na rješavanje </a:t>
            </a:r>
            <a:r>
              <a:rPr lang="sr-Latn-C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sistema 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od jedne linearne (jednačina prave ) i jedne kvadratne jednačine ( jednačina kružnice). </a:t>
            </a:r>
          </a:p>
          <a:p>
            <a:r>
              <a:rPr lang="sr-Latn-C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Jednačina prave</a:t>
            </a:r>
          </a:p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Jednačina kružnice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                                        </a:t>
            </a:r>
          </a:p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Umjesto y u jednačinu kružnice uvrstimo kx+n  i  poslije sređivanja dobijamo sljedeće :</a:t>
            </a:r>
          </a:p>
        </p:txBody>
      </p:sp>
      <p:sp>
        <p:nvSpPr>
          <p:cNvPr id="3" name="Oval 2"/>
          <p:cNvSpPr/>
          <p:nvPr/>
        </p:nvSpPr>
        <p:spPr>
          <a:xfrm>
            <a:off x="2071670" y="1857364"/>
            <a:ext cx="1643074" cy="164307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16200000" flipH="1">
            <a:off x="821505" y="2393149"/>
            <a:ext cx="2500330" cy="10001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2071670" y="2643182"/>
            <a:ext cx="785818" cy="357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214546" y="3786190"/>
          <a:ext cx="285750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3" imgW="152280" imgH="164880" progId="Equation.3">
                  <p:embed/>
                </p:oleObj>
              </mc:Choice>
              <mc:Fallback>
                <p:oleObj name="Equation" r:id="rId3" imgW="152280" imgH="1648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4546" y="3786190"/>
                        <a:ext cx="285750" cy="379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2714612" y="2643182"/>
          <a:ext cx="285750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5" imgW="152280" imgH="177480" progId="Equation.3">
                  <p:embed/>
                </p:oleObj>
              </mc:Choice>
              <mc:Fallback>
                <p:oleObj name="Equation" r:id="rId5" imgW="152280" imgH="177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4612" y="2643182"/>
                        <a:ext cx="285750" cy="32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2071670" y="2500306"/>
          <a:ext cx="642942" cy="3206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7" imgW="355320" imgH="177480" progId="Equation.3">
                  <p:embed/>
                </p:oleObj>
              </mc:Choice>
              <mc:Fallback>
                <p:oleObj name="Equation" r:id="rId7" imgW="355320" imgH="177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1670" y="2500306"/>
                        <a:ext cx="642942" cy="3206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4000496" y="1857364"/>
            <a:ext cx="47149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Prava koja dodiruje kružnicu u jednoj tački naziva se </a:t>
            </a:r>
            <a:r>
              <a:rPr lang="sr-Latn-C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tangenta .</a:t>
            </a:r>
            <a:endParaRPr lang="en-US" sz="2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2928926" y="4643446"/>
          <a:ext cx="1571636" cy="428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9" imgW="634680" imgH="203040" progId="Equation.3">
                  <p:embed/>
                </p:oleObj>
              </mc:Choice>
              <mc:Fallback>
                <p:oleObj name="Equation" r:id="rId9" imgW="634680" imgH="2030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8926" y="4643446"/>
                        <a:ext cx="1571636" cy="4286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2857488" y="5214950"/>
          <a:ext cx="2000264" cy="4429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11" imgW="1371600" imgH="228600" progId="Equation.3">
                  <p:embed/>
                </p:oleObj>
              </mc:Choice>
              <mc:Fallback>
                <p:oleObj name="Equation" r:id="rId11" imgW="1371600" imgH="2286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488" y="5214950"/>
                        <a:ext cx="2000264" cy="4429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1857356" y="2857496"/>
          <a:ext cx="285750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13" imgW="152280" imgH="164880" progId="Equation.3">
                  <p:embed/>
                </p:oleObj>
              </mc:Choice>
              <mc:Fallback>
                <p:oleObj name="Equation" r:id="rId13" imgW="152280" imgH="1648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356" y="2857496"/>
                        <a:ext cx="285750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428596" y="1000108"/>
          <a:ext cx="3357586" cy="500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3" imgW="1726920" imgH="228600" progId="Equation.3">
                  <p:embed/>
                </p:oleObj>
              </mc:Choice>
              <mc:Fallback>
                <p:oleObj name="Equation" r:id="rId3" imgW="172692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96" y="1000108"/>
                        <a:ext cx="3357586" cy="5000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428596" y="1500174"/>
          <a:ext cx="3357586" cy="500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5" imgW="1726920" imgH="228600" progId="Equation.3">
                  <p:embed/>
                </p:oleObj>
              </mc:Choice>
              <mc:Fallback>
                <p:oleObj name="Equation" r:id="rId5" imgW="1726920" imgH="228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96" y="1500174"/>
                        <a:ext cx="3357586" cy="5000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28596" y="2000240"/>
          <a:ext cx="3286148" cy="500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7" imgW="1726920" imgH="228600" progId="Equation.3">
                  <p:embed/>
                </p:oleObj>
              </mc:Choice>
              <mc:Fallback>
                <p:oleObj name="Equation" r:id="rId7" imgW="172692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96" y="2000240"/>
                        <a:ext cx="3286148" cy="5000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929058" y="1071546"/>
            <a:ext cx="50720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Prava i kružnica imaju dvije zajedničke tačke</a:t>
            </a:r>
          </a:p>
          <a:p>
            <a:endParaRPr lang="sr-Latn-C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00496" y="1500174"/>
            <a:ext cx="46434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Prava i kružnica nemaju za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sr-Latn-CS" sz="2000" smtClean="0">
                <a:latin typeface="Times New Roman" pitchFamily="18" charset="0"/>
                <a:cs typeface="Times New Roman" pitchFamily="18" charset="0"/>
              </a:rPr>
              <a:t>edničkih 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tačaka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00496" y="2000240"/>
            <a:ext cx="46434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Prava i kružnica imaju jednu zajedničku tačku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0034" y="2714620"/>
            <a:ext cx="792961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Slučaj kada  prava i kružnica imaju jednu zajedničku tačku naziva se </a:t>
            </a:r>
          </a:p>
          <a:p>
            <a:r>
              <a:rPr lang="sr-Latn-C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USLOV  DODIRA</a:t>
            </a:r>
          </a:p>
          <a:p>
            <a:endParaRPr lang="sr-Latn-CS" sz="2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Latn-CS" sz="20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Primjer:</a:t>
            </a:r>
          </a:p>
          <a:p>
            <a:pPr marL="457200" indent="-457200">
              <a:buAutoNum type="arabicPeriod"/>
            </a:pP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Odrediti broj </a:t>
            </a:r>
            <a:r>
              <a:rPr lang="sr-Latn-CS" sz="2000" b="1" dirty="0" smtClean="0"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 tako da y=</a:t>
            </a:r>
            <a:r>
              <a:rPr lang="sr-Latn-CS" sz="2000" b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x+10 bude tangenta kružne linije</a:t>
            </a:r>
          </a:p>
          <a:p>
            <a:pPr marL="457200" indent="-457200"/>
            <a:r>
              <a:rPr lang="sr-Latn-CS" sz="2000" i="1" dirty="0" smtClean="0">
                <a:latin typeface="Times New Roman" pitchFamily="18" charset="0"/>
                <a:cs typeface="Times New Roman" pitchFamily="18" charset="0"/>
              </a:rPr>
              <a:t>Uputstvo : U gore navedeni uslov dodira zamijeniti poznate veličine p,q i r, a zatim  riješiti dobijenu kvadratnu jednačinu po  k .</a:t>
            </a:r>
          </a:p>
          <a:p>
            <a:pPr marL="457200" indent="-457200">
              <a:buAutoNum type="arabicPeriod" startAt="2"/>
            </a:pP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Odrediti   </a:t>
            </a:r>
            <a:r>
              <a:rPr lang="sr-Latn-CS" sz="20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  tako da prava 3x-4y+</a:t>
            </a:r>
            <a:r>
              <a:rPr lang="sr-Latn-CS" sz="20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=0 bude tangenta kružne linije</a:t>
            </a:r>
          </a:p>
          <a:p>
            <a:pPr marL="457200" indent="-457200"/>
            <a:endParaRPr lang="sr-Latn-CS" sz="20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sr-Latn-CS" sz="2000" i="1" dirty="0" smtClean="0">
                <a:latin typeface="Times New Roman" pitchFamily="18" charset="0"/>
                <a:cs typeface="Times New Roman" pitchFamily="18" charset="0"/>
              </a:rPr>
              <a:t>Uputstvo: uslov dodira ako je jednačina prave data u opštem obliku glasi</a:t>
            </a:r>
            <a:endParaRPr lang="sr-Latn-CS" sz="2000" i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                          </a:t>
            </a:r>
          </a:p>
          <a:p>
            <a:pPr marL="457200" indent="-457200"/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571472" y="3429000"/>
          <a:ext cx="3286125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9" imgW="1726920" imgH="228600" progId="Equation.3">
                  <p:embed/>
                </p:oleObj>
              </mc:Choice>
              <mc:Fallback>
                <p:oleObj name="Equation" r:id="rId9" imgW="1726920" imgH="228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472" y="3429000"/>
                        <a:ext cx="3286125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7286644" y="4214818"/>
          <a:ext cx="1643074" cy="4429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11" imgW="787320" imgH="228600" progId="Equation.3">
                  <p:embed/>
                </p:oleObj>
              </mc:Choice>
              <mc:Fallback>
                <p:oleObj name="Equation" r:id="rId11" imgW="787320" imgH="2286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6644" y="4214818"/>
                        <a:ext cx="1643074" cy="4429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1000100" y="5500702"/>
          <a:ext cx="2143140" cy="428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13" imgW="1091880" imgH="228600" progId="Equation.3">
                  <p:embed/>
                </p:oleObj>
              </mc:Choice>
              <mc:Fallback>
                <p:oleObj name="Equation" r:id="rId13" imgW="1091880" imgH="2286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00" y="5500702"/>
                        <a:ext cx="2143140" cy="4286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3143240" y="6143644"/>
          <a:ext cx="2286016" cy="5619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15" imgW="1180800" imgH="419040" progId="Equation.3">
                  <p:embed/>
                </p:oleObj>
              </mc:Choice>
              <mc:Fallback>
                <p:oleObj name="Equation" r:id="rId15" imgW="1180800" imgH="41904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40" y="6143644"/>
                        <a:ext cx="2286016" cy="5619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75</TotalTime>
  <Words>218</Words>
  <Application>Microsoft Office PowerPoint</Application>
  <PresentationFormat>On-screen Show (4:3)</PresentationFormat>
  <Paragraphs>40</Paragraphs>
  <Slides>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Flow</vt:lpstr>
      <vt:lpstr>Equation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SVETLANA</cp:lastModifiedBy>
  <cp:revision>11</cp:revision>
  <dcterms:created xsi:type="dcterms:W3CDTF">2011-03-06T21:16:09Z</dcterms:created>
  <dcterms:modified xsi:type="dcterms:W3CDTF">2021-02-23T20:14:35Z</dcterms:modified>
</cp:coreProperties>
</file>