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80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4" r:id="rId17"/>
    <p:sldId id="275" r:id="rId18"/>
    <p:sldId id="276" r:id="rId19"/>
    <p:sldId id="277" r:id="rId20"/>
    <p:sldId id="278" r:id="rId21"/>
    <p:sldId id="279" r:id="rId22"/>
    <p:sldId id="270" r:id="rId23"/>
    <p:sldId id="271" r:id="rId24"/>
    <p:sldId id="272" r:id="rId25"/>
    <p:sldId id="273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D928D27E-4399-459E-8C05-6E278252DFA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E59D7C39-4222-47D5-A152-FE9EA9282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656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8D27E-4399-459E-8C05-6E278252DFA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7C39-4222-47D5-A152-FE9EA9282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426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D928D27E-4399-459E-8C05-6E278252DFA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E59D7C39-4222-47D5-A152-FE9EA9282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929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8D27E-4399-459E-8C05-6E278252DFA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7C39-4222-47D5-A152-FE9EA9282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606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D928D27E-4399-459E-8C05-6E278252DFA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E59D7C39-4222-47D5-A152-FE9EA9282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909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D928D27E-4399-459E-8C05-6E278252DFA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E59D7C39-4222-47D5-A152-FE9EA9282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034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D928D27E-4399-459E-8C05-6E278252DFA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E59D7C39-4222-47D5-A152-FE9EA9282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327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8D27E-4399-459E-8C05-6E278252DFA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7C39-4222-47D5-A152-FE9EA9282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933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D928D27E-4399-459E-8C05-6E278252DFA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E59D7C39-4222-47D5-A152-FE9EA9282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984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8D27E-4399-459E-8C05-6E278252DFA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7C39-4222-47D5-A152-FE9EA9282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43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D928D27E-4399-459E-8C05-6E278252DFA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E59D7C39-4222-47D5-A152-FE9EA9282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740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8D27E-4399-459E-8C05-6E278252DFA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D7C39-4222-47D5-A152-FE9EA9282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590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DB25A42-BC5F-4252-B5B8-0C49BFFC35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/>
              <a:t>„REVIZOR“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E542843E-2181-48E2-A782-E1021553E6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ME" dirty="0"/>
              <a:t>                                                                                       NIKOLAJ VAILJEVIČ GOGOLJ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74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D74D180-2926-40C4-B480-CD105D14B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Prvi</a:t>
            </a:r>
            <a:r>
              <a:rPr lang="en-US" dirty="0" smtClean="0"/>
              <a:t> </a:t>
            </a:r>
            <a:r>
              <a:rPr lang="sr-Latn-ME" dirty="0" smtClean="0"/>
              <a:t>čin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637B27A-1729-46BA-83DC-5EEDB31D94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7609" y="665825"/>
            <a:ext cx="7375304" cy="5385983"/>
          </a:xfrm>
        </p:spPr>
        <p:txBody>
          <a:bodyPr/>
          <a:lstStyle/>
          <a:p>
            <a:r>
              <a:rPr lang="en-US" dirty="0" err="1"/>
              <a:t>Svi</a:t>
            </a:r>
            <a:r>
              <a:rPr lang="en-US" dirty="0"/>
              <a:t> </a:t>
            </a:r>
            <a:r>
              <a:rPr lang="sr-Latn-ME" dirty="0"/>
              <a:t>l</a:t>
            </a:r>
            <a:r>
              <a:rPr lang="en-US" dirty="0" err="1"/>
              <a:t>i</a:t>
            </a:r>
            <a:r>
              <a:rPr lang="sr-Latn-ME" dirty="0"/>
              <a:t>kovi su</a:t>
            </a:r>
            <a:r>
              <a:rPr lang="en-US" dirty="0"/>
              <a:t> </a:t>
            </a:r>
            <a:r>
              <a:rPr lang="en-US" dirty="0" err="1"/>
              <a:t>okupljeni</a:t>
            </a:r>
            <a:r>
              <a:rPr lang="en-US" dirty="0"/>
              <a:t> u </a:t>
            </a:r>
            <a:r>
              <a:rPr lang="en-US" dirty="0" err="1"/>
              <a:t>kući</a:t>
            </a:r>
            <a:r>
              <a:rPr lang="en-US" dirty="0"/>
              <a:t> </a:t>
            </a:r>
            <a:r>
              <a:rPr lang="en-US" dirty="0" err="1"/>
              <a:t>načelnika</a:t>
            </a:r>
            <a:r>
              <a:rPr lang="en-US" dirty="0"/>
              <a:t> </a:t>
            </a:r>
            <a:r>
              <a:rPr lang="en-US" dirty="0" err="1"/>
              <a:t>Antona</a:t>
            </a:r>
            <a:r>
              <a:rPr lang="en-US" dirty="0"/>
              <a:t> </a:t>
            </a:r>
            <a:r>
              <a:rPr lang="en-US" dirty="0" err="1"/>
              <a:t>Antonoviča</a:t>
            </a:r>
            <a:r>
              <a:rPr lang="en-US" dirty="0"/>
              <a:t>, u </a:t>
            </a:r>
            <a:r>
              <a:rPr lang="en-US" dirty="0" err="1"/>
              <a:t>sobi</a:t>
            </a:r>
            <a:r>
              <a:rPr lang="en-US" dirty="0"/>
              <a:t>, </a:t>
            </a:r>
            <a:r>
              <a:rPr lang="en-US" dirty="0" err="1"/>
              <a:t>gde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on </a:t>
            </a:r>
            <a:r>
              <a:rPr lang="en-US" dirty="0" err="1"/>
              <a:t>sapoštava</a:t>
            </a:r>
            <a:r>
              <a:rPr lang="en-US" dirty="0"/>
              <a:t> </a:t>
            </a:r>
            <a:r>
              <a:rPr lang="en-US" dirty="0" err="1"/>
              <a:t>neprijatnu</a:t>
            </a:r>
            <a:r>
              <a:rPr lang="en-US" dirty="0"/>
              <a:t> vest. </a:t>
            </a:r>
            <a:r>
              <a:rPr lang="en-US" dirty="0" err="1"/>
              <a:t>Naime</a:t>
            </a:r>
            <a:r>
              <a:rPr lang="en-US" dirty="0"/>
              <a:t>, u </a:t>
            </a:r>
            <a:r>
              <a:rPr lang="en-US" dirty="0" err="1"/>
              <a:t>njihovu</a:t>
            </a:r>
            <a:r>
              <a:rPr lang="en-US" dirty="0"/>
              <a:t> </a:t>
            </a:r>
            <a:r>
              <a:rPr lang="en-US" dirty="0" err="1"/>
              <a:t>varoš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Petrograda</a:t>
            </a:r>
            <a:r>
              <a:rPr lang="en-US" dirty="0"/>
              <a:t> </a:t>
            </a:r>
            <a:r>
              <a:rPr lang="en-US" dirty="0" err="1"/>
              <a:t>tajno</a:t>
            </a:r>
            <a:r>
              <a:rPr lang="en-US" dirty="0"/>
              <a:t> </a:t>
            </a:r>
            <a:r>
              <a:rPr lang="en-US" dirty="0" err="1"/>
              <a:t>stiže</a:t>
            </a:r>
            <a:r>
              <a:rPr lang="en-US" dirty="0"/>
              <a:t> </a:t>
            </a:r>
            <a:r>
              <a:rPr lang="en-US" dirty="0" err="1"/>
              <a:t>revizor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nosi</a:t>
            </a:r>
            <a:r>
              <a:rPr lang="en-US" dirty="0"/>
              <a:t> </a:t>
            </a:r>
            <a:r>
              <a:rPr lang="en-US" dirty="0" err="1"/>
              <a:t>tajnu</a:t>
            </a:r>
            <a:r>
              <a:rPr lang="en-US" dirty="0"/>
              <a:t> </a:t>
            </a:r>
            <a:r>
              <a:rPr lang="en-US" dirty="0" err="1"/>
              <a:t>naredbu</a:t>
            </a:r>
            <a:r>
              <a:rPr lang="en-US" dirty="0"/>
              <a:t>. </a:t>
            </a:r>
            <a:r>
              <a:rPr lang="en-US" dirty="0" err="1"/>
              <a:t>Povjerljivu</a:t>
            </a:r>
            <a:r>
              <a:rPr lang="en-US" dirty="0"/>
              <a:t> </a:t>
            </a:r>
            <a:r>
              <a:rPr lang="en-US" dirty="0" err="1"/>
              <a:t>informaciju</a:t>
            </a:r>
            <a:r>
              <a:rPr lang="en-US" dirty="0"/>
              <a:t> </a:t>
            </a:r>
            <a:r>
              <a:rPr lang="en-US" dirty="0" err="1"/>
              <a:t>dobio</a:t>
            </a:r>
            <a:r>
              <a:rPr lang="en-US" dirty="0"/>
              <a:t> je od </a:t>
            </a:r>
            <a:r>
              <a:rPr lang="en-US" dirty="0" err="1"/>
              <a:t>prijatelja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mu </a:t>
            </a:r>
            <a:r>
              <a:rPr lang="en-US" dirty="0" err="1"/>
              <a:t>govori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obazriv</a:t>
            </a:r>
            <a:r>
              <a:rPr lang="en-US" dirty="0"/>
              <a:t>.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okupljeni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toga pod </a:t>
            </a:r>
            <a:r>
              <a:rPr lang="en-US" dirty="0" err="1"/>
              <a:t>velikom</a:t>
            </a:r>
            <a:r>
              <a:rPr lang="en-US" dirty="0"/>
              <a:t> </a:t>
            </a:r>
            <a:r>
              <a:rPr lang="en-US" dirty="0" err="1"/>
              <a:t>panikom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strahom</a:t>
            </a:r>
            <a:r>
              <a:rPr lang="en-US" dirty="0"/>
              <a:t>. </a:t>
            </a:r>
            <a:r>
              <a:rPr lang="en-US" dirty="0" err="1"/>
              <a:t>Potonuli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nerad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samovolju</a:t>
            </a:r>
            <a:r>
              <a:rPr lang="en-US" dirty="0"/>
              <a:t>.</a:t>
            </a:r>
          </a:p>
          <a:p>
            <a:r>
              <a:rPr lang="en-US" dirty="0" err="1"/>
              <a:t>Načelnik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je </a:t>
            </a:r>
            <a:r>
              <a:rPr lang="en-US" dirty="0" err="1"/>
              <a:t>rekao</a:t>
            </a:r>
            <a:r>
              <a:rPr lang="en-US" dirty="0"/>
              <a:t> da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napraviti</a:t>
            </a:r>
            <a:r>
              <a:rPr lang="en-US" dirty="0"/>
              <a:t> red u </a:t>
            </a:r>
            <a:r>
              <a:rPr lang="en-US" dirty="0" err="1"/>
              <a:t>ustanovama</a:t>
            </a:r>
            <a:r>
              <a:rPr lang="en-US" dirty="0"/>
              <a:t> u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zaposleni</a:t>
            </a:r>
            <a:r>
              <a:rPr lang="en-US" dirty="0"/>
              <a:t>. </a:t>
            </a:r>
            <a:r>
              <a:rPr lang="en-US" dirty="0" err="1"/>
              <a:t>Zemljanika</a:t>
            </a:r>
            <a:r>
              <a:rPr lang="en-US" dirty="0"/>
              <a:t> mora da </a:t>
            </a:r>
            <a:r>
              <a:rPr lang="en-US" dirty="0" err="1"/>
              <a:t>počisti</a:t>
            </a:r>
            <a:r>
              <a:rPr lang="en-US" dirty="0"/>
              <a:t> </a:t>
            </a:r>
            <a:r>
              <a:rPr lang="en-US" dirty="0" err="1"/>
              <a:t>prostorije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vlada</a:t>
            </a:r>
            <a:r>
              <a:rPr lang="en-US" dirty="0"/>
              <a:t> </a:t>
            </a:r>
            <a:r>
              <a:rPr lang="en-US" dirty="0" err="1"/>
              <a:t>prljavština</a:t>
            </a:r>
            <a:r>
              <a:rPr lang="en-US" dirty="0"/>
              <a:t> u </a:t>
            </a:r>
            <a:r>
              <a:rPr lang="en-US" dirty="0" err="1"/>
              <a:t>sirotištu</a:t>
            </a:r>
            <a:r>
              <a:rPr lang="en-US" dirty="0"/>
              <a:t>, </a:t>
            </a:r>
            <a:r>
              <a:rPr lang="en-US" dirty="0" err="1"/>
              <a:t>Ljapkinu</a:t>
            </a:r>
            <a:r>
              <a:rPr lang="en-US" dirty="0"/>
              <a:t> </a:t>
            </a:r>
            <a:r>
              <a:rPr lang="en-US" dirty="0" err="1"/>
              <a:t>Tjapkinu</a:t>
            </a:r>
            <a:r>
              <a:rPr lang="en-US" dirty="0"/>
              <a:t> – </a:t>
            </a:r>
            <a:r>
              <a:rPr lang="en-US" dirty="0" err="1"/>
              <a:t>sudiji</a:t>
            </a:r>
            <a:r>
              <a:rPr lang="en-US" dirty="0"/>
              <a:t>, </a:t>
            </a:r>
            <a:r>
              <a:rPr lang="en-US" dirty="0" err="1"/>
              <a:t>govori</a:t>
            </a:r>
            <a:r>
              <a:rPr lang="en-US" dirty="0"/>
              <a:t> da mora da </a:t>
            </a:r>
            <a:r>
              <a:rPr lang="en-US" dirty="0" err="1"/>
              <a:t>potera</a:t>
            </a:r>
            <a:r>
              <a:rPr lang="en-US" dirty="0"/>
              <a:t> </a:t>
            </a:r>
            <a:r>
              <a:rPr lang="en-US" dirty="0" err="1"/>
              <a:t>guske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kancelarije</a:t>
            </a:r>
            <a:r>
              <a:rPr lang="en-US" dirty="0"/>
              <a:t>, a </a:t>
            </a:r>
            <a:r>
              <a:rPr lang="en-US" dirty="0" err="1"/>
              <a:t>poštaru</a:t>
            </a:r>
            <a:r>
              <a:rPr lang="en-US" dirty="0"/>
              <a:t> </a:t>
            </a:r>
            <a:r>
              <a:rPr lang="en-US" dirty="0" err="1"/>
              <a:t>Kuzmiču</a:t>
            </a:r>
            <a:r>
              <a:rPr lang="en-US" dirty="0"/>
              <a:t> s </a:t>
            </a:r>
            <a:r>
              <a:rPr lang="en-US" dirty="0" err="1"/>
              <a:t>pretnjom</a:t>
            </a:r>
            <a:r>
              <a:rPr lang="en-US" dirty="0"/>
              <a:t> </a:t>
            </a:r>
            <a:r>
              <a:rPr lang="en-US" dirty="0" err="1"/>
              <a:t>kaže</a:t>
            </a:r>
            <a:r>
              <a:rPr lang="en-US" dirty="0"/>
              <a:t> da </a:t>
            </a:r>
            <a:r>
              <a:rPr lang="en-US" dirty="0" err="1"/>
              <a:t>pažljivo</a:t>
            </a:r>
            <a:r>
              <a:rPr lang="en-US" dirty="0"/>
              <a:t> </a:t>
            </a:r>
            <a:r>
              <a:rPr lang="en-US" dirty="0" err="1"/>
              <a:t>čita</a:t>
            </a:r>
            <a:r>
              <a:rPr lang="en-US" dirty="0"/>
              <a:t> </a:t>
            </a:r>
            <a:r>
              <a:rPr lang="en-US" dirty="0" err="1"/>
              <a:t>tuđa</a:t>
            </a:r>
            <a:r>
              <a:rPr lang="en-US" dirty="0"/>
              <a:t> </a:t>
            </a:r>
            <a:r>
              <a:rPr lang="en-US" dirty="0" err="1"/>
              <a:t>pisma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mu </a:t>
            </a:r>
            <a:r>
              <a:rPr lang="en-US" dirty="0" err="1"/>
              <a:t>javi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naiđe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nešto</a:t>
            </a:r>
            <a:r>
              <a:rPr lang="en-US" dirty="0"/>
              <a:t> </a:t>
            </a:r>
            <a:r>
              <a:rPr lang="en-US" dirty="0" err="1"/>
              <a:t>zanimljivo</a:t>
            </a:r>
            <a:r>
              <a:rPr lang="en-US" dirty="0"/>
              <a:t>.</a:t>
            </a:r>
          </a:p>
          <a:p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primedbe</a:t>
            </a:r>
            <a:r>
              <a:rPr lang="en-US" dirty="0"/>
              <a:t>, </a:t>
            </a:r>
            <a:r>
              <a:rPr lang="en-US" dirty="0" err="1"/>
              <a:t>otkrivaju</a:t>
            </a:r>
            <a:r>
              <a:rPr lang="en-US" dirty="0"/>
              <a:t> se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mračne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vlasti</a:t>
            </a:r>
            <a:r>
              <a:rPr lang="en-US" dirty="0"/>
              <a:t> –  </a:t>
            </a:r>
            <a:r>
              <a:rPr lang="en-US" dirty="0" err="1"/>
              <a:t>pijanstvo</a:t>
            </a:r>
            <a:r>
              <a:rPr lang="en-US" dirty="0"/>
              <a:t>, </a:t>
            </a:r>
            <a:r>
              <a:rPr lang="en-US" dirty="0" err="1"/>
              <a:t>primanje</a:t>
            </a:r>
            <a:r>
              <a:rPr lang="en-US" dirty="0"/>
              <a:t> </a:t>
            </a:r>
            <a:r>
              <a:rPr lang="en-US" dirty="0" err="1"/>
              <a:t>mita</a:t>
            </a:r>
            <a:r>
              <a:rPr lang="en-US" dirty="0"/>
              <a:t>, </a:t>
            </a:r>
            <a:r>
              <a:rPr lang="en-US" dirty="0" err="1"/>
              <a:t>primitivizam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mnoge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1116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FDEC56A-BF66-4F7C-B2FB-B156C8BA8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Prvi čin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7A7429F-921E-4E75-92FD-4B4F7AE827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63122" y="363984"/>
            <a:ext cx="7208667" cy="6187736"/>
          </a:xfrm>
        </p:spPr>
        <p:txBody>
          <a:bodyPr/>
          <a:lstStyle/>
          <a:p>
            <a:r>
              <a:rPr lang="en-US" dirty="0"/>
              <a:t>U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/>
              <a:t>trenu</a:t>
            </a:r>
            <a:r>
              <a:rPr lang="en-US" dirty="0"/>
              <a:t> u </a:t>
            </a:r>
            <a:r>
              <a:rPr lang="en-US" dirty="0" err="1"/>
              <a:t>sobu</a:t>
            </a:r>
            <a:r>
              <a:rPr lang="en-US" dirty="0"/>
              <a:t> </a:t>
            </a:r>
            <a:r>
              <a:rPr lang="sr-Latn-ME" dirty="0"/>
              <a:t>dolaze</a:t>
            </a:r>
            <a:r>
              <a:rPr lang="en-US" dirty="0"/>
              <a:t> </a:t>
            </a:r>
            <a:r>
              <a:rPr lang="en-US" dirty="0" err="1"/>
              <a:t>njuškala</a:t>
            </a:r>
            <a:r>
              <a:rPr lang="en-US" dirty="0"/>
              <a:t> </a:t>
            </a:r>
            <a:r>
              <a:rPr lang="en-US" dirty="0" err="1"/>
              <a:t>Dopčinski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Bopčinski</a:t>
            </a:r>
            <a:r>
              <a:rPr lang="en-US" dirty="0"/>
              <a:t>. Oni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obaveštavaju</a:t>
            </a:r>
            <a:r>
              <a:rPr lang="en-US" dirty="0"/>
              <a:t> da je </a:t>
            </a:r>
            <a:r>
              <a:rPr lang="en-US" dirty="0" err="1"/>
              <a:t>nedaleko</a:t>
            </a:r>
            <a:r>
              <a:rPr lang="en-US" dirty="0"/>
              <a:t> od </a:t>
            </a:r>
            <a:r>
              <a:rPr lang="en-US" dirty="0" err="1"/>
              <a:t>njih</a:t>
            </a:r>
            <a:r>
              <a:rPr lang="en-US" dirty="0"/>
              <a:t>, u </a:t>
            </a:r>
            <a:r>
              <a:rPr lang="en-US" dirty="0" err="1"/>
              <a:t>gostionici</a:t>
            </a:r>
            <a:r>
              <a:rPr lang="en-US" dirty="0"/>
              <a:t>, </a:t>
            </a:r>
            <a:r>
              <a:rPr lang="en-US" dirty="0" err="1"/>
              <a:t>ods</a:t>
            </a:r>
            <a:r>
              <a:rPr lang="sr-Latn-ME" dirty="0"/>
              <a:t>j</a:t>
            </a:r>
            <a:r>
              <a:rPr lang="en-US" dirty="0" err="1"/>
              <a:t>eo</a:t>
            </a:r>
            <a:r>
              <a:rPr lang="en-US" dirty="0"/>
              <a:t> </a:t>
            </a:r>
            <a:r>
              <a:rPr lang="en-US" dirty="0" err="1"/>
              <a:t>mladi</a:t>
            </a:r>
            <a:r>
              <a:rPr lang="en-US" dirty="0"/>
              <a:t> </a:t>
            </a:r>
            <a:r>
              <a:rPr lang="en-US" dirty="0" err="1"/>
              <a:t>činovnik</a:t>
            </a:r>
            <a:r>
              <a:rPr lang="en-US" dirty="0"/>
              <a:t> </a:t>
            </a:r>
            <a:r>
              <a:rPr lang="en-US" dirty="0" err="1"/>
              <a:t>Hljestakov</a:t>
            </a:r>
            <a:r>
              <a:rPr lang="en-US" dirty="0"/>
              <a:t>. On je </a:t>
            </a:r>
            <a:r>
              <a:rPr lang="en-US" dirty="0" err="1"/>
              <a:t>došao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Petrograda</a:t>
            </a:r>
            <a:r>
              <a:rPr lang="en-US" dirty="0"/>
              <a:t>. </a:t>
            </a:r>
            <a:r>
              <a:rPr lang="en-US" dirty="0" err="1"/>
              <a:t>Ovde</a:t>
            </a:r>
            <a:r>
              <a:rPr lang="en-US" dirty="0"/>
              <a:t> je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dve</a:t>
            </a:r>
            <a:r>
              <a:rPr lang="en-US" dirty="0"/>
              <a:t> </a:t>
            </a:r>
            <a:r>
              <a:rPr lang="en-US" dirty="0" err="1"/>
              <a:t>nedelje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potroši</a:t>
            </a:r>
            <a:r>
              <a:rPr lang="en-US" dirty="0"/>
              <a:t> </a:t>
            </a:r>
            <a:r>
              <a:rPr lang="en-US" dirty="0" err="1"/>
              <a:t>uzima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dug, ne </a:t>
            </a:r>
            <a:r>
              <a:rPr lang="en-US" dirty="0" err="1"/>
              <a:t>plaća</a:t>
            </a:r>
            <a:r>
              <a:rPr lang="en-US" dirty="0"/>
              <a:t> </a:t>
            </a:r>
            <a:r>
              <a:rPr lang="en-US" dirty="0" err="1"/>
              <a:t>niti</a:t>
            </a:r>
            <a:r>
              <a:rPr lang="en-US" dirty="0"/>
              <a:t> </a:t>
            </a:r>
            <a:r>
              <a:rPr lang="en-US" dirty="0" err="1"/>
              <a:t>kopejke</a:t>
            </a:r>
            <a:r>
              <a:rPr lang="en-US" dirty="0"/>
              <a:t>.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uv</a:t>
            </a:r>
            <a:r>
              <a:rPr lang="sr-Latn-ME" dirty="0"/>
              <a:t>j</a:t>
            </a:r>
            <a:r>
              <a:rPr lang="en-US" dirty="0" err="1"/>
              <a:t>ereni</a:t>
            </a:r>
            <a:r>
              <a:rPr lang="en-US" dirty="0"/>
              <a:t> da je </a:t>
            </a:r>
            <a:r>
              <a:rPr lang="en-US" dirty="0" err="1"/>
              <a:t>upravo</a:t>
            </a:r>
            <a:r>
              <a:rPr lang="en-US" dirty="0"/>
              <a:t> on </a:t>
            </a:r>
            <a:r>
              <a:rPr lang="en-US" dirty="0" err="1"/>
              <a:t>revizor</a:t>
            </a:r>
            <a:r>
              <a:rPr lang="en-US" dirty="0"/>
              <a:t>.</a:t>
            </a:r>
          </a:p>
          <a:p>
            <a:r>
              <a:rPr lang="en-US" dirty="0" err="1"/>
              <a:t>Među</a:t>
            </a:r>
            <a:r>
              <a:rPr lang="en-US" dirty="0"/>
              <a:t> </a:t>
            </a:r>
            <a:r>
              <a:rPr lang="en-US" dirty="0" err="1"/>
              <a:t>okupljenima</a:t>
            </a:r>
            <a:r>
              <a:rPr lang="en-US" dirty="0"/>
              <a:t> je </a:t>
            </a:r>
            <a:r>
              <a:rPr lang="en-US" dirty="0" err="1"/>
              <a:t>zavladao</a:t>
            </a:r>
            <a:r>
              <a:rPr lang="en-US" dirty="0"/>
              <a:t> </a:t>
            </a:r>
            <a:r>
              <a:rPr lang="en-US" dirty="0" err="1"/>
              <a:t>strah</a:t>
            </a:r>
            <a:r>
              <a:rPr lang="sr-Latn-ME" dirty="0"/>
              <a:t>,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sigurni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da </a:t>
            </a:r>
            <a:r>
              <a:rPr lang="en-US" dirty="0" err="1"/>
              <a:t>rade</a:t>
            </a:r>
            <a:r>
              <a:rPr lang="en-US" dirty="0"/>
              <a:t>. </a:t>
            </a:r>
            <a:r>
              <a:rPr lang="en-US" dirty="0" err="1"/>
              <a:t>Načelnik</a:t>
            </a:r>
            <a:r>
              <a:rPr lang="en-US" dirty="0"/>
              <a:t> je </a:t>
            </a:r>
            <a:r>
              <a:rPr lang="en-US" dirty="0" err="1"/>
              <a:t>odlučio</a:t>
            </a:r>
            <a:r>
              <a:rPr lang="en-US" dirty="0"/>
              <a:t> da ode u </a:t>
            </a:r>
            <a:r>
              <a:rPr lang="en-US" dirty="0" err="1"/>
              <a:t>gostionicu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se </a:t>
            </a:r>
            <a:r>
              <a:rPr lang="en-US" dirty="0" err="1"/>
              <a:t>dodvorio</a:t>
            </a:r>
            <a:r>
              <a:rPr lang="en-US" dirty="0"/>
              <a:t> </a:t>
            </a:r>
            <a:r>
              <a:rPr lang="en-US" dirty="0" err="1"/>
              <a:t>revizoru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sebi</a:t>
            </a:r>
            <a:r>
              <a:rPr lang="en-US" dirty="0"/>
              <a:t> </a:t>
            </a:r>
            <a:r>
              <a:rPr lang="en-US" dirty="0" err="1"/>
              <a:t>olakšao</a:t>
            </a:r>
            <a:r>
              <a:rPr lang="en-US" dirty="0"/>
              <a:t> </a:t>
            </a:r>
            <a:r>
              <a:rPr lang="en-US" dirty="0" err="1"/>
              <a:t>položaj</a:t>
            </a:r>
            <a:r>
              <a:rPr lang="en-US" dirty="0"/>
              <a:t>. Na </a:t>
            </a:r>
            <a:r>
              <a:rPr lang="en-US" dirty="0" err="1"/>
              <a:t>kraju</a:t>
            </a:r>
            <a:r>
              <a:rPr lang="en-US" dirty="0"/>
              <a:t> </a:t>
            </a:r>
            <a:r>
              <a:rPr lang="en-US" dirty="0" err="1"/>
              <a:t>prvog</a:t>
            </a:r>
            <a:r>
              <a:rPr lang="en-US" dirty="0"/>
              <a:t> </a:t>
            </a:r>
            <a:r>
              <a:rPr lang="en-US" dirty="0" err="1"/>
              <a:t>čina</a:t>
            </a:r>
            <a:r>
              <a:rPr lang="en-US" dirty="0"/>
              <a:t> </a:t>
            </a:r>
            <a:r>
              <a:rPr lang="en-US" dirty="0" err="1"/>
              <a:t>dolazi</a:t>
            </a:r>
            <a:r>
              <a:rPr lang="en-US" dirty="0"/>
              <a:t> </a:t>
            </a:r>
            <a:r>
              <a:rPr lang="en-US" dirty="0" err="1"/>
              <a:t>načelnikova</a:t>
            </a:r>
            <a:r>
              <a:rPr lang="en-US" dirty="0"/>
              <a:t> </a:t>
            </a:r>
            <a:r>
              <a:rPr lang="en-US" dirty="0" err="1"/>
              <a:t>mlada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zanosna</a:t>
            </a:r>
            <a:r>
              <a:rPr lang="en-US" dirty="0"/>
              <a:t> </a:t>
            </a:r>
            <a:r>
              <a:rPr lang="en-US" dirty="0" err="1"/>
              <a:t>žena</a:t>
            </a:r>
            <a:r>
              <a:rPr lang="en-US" dirty="0"/>
              <a:t> Ana </a:t>
            </a:r>
            <a:r>
              <a:rPr lang="en-US" dirty="0" err="1"/>
              <a:t>Andrejeva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zanima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o </a:t>
            </a:r>
            <a:r>
              <a:rPr lang="en-US" dirty="0" err="1"/>
              <a:t>revizoru</a:t>
            </a:r>
            <a:r>
              <a:rPr lang="en-US" dirty="0"/>
              <a:t> – da li je on </a:t>
            </a:r>
            <a:r>
              <a:rPr lang="en-US" dirty="0" err="1"/>
              <a:t>došao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izgleda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8425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19B8D1B-5601-492A-92E0-F80B8EF31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Drugi čin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01D54DC-53B5-4019-84CB-9F3473B1D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9755" y="328473"/>
            <a:ext cx="7324078" cy="6258757"/>
          </a:xfrm>
        </p:spPr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sr-Latn-ME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Drugi čin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sr-Latn-ME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Radnja se odvija u gostionici. Protangonisti su: Hljestakov i Osip, a svi ostali se odluče na susret načelnika i Hljestakova.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sr-Latn-ME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Ivan Aleksandrovič Hljestakov ima manje od 23 godine, mršav je i pomalo glup. Jedan od onih koji u kancelarijama samo sjede i ništa ne rade, nazivaju ga svi praznoglavcem.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sr-Latn-ME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Hljestakov je krenuo na put prema ocu na selo, u Saratovsku guberniju, no na putu se dugo zadržao. Novac je potrošio na odeću, kocku i pozorište. Sada nema niti prebijene pare pa je primoran da ostane u varoškoj krčmi. Društvo mu pravi sluga Osip. Obojica su gladni jer im krčmar više ne daje ništa za jelo jer imaju preveliki dug.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sr-Latn-ME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Kada u sobu uđe načenik, Hljestakov se jako preplaši misleći da će ga uhapsiti i zatvoriti u zatvor. Počeo je da priča gluposti, a načelnik je, uz veliki oprez, to protumačio kao njegov lukav korak kako bi prikrio svoj identitet.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sr-Latn-ME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Načelnik je Hljestakova pozvao da dođe živeti kod njega i još mu ponudi novac što Hljestakov odmah sa velikim zadovoljstvom prihvata. Prihvata i predlog da obiđe neke državne ustanove.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6986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02612E3-E2E8-4FEF-92CE-8392A594B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Treći čin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C46640A-3554-4134-AE18-F8BD94D32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63122" y="452761"/>
            <a:ext cx="7279689" cy="6090082"/>
          </a:xfrm>
        </p:spPr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sr-Latn-ME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Treći čin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sr-Latn-ME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 trećem činu radnja se zbiva u kući načelnika. Žena Ana Andrejeva i ćerka Marija jako su uzbuđene kada su saznale da će ugledni gost da stanuje kod njih u kući. Posebno ih zanima kako gost izgleda i koliko je star.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r-Latn-ME" dirty="0">
                <a:latin typeface="Times New Roman" panose="02020603050405020304" pitchFamily="18" charset="0"/>
                <a:ea typeface="Calibri" panose="020F0502020204030204" pitchFamily="34" charset="0"/>
              </a:rPr>
              <a:t>Malo nakon toga, Hljestakova su proveli kroz sirotište. Odlučili su da će ga uvjeriti koliko su brižni i zaposleni prema nemoćnima i bolesnima. Potom su otišli do načelnikove kuće. Mladi uglednik iz prestolnice fascinirao je i načelnikovu ženu i ćerku. Hljestakov se uskoro u potpunosti uživeo u svoju ulogu. Dame su njime očarane, a on im priča o poznanstvima i glumicama. Hvalio se svojom ulogom i tome koliko je važan. Sve to kod prisutnih izaziva veliko strahopoštovanje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801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B11F0B3-AB42-4157-869A-5B75A2F8E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Četvrti čin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41FFAA1-A766-4A15-8198-2E04EE99CD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145" y="328473"/>
            <a:ext cx="7119890" cy="6249879"/>
          </a:xfrm>
        </p:spPr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sr-Latn-ME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Četvrti čin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sr-Latn-ME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 četvrtom činu Hljestakov je u potpunosti prihvatio svoju ulogu revizora koju su mu namijenili. Predstavnici lokalne vlasti dolaze u načelnikovu kuću da bi se predstavili gostu. Jedan po jedan ulaze u sobu i predstavljaju se sa strahom. Prije odlaska svaki od njih nudi novac kao zajam.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sr-Latn-ME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Hljestakov je bio oduševljen i sve mu je to delovalo zabavno. Pisao je svom prijatelju novinaru u Petrograd i opisao svu ovu pokvarenu varoš. Uz sve to, koristi i svaku priliku kako bi se udvarao načelnikovoj ćerki, ali i ženi.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sr-Latn-ME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Malo nakon toga, zatekli su ga kako kleči pred načelnikovom ćerkom pa on moli načelnika za njenu ruku. Venčanje bi trebalo da se uskoro održi i svi su sretni zbog toga. No, Hljestakov je molio da se venčanje odgloži na nekoliko dana kako bi mogao da obavijesti oca.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r-Latn-ME" dirty="0">
                <a:latin typeface="Times New Roman" panose="02020603050405020304" pitchFamily="18" charset="0"/>
                <a:ea typeface="Calibri" panose="020F0502020204030204" pitchFamily="34" charset="0"/>
              </a:rPr>
              <a:t>S druge strane, sa slugom se priprema za bijeg. Smatrao je da novca ima dovoljno, a i bojao se da ga uskoro ne otkriju.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0739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0868235-8EA4-4D41-90B5-2EFC8E790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Peti čin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C0E9F04-F631-4BA9-BD96-6CE507FF5F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4043" y="470517"/>
            <a:ext cx="6995604" cy="5983549"/>
          </a:xfrm>
        </p:spPr>
        <p:txBody>
          <a:bodyPr>
            <a:normAutofit lnSpcReduction="10000"/>
          </a:bodyPr>
          <a:lstStyle/>
          <a:p>
            <a:r>
              <a:rPr lang="sr-Latn-ME" b="1" dirty="0"/>
              <a:t>Peti čin</a:t>
            </a:r>
            <a:endParaRPr lang="en-US" dirty="0"/>
          </a:p>
          <a:p>
            <a:r>
              <a:rPr lang="sr-Latn-ME" dirty="0"/>
              <a:t>Početak petog čina donosi euforično raspoloženje u načelnikoj kući. Načelnik je u udaji ćerke vidio svoje napredovanje na poslu, njegova supruga je bila srećna jer će otići iz provincije i živjeće  u prestolnici.</a:t>
            </a:r>
            <a:endParaRPr lang="en-US" dirty="0"/>
          </a:p>
          <a:p>
            <a:r>
              <a:rPr lang="sr-Latn-ME" dirty="0"/>
              <a:t>Načelnik je bio siguran u društveno napredovanje pa sada prijeti svima koji su se žalili Hljestakovu na njegovo ponašanje.</a:t>
            </a:r>
            <a:endParaRPr lang="en-US" dirty="0"/>
          </a:p>
          <a:p>
            <a:r>
              <a:rPr lang="sr-Latn-ME" dirty="0"/>
              <a:t>Cijelo društvo dolazi kod načelnika kako bi mu čestitali na udaji ćerke. No, tada je uslijedio šok. Poštar je stigao s pismom koje je Hljestakov bio slao prijatelju u Petrograd. U pismu je pisalo da Hljestakov nije revizor i da se tamo našao slučajno. Svi su izigrani i ismijani. Za načelnika je napisao da je glup kao sivonja, da školski nadzornik zaudara na luk i mnoge druge slične stvari.</a:t>
            </a:r>
            <a:endParaRPr lang="en-US" dirty="0"/>
          </a:p>
          <a:p>
            <a:r>
              <a:rPr lang="sr-Latn-ME" dirty="0"/>
              <a:t>Tada dolazi žandar i svima govori da je u krčmu došao pravi revizor te ih poziva da dođu tamo.  Žene su uzviknule uzdahom zaprepašćenja. Grupa ostaje kao da ju je neko skamenio.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6715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TEMA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U </a:t>
            </a:r>
            <a:r>
              <a:rPr lang="sr-Latn-ME" i="1" dirty="0" smtClean="0"/>
              <a:t>Revizoru</a:t>
            </a:r>
            <a:r>
              <a:rPr lang="sr-Latn-ME" dirty="0" smtClean="0"/>
              <a:t> je na scenu izveden jedan u sebe zatvoren kolektiv.</a:t>
            </a:r>
          </a:p>
          <a:p>
            <a:r>
              <a:rPr lang="sr-Latn-ME" dirty="0" smtClean="0"/>
              <a:t>Predstavljen je svijet koji u jednom malom provincijskom gradu predstavlja više društvo: činovnici svih stupnjeva, spahije, policajci...</a:t>
            </a:r>
          </a:p>
          <a:p>
            <a:r>
              <a:rPr lang="sr-Latn-ME" dirty="0" smtClean="0"/>
              <a:t>Svi oni koji u njemu žive koriste svoj položaj da se domognu viših činova, imanja, položaja.</a:t>
            </a:r>
          </a:p>
          <a:p>
            <a:r>
              <a:rPr lang="sr-Latn-ME" dirty="0" smtClean="0"/>
              <a:t>Izražene su i različite strasti: da se napreduje, zavist i rivalstvo, radoznalost, uzimanje mita...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1230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„DOLAZI </a:t>
            </a:r>
            <a:r>
              <a:rPr lang="sr-Latn-ME" dirty="0"/>
              <a:t>NAM REVIZOR</a:t>
            </a:r>
            <a:r>
              <a:rPr lang="sr-Latn-ME" dirty="0" smtClean="0"/>
              <a:t>!“</a:t>
            </a:r>
            <a:r>
              <a:rPr lang="sr-Latn-ME" dirty="0"/>
              <a:t/>
            </a:r>
            <a:br>
              <a:rPr lang="sr-Latn-ME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r-Latn-ME" dirty="0"/>
          </a:p>
          <a:p>
            <a:r>
              <a:rPr lang="sr-Latn-ME" dirty="0" smtClean="0"/>
              <a:t>Ekspozicija:</a:t>
            </a:r>
          </a:p>
          <a:p>
            <a:r>
              <a:rPr lang="sr-Latn-ME" dirty="0" smtClean="0"/>
              <a:t>„Zvao sam vas, gospodo, da vam saopštim jednu veoma neprijatnu stvar: dolazi nam revizor!“</a:t>
            </a:r>
          </a:p>
          <a:p>
            <a:endParaRPr lang="sr-Latn-ME" dirty="0"/>
          </a:p>
          <a:p>
            <a:r>
              <a:rPr lang="sr-Latn-ME" dirty="0" smtClean="0"/>
              <a:t>Već u uvodnom dijelu razotkrivaju se samovolja, korupcija, javašluk i nered.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8617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smtClean="0"/>
              <a:t>„On je! Niti plaća, niti odlazi. Ko bi mogao biti ako ne on?“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ZAPLET:</a:t>
            </a:r>
          </a:p>
          <a:p>
            <a:endParaRPr lang="sr-Latn-ME" dirty="0"/>
          </a:p>
          <a:p>
            <a:r>
              <a:rPr lang="sr-Latn-ME" dirty="0" smtClean="0"/>
              <a:t>Bopčinski i Dopčinski, predstavljeni kao radoznalci, njuškala i brbljivci, obavještavaju prisutne da je u gostionici neki stranac „u građanskom odijelu“.</a:t>
            </a:r>
          </a:p>
          <a:p>
            <a:r>
              <a:rPr lang="sr-Latn-ME" dirty="0" smtClean="0"/>
              <a:t>Sustret Hljestakova i gradonačelnika, koji se zasnovan na nesporazumu, u još većoj mjeri razvija zaplet ove komedije koji se u daljem toku nastavlja boravkom Hljestakova u gradonačelnikovoj kući.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1131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smtClean="0"/>
              <a:t>„Kako vidim, ovdje se prijatno može provoditi vrijeme.“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Kulminacija:</a:t>
            </a:r>
          </a:p>
          <a:p>
            <a:r>
              <a:rPr lang="sr-Latn-ME" dirty="0" smtClean="0"/>
              <a:t>Radnja kulminira u trenutku kada Hljestakov potpuno prihvata ulogu revizora.</a:t>
            </a:r>
          </a:p>
          <a:p>
            <a:r>
              <a:rPr lang="sr-Latn-ME" dirty="0" smtClean="0"/>
              <a:t>Dogovaraju se da svi zasebno ulaze kod Hljestakova, predstavljajući mu se uz davanje mita, dok on izvlači korist od ovih „čudnih budala“ pričajući svima svoju nevolju.</a:t>
            </a:r>
          </a:p>
          <a:p>
            <a:r>
              <a:rPr lang="sr-Latn-ME" dirty="0" smtClean="0"/>
              <a:t>Hljestakov će poslušati svog slugu da treba da idu što prije, što će on prihvatiti, ali će prije toga napisati pismo svom prijatelju novinaru.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714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FCC0A82-F7ED-4FE5-A837-20C8BAB75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/>
              <a:t>DRAMA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0D32997-3C21-4D59-BDC3-AF07753EE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/>
              <a:t>KOMEDIJA</a:t>
            </a:r>
          </a:p>
          <a:p>
            <a:r>
              <a:rPr lang="sr-Latn-ME" dirty="0"/>
              <a:t>TRAGEDIJA</a:t>
            </a:r>
          </a:p>
          <a:p>
            <a:r>
              <a:rPr lang="sr-Latn-ME" dirty="0"/>
              <a:t>DRAMA U UŽEM SMISLU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3651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2800" dirty="0" smtClean="0"/>
              <a:t>„Ovdje mi svi daju u zajam koliko god želim. Čudo jedno koliko su to originalni ljudi. Ti bi pukao od smijeha.“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Peripetija:</a:t>
            </a:r>
          </a:p>
          <a:p>
            <a:r>
              <a:rPr lang="sr-Latn-ME" dirty="0" smtClean="0"/>
              <a:t>Nagli preokret nastaje kada dolazi poštar i donosi otvoreno Hljestakovo pismo.</a:t>
            </a:r>
          </a:p>
          <a:p>
            <a:r>
              <a:rPr lang="sr-Latn-ME" dirty="0" smtClean="0"/>
              <a:t>Hljestakov se u pismu hvali kako se lijepo proveo i kako je sve nasamario.</a:t>
            </a:r>
          </a:p>
          <a:p>
            <a:r>
              <a:rPr lang="sr-Latn-ME" dirty="0" smtClean="0"/>
              <a:t>Komičnost se pojačava iznošenjem Hljestakovih zapažanja o svakom liku.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0584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2400" dirty="0" smtClean="0"/>
              <a:t>„Činovnik koji je po najvišoj ličnoj naredbi došao iu Petrovgrada, poziva vas da odmah dođete kod njega. Odsjeo je u gostionici.“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RASPLET:</a:t>
            </a:r>
          </a:p>
          <a:p>
            <a:r>
              <a:rPr lang="sr-Latn-ME" dirty="0" smtClean="0"/>
              <a:t>Izgovorene riječi žandarma izazivaju šok kod svih likova.</a:t>
            </a:r>
          </a:p>
          <a:p>
            <a:r>
              <a:rPr lang="sr-Latn-ME" dirty="0" smtClean="0"/>
              <a:t>„Uzvik zaprepašćenja izlijeće iz usta žena, u isti mah cijela grupa, odjednom izmijenivši položaj, ostaje kao skamenjena.“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33676841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3F62DCB-EC88-4EFA-8D2E-2F9CED381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/>
              <a:t>Društvena komedija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0282CB2-1859-44C2-9F8F-385769E93C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/>
              <a:t>...ukazuje na mane i nedostatke jednog društvenog sloja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7387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7B03783-9F25-4F08-945E-ABBB8A273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/>
              <a:t>Komedija situacije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D9CE045-3B7F-4517-90CC-AD719964C5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/>
              <a:t>...vrsta je komedije u čijem se prvom planu nalazi radnja zasnovana na zapletu, zabuni, nepažnji, komičnost se postiže  tako što se dramska lica nalaze u smiješnim situacijama koje su jasne čitaocu, ali ne i njima,junacima.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4049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2EE2232-D21B-4A54-9972-E725BEF24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/>
              <a:t>Satira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19BCF52-7CE5-423E-88FE-CDD97B684E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/>
              <a:t>Pod satirom se podrazumijeva književna vrsta u kojoj se na podrugljiv,ali duhovit način izlažu kritici mane pojedinca ili društva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3837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F5B0B50-4FFF-4747-885B-66D45C126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/>
              <a:t>Ironija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40E2043-90B3-4F70-8D3F-A50FA5EBD8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/>
              <a:t>Stilska figura kojom se riječima, pomoću humora iskazuje suprotno značenje od doslovnog značenja.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638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D9BC41A-A12B-480A-AC97-310B2B1DD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/>
              <a:t>KOMEDIJA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FC7D443-D9BE-48A9-AA74-973CE48CCE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/>
              <a:t>Komedija karaktera</a:t>
            </a:r>
          </a:p>
          <a:p>
            <a:r>
              <a:rPr lang="sr-Latn-ME" dirty="0"/>
              <a:t>Komedija situacije</a:t>
            </a:r>
          </a:p>
          <a:p>
            <a:r>
              <a:rPr lang="sr-Latn-ME" dirty="0"/>
              <a:t>Društvena komedija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123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C45C3BD-7423-43BF-BC92-FF00552E5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/>
              <a:t> </a:t>
            </a:r>
            <a:r>
              <a:rPr lang="en-US" dirty="0" err="1"/>
              <a:t>Etape</a:t>
            </a:r>
            <a:r>
              <a:rPr lang="en-US" dirty="0"/>
              <a:t> </a:t>
            </a:r>
            <a:r>
              <a:rPr lang="en-US" dirty="0" err="1"/>
              <a:t>dramske</a:t>
            </a:r>
            <a:r>
              <a:rPr lang="en-US" dirty="0"/>
              <a:t> </a:t>
            </a:r>
            <a:r>
              <a:rPr lang="en-US" dirty="0" err="1"/>
              <a:t>radnje</a:t>
            </a:r>
            <a:r>
              <a:rPr lang="en-US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EAC398D-DA5F-4408-87F3-BD0494BA6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Ekspozicija</a:t>
            </a:r>
            <a:endParaRPr lang="en-US" dirty="0"/>
          </a:p>
          <a:p>
            <a:r>
              <a:rPr lang="en-US" dirty="0" err="1"/>
              <a:t>Zaplet</a:t>
            </a:r>
            <a:endParaRPr lang="en-US" dirty="0"/>
          </a:p>
          <a:p>
            <a:r>
              <a:rPr lang="en-US" dirty="0" err="1"/>
              <a:t>Kulminacija</a:t>
            </a:r>
            <a:endParaRPr lang="en-US" dirty="0"/>
          </a:p>
          <a:p>
            <a:r>
              <a:rPr lang="en-US" dirty="0" err="1"/>
              <a:t>Peripetija</a:t>
            </a:r>
            <a:endParaRPr lang="en-US" dirty="0"/>
          </a:p>
          <a:p>
            <a:r>
              <a:rPr lang="en-US" dirty="0" err="1"/>
              <a:t>Rasplet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544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6A9963D-D548-437C-B27F-68B27B94E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Drama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AFB551D-D83F-4193-B899-101BD09F6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 </a:t>
            </a:r>
            <a:r>
              <a:rPr lang="en-US" dirty="0" err="1"/>
              <a:t>osnovi</a:t>
            </a:r>
            <a:r>
              <a:rPr lang="en-US" dirty="0"/>
              <a:t> </a:t>
            </a:r>
            <a:r>
              <a:rPr lang="en-US" dirty="0" err="1"/>
              <a:t>svake</a:t>
            </a:r>
            <a:r>
              <a:rPr lang="en-US" dirty="0"/>
              <a:t> </a:t>
            </a:r>
            <a:r>
              <a:rPr lang="en-US" dirty="0" err="1"/>
              <a:t>drame</a:t>
            </a:r>
            <a:r>
              <a:rPr lang="en-US" dirty="0"/>
              <a:t> je </a:t>
            </a:r>
            <a:r>
              <a:rPr lang="en-US" dirty="0" err="1"/>
              <a:t>sukob</a:t>
            </a:r>
            <a:r>
              <a:rPr lang="en-US" dirty="0"/>
              <a:t>,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suprotna</a:t>
            </a:r>
            <a:r>
              <a:rPr lang="en-US" dirty="0"/>
              <a:t> </a:t>
            </a:r>
            <a:r>
              <a:rPr lang="en-US" dirty="0" err="1"/>
              <a:t>stava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teže</a:t>
            </a:r>
            <a:r>
              <a:rPr lang="en-US" dirty="0"/>
              <a:t> da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razriješeni</a:t>
            </a:r>
            <a:r>
              <a:rPr lang="en-US" dirty="0"/>
              <a:t> </a:t>
            </a:r>
            <a:r>
              <a:rPr lang="en-US" dirty="0" err="1"/>
              <a:t>pobjedom</a:t>
            </a:r>
            <a:r>
              <a:rPr lang="en-US" dirty="0"/>
              <a:t> </a:t>
            </a:r>
            <a:r>
              <a:rPr lang="en-US" dirty="0" err="1"/>
              <a:t>jednog</a:t>
            </a:r>
            <a:r>
              <a:rPr lang="en-US" dirty="0"/>
              <a:t> od </a:t>
            </a:r>
            <a:r>
              <a:rPr lang="en-US" dirty="0" err="1"/>
              <a:t>njih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Izvodi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pozornici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jedino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dobija</a:t>
            </a:r>
            <a:r>
              <a:rPr lang="en-US" dirty="0"/>
              <a:t> </a:t>
            </a:r>
            <a:r>
              <a:rPr lang="en-US" dirty="0" err="1"/>
              <a:t>životnu</a:t>
            </a:r>
            <a:r>
              <a:rPr lang="en-US" dirty="0"/>
              <a:t> </a:t>
            </a:r>
            <a:r>
              <a:rPr lang="en-US" dirty="0" err="1"/>
              <a:t>punoću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uvjerljivost</a:t>
            </a:r>
            <a:endParaRPr lang="sr-Latn-ME" dirty="0"/>
          </a:p>
          <a:p>
            <a:pPr marL="0" indent="0">
              <a:buNone/>
            </a:pPr>
            <a:endParaRPr lang="en-US" dirty="0"/>
          </a:p>
          <a:p>
            <a:r>
              <a:rPr lang="sr-Latn-ME" dirty="0"/>
              <a:t>       Govorni modusi:</a:t>
            </a:r>
            <a:endParaRPr lang="en-US" dirty="0"/>
          </a:p>
          <a:p>
            <a:r>
              <a:rPr lang="en-US" dirty="0" err="1"/>
              <a:t>Didaskalije</a:t>
            </a:r>
            <a:r>
              <a:rPr lang="en-US" dirty="0"/>
              <a:t> (</a:t>
            </a:r>
            <a:r>
              <a:rPr lang="en-US" dirty="0" err="1"/>
              <a:t>remarke</a:t>
            </a:r>
            <a:r>
              <a:rPr lang="en-US" dirty="0"/>
              <a:t>)</a:t>
            </a:r>
          </a:p>
          <a:p>
            <a:r>
              <a:rPr lang="en-US" dirty="0" err="1"/>
              <a:t>Dijalog</a:t>
            </a:r>
            <a:r>
              <a:rPr lang="en-US" dirty="0"/>
              <a:t> (</a:t>
            </a:r>
            <a:r>
              <a:rPr lang="en-US" dirty="0" err="1"/>
              <a:t>govor</a:t>
            </a:r>
            <a:r>
              <a:rPr lang="en-US" dirty="0"/>
              <a:t> </a:t>
            </a:r>
            <a:r>
              <a:rPr lang="en-US" dirty="0" err="1"/>
              <a:t>likova</a:t>
            </a:r>
            <a:r>
              <a:rPr lang="en-US" dirty="0"/>
              <a:t>)</a:t>
            </a:r>
          </a:p>
          <a:p>
            <a:r>
              <a:rPr lang="en-US" dirty="0"/>
              <a:t>Monolog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543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E948394-A221-410A-B298-764676FF0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i="1" dirty="0"/>
              <a:t>REVIZOR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68D7899-29DC-4700-9005-48D8647EF8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/>
              <a:t>Dramsko djelo napisano 1834.godine, a objavljeno 1842.</a:t>
            </a:r>
          </a:p>
          <a:p>
            <a:r>
              <a:rPr lang="sr-Latn-ME" dirty="0"/>
              <a:t>U osnovi djela je zamjena ličnosti u jednom gradu u kojem se očekuje dolazak važnog čovjeka.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300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D0E0085-82B7-411C-A320-4EDEE04B10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0879" y="803186"/>
            <a:ext cx="6819442" cy="5248622"/>
          </a:xfrm>
        </p:spPr>
        <p:txBody>
          <a:bodyPr/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r-Latn-ME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Realizam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r-Latn-ME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Književni rod: Drama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r-Latn-ME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Vrsta: komedija (karaktera, situacije i društvena komedija)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r-Latn-ME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Mjesto radnje: Rusija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r-Latn-ME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Vrijeme: prva polovina 19.vijeka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r-Latn-ME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Tema: Ismijavanje ljudske naravi i stanja u društvu u carskoj Rusiji u prvoj polovini 19. vijeka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sr-Latn-ME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 </a:t>
            </a:r>
            <a:r>
              <a:rPr lang="sr-Latn-ME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činova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25006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smtClean="0"/>
              <a:t>MOTO:</a:t>
            </a:r>
            <a:br>
              <a:rPr lang="sr-Latn-ME" dirty="0" smtClean="0"/>
            </a:br>
            <a:r>
              <a:rPr lang="sr-Latn-ME" dirty="0" smtClean="0"/>
              <a:t>„Ne krivi ogledalo ako ti je lice ružno.“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Moto komedije </a:t>
            </a:r>
            <a:r>
              <a:rPr lang="sr-Latn-ME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 uzet iz narodne poslovice da </a:t>
            </a:r>
            <a:r>
              <a:rPr lang="sr-Latn-ME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 treba grditi ogledalo, ako je lice ružno.</a:t>
            </a:r>
            <a:r>
              <a:rPr lang="sr-Latn-ME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Zbog toga je vidljivo da je pisac uzeo realističnu umjetnost ogledala. U njima se treba ogledati sve ono ružno u društvu, u Rusiji.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2115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BDB643F-D8C5-4FF5-85F0-86B3C20C5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/>
              <a:t>Likovi: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A27A939-3150-415B-A43C-9168B551C9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načelnik</a:t>
            </a:r>
            <a:r>
              <a:rPr lang="en-US" dirty="0"/>
              <a:t> </a:t>
            </a:r>
            <a:r>
              <a:rPr lang="en-US" dirty="0" err="1"/>
              <a:t>grada</a:t>
            </a:r>
            <a:r>
              <a:rPr lang="en-US" dirty="0"/>
              <a:t> Anton </a:t>
            </a:r>
            <a:r>
              <a:rPr lang="en-US" dirty="0" err="1"/>
              <a:t>Antonovič</a:t>
            </a:r>
            <a:r>
              <a:rPr lang="en-US" dirty="0"/>
              <a:t>, </a:t>
            </a:r>
            <a:endParaRPr lang="sr-Latn-ME" dirty="0"/>
          </a:p>
          <a:p>
            <a:r>
              <a:rPr lang="en-US" dirty="0"/>
              <a:t>Luka </a:t>
            </a:r>
            <a:r>
              <a:rPr lang="en-US" dirty="0" err="1"/>
              <a:t>Lukič</a:t>
            </a:r>
            <a:r>
              <a:rPr lang="en-US" dirty="0"/>
              <a:t> </a:t>
            </a:r>
            <a:r>
              <a:rPr lang="en-US" dirty="0" err="1"/>
              <a:t>Hlopov</a:t>
            </a:r>
            <a:r>
              <a:rPr lang="en-US" dirty="0"/>
              <a:t> – </a:t>
            </a:r>
            <a:r>
              <a:rPr lang="en-US" dirty="0" err="1"/>
              <a:t>školski</a:t>
            </a:r>
            <a:r>
              <a:rPr lang="en-US" dirty="0"/>
              <a:t> </a:t>
            </a:r>
            <a:r>
              <a:rPr lang="en-US" dirty="0" err="1"/>
              <a:t>nadzornik</a:t>
            </a:r>
            <a:r>
              <a:rPr lang="en-US" dirty="0"/>
              <a:t>, </a:t>
            </a:r>
            <a:endParaRPr lang="sr-Latn-ME" dirty="0"/>
          </a:p>
          <a:p>
            <a:r>
              <a:rPr lang="sr-Latn-ME" dirty="0"/>
              <a:t>Ivan Aleksandrovič Hljestakov ;</a:t>
            </a:r>
          </a:p>
          <a:p>
            <a:r>
              <a:rPr lang="sr-Latn-ME" dirty="0"/>
              <a:t>Osip, </a:t>
            </a:r>
          </a:p>
          <a:p>
            <a:r>
              <a:rPr lang="en-US" dirty="0" err="1"/>
              <a:t>poštar</a:t>
            </a:r>
            <a:r>
              <a:rPr lang="en-US" dirty="0"/>
              <a:t> Ivan </a:t>
            </a:r>
            <a:r>
              <a:rPr lang="en-US" dirty="0" err="1"/>
              <a:t>Kuzmič</a:t>
            </a:r>
            <a:r>
              <a:rPr lang="en-US" dirty="0"/>
              <a:t> </a:t>
            </a:r>
            <a:r>
              <a:rPr lang="en-US" dirty="0" err="1"/>
              <a:t>Špekin</a:t>
            </a:r>
            <a:r>
              <a:rPr lang="en-US" dirty="0"/>
              <a:t>, </a:t>
            </a:r>
            <a:endParaRPr lang="sr-Latn-ME" dirty="0"/>
          </a:p>
          <a:p>
            <a:r>
              <a:rPr lang="en-US" dirty="0" err="1"/>
              <a:t>varoške</a:t>
            </a:r>
            <a:r>
              <a:rPr lang="en-US" dirty="0"/>
              <a:t> </a:t>
            </a:r>
            <a:r>
              <a:rPr lang="en-US" dirty="0" err="1"/>
              <a:t>spahije</a:t>
            </a:r>
            <a:r>
              <a:rPr lang="en-US" dirty="0"/>
              <a:t> </a:t>
            </a:r>
            <a:r>
              <a:rPr lang="en-US" dirty="0" err="1"/>
              <a:t>Dopčinski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Bopčinski</a:t>
            </a:r>
            <a:r>
              <a:rPr lang="en-US" dirty="0"/>
              <a:t>, </a:t>
            </a:r>
            <a:endParaRPr lang="sr-Latn-ME" dirty="0"/>
          </a:p>
          <a:p>
            <a:r>
              <a:rPr lang="en-US" dirty="0" err="1"/>
              <a:t>sreski</a:t>
            </a:r>
            <a:r>
              <a:rPr lang="en-US" dirty="0"/>
              <a:t> </a:t>
            </a:r>
            <a:r>
              <a:rPr lang="en-US" dirty="0" err="1"/>
              <a:t>lekar</a:t>
            </a:r>
            <a:r>
              <a:rPr lang="en-US" dirty="0"/>
              <a:t> </a:t>
            </a:r>
            <a:r>
              <a:rPr lang="en-US" dirty="0" err="1"/>
              <a:t>Hristijan</a:t>
            </a:r>
            <a:r>
              <a:rPr lang="en-US" dirty="0"/>
              <a:t> </a:t>
            </a:r>
            <a:r>
              <a:rPr lang="en-US" dirty="0" err="1"/>
              <a:t>Ivanovič</a:t>
            </a:r>
            <a:r>
              <a:rPr lang="en-US" dirty="0"/>
              <a:t> </a:t>
            </a:r>
            <a:r>
              <a:rPr lang="en-US" dirty="0" err="1"/>
              <a:t>Hibner</a:t>
            </a:r>
            <a:r>
              <a:rPr lang="en-US" dirty="0"/>
              <a:t>, </a:t>
            </a:r>
            <a:endParaRPr lang="sr-Latn-ME" dirty="0"/>
          </a:p>
          <a:p>
            <a:r>
              <a:rPr lang="en-US" dirty="0" err="1"/>
              <a:t>policijski</a:t>
            </a:r>
            <a:r>
              <a:rPr lang="en-US" dirty="0"/>
              <a:t> </a:t>
            </a:r>
            <a:r>
              <a:rPr lang="en-US" dirty="0" err="1"/>
              <a:t>pisar</a:t>
            </a:r>
            <a:r>
              <a:rPr lang="en-US" dirty="0"/>
              <a:t> Stefan </a:t>
            </a:r>
            <a:r>
              <a:rPr lang="en-US" dirty="0" err="1"/>
              <a:t>Ilič</a:t>
            </a:r>
            <a:r>
              <a:rPr lang="en-US" dirty="0"/>
              <a:t> </a:t>
            </a:r>
            <a:r>
              <a:rPr lang="en-US" dirty="0" err="1"/>
              <a:t>Uhovertov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mnogi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2468983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72</TotalTime>
  <Words>1698</Words>
  <Application>Microsoft Office PowerPoint</Application>
  <PresentationFormat>Widescreen</PresentationFormat>
  <Paragraphs>114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Calibri</vt:lpstr>
      <vt:lpstr>Calibri Light</vt:lpstr>
      <vt:lpstr>Rockwell</vt:lpstr>
      <vt:lpstr>Symbol</vt:lpstr>
      <vt:lpstr>Times New Roman</vt:lpstr>
      <vt:lpstr>Wingdings</vt:lpstr>
      <vt:lpstr>Atlas</vt:lpstr>
      <vt:lpstr>„REVIZOR“</vt:lpstr>
      <vt:lpstr>DRAMA</vt:lpstr>
      <vt:lpstr>KOMEDIJA</vt:lpstr>
      <vt:lpstr> Etape dramske radnje:</vt:lpstr>
      <vt:lpstr>Drama</vt:lpstr>
      <vt:lpstr>REVIZOR</vt:lpstr>
      <vt:lpstr>PowerPoint Presentation</vt:lpstr>
      <vt:lpstr>MOTO: „Ne krivi ogledalo ako ti je lice ružno.“</vt:lpstr>
      <vt:lpstr>Likovi:</vt:lpstr>
      <vt:lpstr>Prvi čin</vt:lpstr>
      <vt:lpstr>Prvi čin</vt:lpstr>
      <vt:lpstr>Drugi čin</vt:lpstr>
      <vt:lpstr>Treći čin</vt:lpstr>
      <vt:lpstr>Četvrti čin</vt:lpstr>
      <vt:lpstr>Peti čin</vt:lpstr>
      <vt:lpstr>TEMA</vt:lpstr>
      <vt:lpstr>„DOLAZI NAM REVIZOR!“ </vt:lpstr>
      <vt:lpstr>„On je! Niti plaća, niti odlazi. Ko bi mogao biti ako ne on?“</vt:lpstr>
      <vt:lpstr>„Kako vidim, ovdje se prijatno može provoditi vrijeme.“</vt:lpstr>
      <vt:lpstr>„Ovdje mi svi daju u zajam koliko god želim. Čudo jedno koliko su to originalni ljudi. Ti bi pukao od smijeha.“</vt:lpstr>
      <vt:lpstr>„Činovnik koji je po najvišoj ličnoj naredbi došao iu Petrovgrada, poziva vas da odmah dođete kod njega. Odsjeo je u gostionici.“</vt:lpstr>
      <vt:lpstr>Društvena komedija</vt:lpstr>
      <vt:lpstr>Komedija situacije</vt:lpstr>
      <vt:lpstr>Satira </vt:lpstr>
      <vt:lpstr>Ironija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„REVIZOR“</dc:title>
  <dc:creator>Natasa</dc:creator>
  <cp:lastModifiedBy>Natasa</cp:lastModifiedBy>
  <cp:revision>10</cp:revision>
  <dcterms:created xsi:type="dcterms:W3CDTF">2020-03-04T20:12:53Z</dcterms:created>
  <dcterms:modified xsi:type="dcterms:W3CDTF">2021-03-15T08:46:52Z</dcterms:modified>
</cp:coreProperties>
</file>