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63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03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7CF7A8-49AA-4F40-9125-16F387582C3B}" type="doc">
      <dgm:prSet loTypeId="urn:microsoft.com/office/officeart/2008/layout/BendingPictureCaption" loCatId="picture" qsTypeId="urn:microsoft.com/office/officeart/2005/8/quickstyle/simple1" qsCatId="simple" csTypeId="urn:microsoft.com/office/officeart/2005/8/colors/accent1_2" csCatId="accent1"/>
      <dgm:spPr/>
    </dgm:pt>
    <dgm:pt modelId="{E9A3C928-D1A9-42FE-B61C-C7F48D40D5D9}" type="pres">
      <dgm:prSet presAssocID="{587CF7A8-49AA-4F40-9125-16F387582C3B}" presName="diagram" presStyleCnt="0">
        <dgm:presLayoutVars>
          <dgm:dir/>
        </dgm:presLayoutVars>
      </dgm:prSet>
      <dgm:spPr/>
    </dgm:pt>
  </dgm:ptLst>
  <dgm:cxnLst>
    <dgm:cxn modelId="{77F97FF4-EDC3-4055-87F5-A4BD9A29BB39}" type="presOf" srcId="{587CF7A8-49AA-4F40-9125-16F387582C3B}" destId="{E9A3C928-D1A9-42FE-B61C-C7F48D40D5D9}" srcOrd="0" destOrd="0" presId="urn:microsoft.com/office/officeart/2008/layout/BendingPictureCapti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endingPictureCaption">
  <dgm:title val=""/>
  <dgm:desc val=""/>
  <dgm:catLst>
    <dgm:cat type="picture" pri="6000"/>
    <dgm:cat type="pictureconvert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7" srcId="0" destId="1" srcOrd="0" destOrd="0"/>
        <dgm:cxn modelId="8" srcId="0" destId="2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diagram">
    <dgm:varLst>
      <dgm:dir/>
    </dgm:varLst>
    <dgm:choose name="Name0">
      <dgm:if name="Name1" func="var" arg="dir" op="equ" val="norm">
        <dgm:alg type="snake">
          <dgm:param type="off" val="ctr"/>
        </dgm:alg>
      </dgm:if>
      <dgm:else name="Name2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1.3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Image" refType="w" fact="0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.19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if>
          <dgm:else name="Name5">
            <dgm:constrLst>
              <dgm:constr type="l" for="ch" forName="Image" refType="w" fact="0.06"/>
              <dgm:constr type="t" for="ch" forName="Image" refType="h" fact="0"/>
              <dgm:constr type="w" for="ch" forName="Image" refType="w" fact="0.94"/>
              <dgm:constr type="h" for="ch" forName="Image" refType="h" fact="0.91"/>
              <dgm:constr type="l" for="ch" forName="Parent" refType="w" fact="0"/>
              <dgm:constr type="t" for="ch" forName="Parent" refType="h" fact="0.745"/>
              <dgm:constr type="w" for="ch" forName="Parent" refType="w" fact="0.81"/>
              <dgm:constr type="h" for="ch" forName="Parent" refType="h" fact="0.255"/>
            </dgm:constrLst>
          </dgm:else>
        </dgm:choose>
        <dgm:layoutNode name="Image" styleLbl="bgShp"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Parent" styleLbl="node0">
          <dgm:varLst>
            <dgm:bulletEnabled val="1"/>
          </dgm:varLst>
          <dgm:alg type="tx">
            <dgm:param type="txAnchorVertCh" val="mid"/>
            <dgm:param type="shpTxRTLAlignCh" val="r"/>
            <dgm:param type="lnSpAfParP" val="5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43FFE-FFC3-4E21-99E0-82F3E62AB9DF}" type="datetimeFigureOut">
              <a:rPr lang="tr-TR" smtClean="0"/>
              <a:t>7.04.2020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66746-268E-450F-BB9F-E6208F328E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3224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1061076" y="4350404"/>
            <a:ext cx="4741041" cy="276999"/>
          </a:xfrm>
        </p:spPr>
        <p:txBody>
          <a:bodyPr>
            <a:spAutoFit/>
          </a:bodyPr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heel spokes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07-Apr-20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heel spokes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978385"/>
              </p:ext>
            </p:extLst>
          </p:nvPr>
        </p:nvGraphicFramePr>
        <p:xfrm>
          <a:off x="381000" y="304800"/>
          <a:ext cx="8610600" cy="6188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533400" y="838200"/>
            <a:ext cx="7772400" cy="5410200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prstTxWarp prst="textDeflat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RELATIVE CLAUSES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7641136"/>
      </p:ext>
    </p:extLst>
  </p:cSld>
  <p:clrMapOvr>
    <a:masterClrMapping/>
  </p:clrMapOvr>
  <p:transition spd="slow"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7030A0"/>
                </a:solidFill>
              </a:rPr>
              <a:t>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spcBef>
                <a:spcPct val="0"/>
              </a:spcBef>
              <a:buFontTx/>
              <a:buNone/>
            </a:pPr>
            <a:r>
              <a:rPr lang="tr-TR" dirty="0">
                <a:latin typeface="Arial Narrow" pitchFamily="34" charset="0"/>
              </a:rPr>
              <a:t>1</a:t>
            </a:r>
            <a:r>
              <a:rPr lang="en-US" dirty="0">
                <a:latin typeface="Arial Narrow" pitchFamily="34" charset="0"/>
              </a:rPr>
              <a:t>The nurse who is looking after my mother is very kind to her.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dirty="0">
                <a:latin typeface="Arial Narrow" pitchFamily="34" charset="0"/>
              </a:rPr>
              <a:t>	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dirty="0">
                <a:latin typeface="Arial Narrow" pitchFamily="34" charset="0"/>
              </a:rPr>
              <a:t>2. Luggage that is left unattended will be taken away by police.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dirty="0">
                <a:latin typeface="Arial Narrow" pitchFamily="34" charset="0"/>
              </a:rPr>
              <a:t>	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dirty="0">
                <a:latin typeface="Arial Narrow" pitchFamily="34" charset="0"/>
              </a:rPr>
              <a:t>3. Who’s that good-looking man who is talking to Alice?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dirty="0">
                <a:latin typeface="Arial Narrow" pitchFamily="34" charset="0"/>
              </a:rPr>
              <a:t>	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dirty="0">
                <a:latin typeface="Arial Narrow" pitchFamily="34" charset="0"/>
              </a:rPr>
              <a:t>4. All the rubbish that is </a:t>
            </a:r>
            <a:r>
              <a:rPr lang="tr-TR" dirty="0">
                <a:latin typeface="Arial Narrow" pitchFamily="34" charset="0"/>
              </a:rPr>
              <a:t>thrown away</a:t>
            </a:r>
            <a:r>
              <a:rPr lang="en-US" dirty="0">
                <a:latin typeface="Arial Narrow" pitchFamily="34" charset="0"/>
              </a:rPr>
              <a:t> in the sea is a real danger to health.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dirty="0">
                <a:latin typeface="Arial Narrow" pitchFamily="34" charset="0"/>
              </a:rPr>
              <a:t>	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dirty="0">
                <a:latin typeface="Arial Narrow" pitchFamily="34" charset="0"/>
              </a:rPr>
              <a:t>5. Do you know the man who is standing near the door?</a:t>
            </a:r>
          </a:p>
          <a:p>
            <a:pPr marL="609600" indent="-609600">
              <a:spcBef>
                <a:spcPct val="0"/>
              </a:spcBef>
              <a:buFontTx/>
              <a:buNone/>
            </a:pPr>
            <a:r>
              <a:rPr lang="en-US" dirty="0">
                <a:latin typeface="Arial Narrow" pitchFamily="34" charset="0"/>
              </a:rPr>
              <a:t>	</a:t>
            </a:r>
            <a:endParaRPr lang="tr-TR" dirty="0"/>
          </a:p>
        </p:txBody>
      </p:sp>
      <p:pic>
        <p:nvPicPr>
          <p:cNvPr id="6147" name="Picture 3" descr="C:\Users\ercanlı\Downloads\supertop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638800"/>
            <a:ext cx="1379659" cy="90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8234751"/>
      </p:ext>
    </p:extLst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1440160"/>
          </a:xfrm>
        </p:spPr>
        <p:txBody>
          <a:bodyPr>
            <a:normAutofit fontScale="90000"/>
          </a:bodyPr>
          <a:lstStyle/>
          <a:p>
            <a:pPr algn="l"/>
            <a:br>
              <a:rPr lang="tr-TR" dirty="0">
                <a:latin typeface="Arial Narrow" pitchFamily="34" charset="0"/>
              </a:rPr>
            </a:br>
            <a:r>
              <a:rPr lang="tr-TR" sz="3600" dirty="0">
                <a:latin typeface="Arial Narrow" pitchFamily="34" charset="0"/>
              </a:rPr>
              <a:t>1.Th</a:t>
            </a:r>
            <a:r>
              <a:rPr lang="en-US" sz="3600" dirty="0">
                <a:latin typeface="Arial Narrow" pitchFamily="34" charset="0"/>
              </a:rPr>
              <a:t>e nurse looking after my mother is very kind to her.</a:t>
            </a:r>
            <a:br>
              <a:rPr lang="en-US" sz="3600" dirty="0">
                <a:latin typeface="Arial Narrow" pitchFamily="34" charset="0"/>
              </a:rPr>
            </a:br>
            <a:endParaRPr lang="tr-T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2.</a:t>
            </a:r>
            <a:r>
              <a:rPr lang="en-US" dirty="0">
                <a:latin typeface="Arial Narrow" pitchFamily="34" charset="0"/>
              </a:rPr>
              <a:t> Luggage left unattended will be taken away by police.</a:t>
            </a:r>
          </a:p>
          <a:p>
            <a:pPr marL="0" indent="0">
              <a:buNone/>
            </a:pPr>
            <a:r>
              <a:rPr lang="tr-TR" dirty="0"/>
              <a:t>3. </a:t>
            </a:r>
            <a:r>
              <a:rPr lang="en-US" dirty="0">
                <a:latin typeface="Arial Narrow" pitchFamily="34" charset="0"/>
              </a:rPr>
              <a:t>Who’s that good-looking man talking to Alice?</a:t>
            </a:r>
          </a:p>
          <a:p>
            <a:pPr marL="0" indent="0">
              <a:buNone/>
            </a:pPr>
            <a:r>
              <a:rPr lang="tr-TR" dirty="0">
                <a:latin typeface="Arial Narrow" pitchFamily="34" charset="0"/>
              </a:rPr>
              <a:t>4. </a:t>
            </a:r>
            <a:r>
              <a:rPr lang="en-US" dirty="0">
                <a:latin typeface="Arial Narrow" pitchFamily="34" charset="0"/>
              </a:rPr>
              <a:t>All the rubbish </a:t>
            </a:r>
            <a:r>
              <a:rPr lang="tr-TR" dirty="0">
                <a:latin typeface="Arial Narrow" pitchFamily="34" charset="0"/>
              </a:rPr>
              <a:t>thrown away</a:t>
            </a:r>
            <a:r>
              <a:rPr lang="en-US" dirty="0">
                <a:latin typeface="Arial Narrow" pitchFamily="34" charset="0"/>
              </a:rPr>
              <a:t> in the sea is a real danger to health.</a:t>
            </a:r>
          </a:p>
          <a:p>
            <a:pPr marL="0" indent="0">
              <a:buNone/>
            </a:pPr>
            <a:r>
              <a:rPr lang="tr-TR" dirty="0">
                <a:latin typeface="Arial Narrow" pitchFamily="34" charset="0"/>
              </a:rPr>
              <a:t>5. </a:t>
            </a:r>
            <a:r>
              <a:rPr lang="en-US" dirty="0">
                <a:latin typeface="Arial Narrow" pitchFamily="34" charset="0"/>
              </a:rPr>
              <a:t>Do you know the man standing near the door?</a:t>
            </a:r>
          </a:p>
          <a:p>
            <a:endParaRPr lang="tr-TR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572329"/>
            <a:ext cx="33843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dirty="0">
                <a:solidFill>
                  <a:srgbClr val="92D050"/>
                </a:solidFill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264476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993505"/>
          </a:xfrm>
        </p:spPr>
        <p:txBody>
          <a:bodyPr/>
          <a:lstStyle/>
          <a:p>
            <a:pPr marL="216000" lvl="0" indent="-216000" algn="ctr">
              <a:buNone/>
            </a:pPr>
            <a:r>
              <a:rPr lang="es-ES" sz="7200" b="1" dirty="0">
                <a:solidFill>
                  <a:srgbClr val="2300DC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34"/>
              </a:rPr>
              <a:t>And... </a:t>
            </a:r>
            <a:r>
              <a:rPr lang="es-ES" sz="7200" b="1" dirty="0" err="1">
                <a:solidFill>
                  <a:srgbClr val="2300DC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34"/>
              </a:rPr>
              <a:t>that's</a:t>
            </a:r>
            <a:r>
              <a:rPr lang="es-ES" sz="7200" b="1" dirty="0">
                <a:solidFill>
                  <a:srgbClr val="2300DC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34"/>
              </a:rPr>
              <a:t> </a:t>
            </a:r>
            <a:r>
              <a:rPr lang="es-ES" sz="7200" b="1" dirty="0" err="1">
                <a:solidFill>
                  <a:srgbClr val="2300DC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34"/>
              </a:rPr>
              <a:t>all</a:t>
            </a:r>
            <a:r>
              <a:rPr lang="es-ES" sz="7200" b="1" dirty="0">
                <a:solidFill>
                  <a:srgbClr val="2300DC"/>
                </a:solidFill>
                <a:effectLst>
                  <a:outerShdw dist="17961" dir="2700000">
                    <a:scrgbClr r="0" g="0" b="0"/>
                  </a:outerShdw>
                </a:effectLst>
                <a:latin typeface="Arial" pitchFamily="34"/>
              </a:rPr>
              <a:t>!</a:t>
            </a:r>
          </a:p>
          <a:p>
            <a:pPr marL="216000" lvl="0" indent="-216000" algn="ctr">
              <a:buNone/>
            </a:pPr>
            <a:endParaRPr lang="es-ES" b="1" dirty="0">
              <a:solidFill>
                <a:srgbClr val="2300DC"/>
              </a:solidFill>
              <a:effectLst>
                <a:outerShdw dist="17961" dir="2700000">
                  <a:scrgbClr r="0" g="0" b="0"/>
                </a:outerShdw>
              </a:effectLst>
              <a:latin typeface="Arial" pitchFamily="34"/>
            </a:endParaRPr>
          </a:p>
          <a:p>
            <a:pPr marL="216000" lvl="0" indent="-216000" algn="ctr">
              <a:buNone/>
            </a:pPr>
            <a:endParaRPr lang="es-ES" b="1" dirty="0">
              <a:solidFill>
                <a:srgbClr val="2300DC"/>
              </a:solidFill>
              <a:effectLst>
                <a:outerShdw dist="17961" dir="2700000">
                  <a:scrgbClr r="0" g="0" b="0"/>
                </a:outerShdw>
              </a:effectLst>
              <a:latin typeface="Arial" pitchFamily="34"/>
            </a:endParaRPr>
          </a:p>
          <a:p>
            <a:endParaRPr lang="tr-TR" dirty="0"/>
          </a:p>
        </p:txBody>
      </p:sp>
      <p:pic>
        <p:nvPicPr>
          <p:cNvPr id="6" name="Picture 5" descr="C:\Users\ercanlı\Desktop\Yeni klasör\benim hazırladıklarım\smiles\smiley_with_thumbs_up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29000"/>
            <a:ext cx="4032448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8515735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C:\Users\ercanlı\Downloads\t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920880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955172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ercanlı\Downloads\relative-claus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418"/>
            <a:ext cx="9145016" cy="6613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4271383"/>
      </p:ext>
    </p:extLst>
  </p:cSld>
  <p:clrMapOvr>
    <a:masterClrMapping/>
  </p:clrMapOvr>
  <p:transition spd="slow">
    <p:wheel spokes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72042" y="1906606"/>
            <a:ext cx="3810199" cy="2662267"/>
          </a:xfrm>
        </p:spPr>
        <p:txBody>
          <a:bodyPr>
            <a:spAutoFit/>
          </a:bodyPr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es-ES" sz="32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es-ES" sz="32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es-ES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es-ES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es-ES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es-ES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es-ES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es-ES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es-ES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es-ES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9pPr>
          </a:lstStyle>
          <a:p>
            <a:pPr lvl="0"/>
            <a:r>
              <a:rPr lang="es-ES" sz="2200" b="1" dirty="0" err="1">
                <a:solidFill>
                  <a:srgbClr val="198A8A"/>
                </a:solidFill>
              </a:rPr>
              <a:t>Essential</a:t>
            </a:r>
            <a:r>
              <a:rPr lang="es-ES" sz="2200" b="1" dirty="0">
                <a:solidFill>
                  <a:srgbClr val="198A8A"/>
                </a:solidFill>
              </a:rPr>
              <a:t> </a:t>
            </a:r>
            <a:r>
              <a:rPr lang="es-ES" sz="2200" b="1" dirty="0" err="1">
                <a:solidFill>
                  <a:srgbClr val="198A8A"/>
                </a:solidFill>
              </a:rPr>
              <a:t>information</a:t>
            </a:r>
            <a:endParaRPr lang="es-ES" sz="2200" b="1" dirty="0">
              <a:solidFill>
                <a:srgbClr val="198A8A"/>
              </a:solidFill>
            </a:endParaRPr>
          </a:p>
          <a:p>
            <a:pPr lvl="0"/>
            <a:r>
              <a:rPr lang="es-ES" sz="2200" b="1" dirty="0">
                <a:solidFill>
                  <a:srgbClr val="198A8A"/>
                </a:solidFill>
              </a:rPr>
              <a:t>No </a:t>
            </a:r>
            <a:r>
              <a:rPr lang="es-ES" sz="2200" b="1" dirty="0" err="1">
                <a:solidFill>
                  <a:srgbClr val="198A8A"/>
                </a:solidFill>
              </a:rPr>
              <a:t>commas</a:t>
            </a:r>
            <a:endParaRPr lang="es-ES" sz="2200" b="1" dirty="0">
              <a:solidFill>
                <a:srgbClr val="198A8A"/>
              </a:solidFill>
            </a:endParaRPr>
          </a:p>
          <a:p>
            <a:pPr lvl="0"/>
            <a:r>
              <a:rPr lang="es-ES" sz="2200" b="1" dirty="0">
                <a:solidFill>
                  <a:srgbClr val="198A8A"/>
                </a:solidFill>
              </a:rPr>
              <a:t>“</a:t>
            </a:r>
            <a:r>
              <a:rPr lang="es-ES" sz="2200" b="1" dirty="0" err="1">
                <a:solidFill>
                  <a:srgbClr val="198A8A"/>
                </a:solidFill>
              </a:rPr>
              <a:t>That</a:t>
            </a:r>
            <a:r>
              <a:rPr lang="es-ES" sz="2200" b="1" dirty="0">
                <a:solidFill>
                  <a:srgbClr val="198A8A"/>
                </a:solidFill>
              </a:rPr>
              <a:t>”</a:t>
            </a:r>
          </a:p>
          <a:p>
            <a:pPr lvl="0"/>
            <a:r>
              <a:rPr lang="es-ES" sz="2200" b="1" dirty="0" err="1">
                <a:solidFill>
                  <a:srgbClr val="198A8A"/>
                </a:solidFill>
              </a:rPr>
              <a:t>Omission</a:t>
            </a:r>
            <a:r>
              <a:rPr lang="es-ES" sz="2200" b="1" dirty="0">
                <a:solidFill>
                  <a:srgbClr val="198A8A"/>
                </a:solidFill>
              </a:rPr>
              <a:t> of </a:t>
            </a:r>
            <a:r>
              <a:rPr lang="es-ES" sz="2200" b="1" dirty="0" err="1">
                <a:solidFill>
                  <a:srgbClr val="198A8A"/>
                </a:solidFill>
              </a:rPr>
              <a:t>relative</a:t>
            </a:r>
            <a:r>
              <a:rPr lang="es-ES" sz="2200" b="1" dirty="0">
                <a:solidFill>
                  <a:srgbClr val="198A8A"/>
                </a:solidFill>
              </a:rPr>
              <a:t> (</a:t>
            </a:r>
            <a:r>
              <a:rPr lang="es-ES" sz="2200" b="1" dirty="0" err="1">
                <a:solidFill>
                  <a:srgbClr val="198A8A"/>
                </a:solidFill>
              </a:rPr>
              <a:t>when</a:t>
            </a:r>
            <a:r>
              <a:rPr lang="es-ES" sz="2200" b="1" dirty="0">
                <a:solidFill>
                  <a:srgbClr val="198A8A"/>
                </a:solidFill>
              </a:rPr>
              <a:t> </a:t>
            </a:r>
            <a:r>
              <a:rPr lang="es-ES" sz="2200" b="1" dirty="0" err="1">
                <a:solidFill>
                  <a:srgbClr val="198A8A"/>
                </a:solidFill>
              </a:rPr>
              <a:t>it's</a:t>
            </a:r>
            <a:r>
              <a:rPr lang="es-ES" sz="2200" b="1" dirty="0">
                <a:solidFill>
                  <a:srgbClr val="198A8A"/>
                </a:solidFill>
              </a:rPr>
              <a:t> NOT </a:t>
            </a:r>
            <a:r>
              <a:rPr lang="es-ES" sz="2200" b="1" dirty="0" err="1">
                <a:solidFill>
                  <a:srgbClr val="198A8A"/>
                </a:solidFill>
              </a:rPr>
              <a:t>the</a:t>
            </a:r>
            <a:r>
              <a:rPr lang="es-ES" sz="2200" b="1" dirty="0">
                <a:solidFill>
                  <a:srgbClr val="198A8A"/>
                </a:solidFill>
              </a:rPr>
              <a:t> </a:t>
            </a:r>
            <a:r>
              <a:rPr lang="es-ES" sz="2200" b="1" dirty="0" err="1">
                <a:solidFill>
                  <a:srgbClr val="198A8A"/>
                </a:solidFill>
              </a:rPr>
              <a:t>subject</a:t>
            </a:r>
            <a:r>
              <a:rPr lang="es-ES" sz="2200" b="1" dirty="0">
                <a:solidFill>
                  <a:srgbClr val="198A8A"/>
                </a:solidFill>
              </a:rPr>
              <a:t>)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4294967295"/>
          </p:nvPr>
        </p:nvSpPr>
        <p:spPr>
          <a:xfrm>
            <a:off x="4672947" y="1906606"/>
            <a:ext cx="3810199" cy="2323713"/>
          </a:xfrm>
        </p:spPr>
        <p:txBody>
          <a:bodyPr>
            <a:spAutoFit/>
          </a:bodyPr>
          <a:lstStyle>
            <a:def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None/>
              <a:defRPr lang="es-ES" sz="32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defPPr>
            <a:lvl1pPr marL="432000" marR="0" lvl="0" indent="-324000" algn="l">
              <a:spcBef>
                <a:spcPts val="0"/>
              </a:spcBef>
              <a:spcAft>
                <a:spcPts val="1417"/>
              </a:spcAft>
              <a:buClr>
                <a:srgbClr val="0E594D"/>
              </a:buClr>
              <a:buSzPct val="45000"/>
              <a:buFont typeface="StarSymbol"/>
              <a:buChar char="●"/>
              <a:defRPr lang="es-ES" sz="32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1pPr>
            <a:lvl2pPr marL="864000" marR="0" lvl="1" indent="-288000" algn="l">
              <a:spcBef>
                <a:spcPts val="0"/>
              </a:spcBef>
              <a:spcAft>
                <a:spcPts val="1134"/>
              </a:spcAft>
              <a:buClr>
                <a:srgbClr val="000000"/>
              </a:buClr>
              <a:buSzPct val="75000"/>
              <a:buFont typeface="StarSymbol"/>
              <a:buChar char="–"/>
              <a:defRPr lang="es-ES" sz="28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2pPr>
            <a:lvl3pPr marL="1296000" marR="0" lvl="2" indent="-216000" algn="l">
              <a:spcBef>
                <a:spcPts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StarSymbol"/>
              <a:buChar char="●"/>
              <a:defRPr lang="es-ES" sz="24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3pPr>
            <a:lvl4pPr marL="1728000" marR="0" lvl="3" indent="-216000" algn="l">
              <a:spcBef>
                <a:spcPts val="0"/>
              </a:spcBef>
              <a:spcAft>
                <a:spcPts val="567"/>
              </a:spcAft>
              <a:buClr>
                <a:srgbClr val="000000"/>
              </a:buClr>
              <a:buSzPct val="75000"/>
              <a:buFont typeface="StarSymbol"/>
              <a:buChar char="–"/>
              <a:defRPr lang="es-ES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4pPr>
            <a:lvl5pPr marL="2160000" marR="0" lvl="4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es-ES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5pPr>
            <a:lvl6pPr marL="2592000" marR="0" lvl="5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es-ES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6pPr>
            <a:lvl7pPr marL="3024000" marR="0" lvl="6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es-ES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7pPr>
            <a:lvl8pPr marL="3456000" marR="0" lvl="7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es-ES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8pPr>
            <a:lvl9pPr marL="3887999" marR="0" lvl="8" indent="-216000" algn="l">
              <a:spcBef>
                <a:spcPts val="0"/>
              </a:spcBef>
              <a:spcAft>
                <a:spcPts val="283"/>
              </a:spcAft>
              <a:buClr>
                <a:srgbClr val="000000"/>
              </a:buClr>
              <a:buSzPct val="45000"/>
              <a:buFont typeface="StarSymbol"/>
              <a:buChar char="●"/>
              <a:defRPr lang="es-ES" sz="2000" b="0" i="0" u="none" strike="noStrike">
                <a:ln>
                  <a:noFill/>
                </a:ln>
                <a:solidFill>
                  <a:srgbClr val="000000"/>
                </a:solidFill>
                <a:latin typeface="Albany" pitchFamily="34"/>
                <a:ea typeface="HG Mincho Light J" pitchFamily="2"/>
                <a:cs typeface="Arial Unicode MS" pitchFamily="2"/>
              </a:defRPr>
            </a:lvl9pPr>
          </a:lstStyle>
          <a:p>
            <a:pPr lvl="0"/>
            <a:r>
              <a:rPr lang="es-ES" sz="2200" b="1">
                <a:solidFill>
                  <a:srgbClr val="198A8A"/>
                </a:solidFill>
              </a:rPr>
              <a:t>Extra information</a:t>
            </a:r>
          </a:p>
          <a:p>
            <a:pPr lvl="0"/>
            <a:r>
              <a:rPr lang="es-ES" sz="2200" b="1">
                <a:solidFill>
                  <a:srgbClr val="198A8A"/>
                </a:solidFill>
              </a:rPr>
              <a:t>Commas</a:t>
            </a:r>
          </a:p>
          <a:p>
            <a:pPr lvl="0"/>
            <a:r>
              <a:rPr lang="es-ES" sz="2200" b="1">
                <a:solidFill>
                  <a:srgbClr val="198A8A"/>
                </a:solidFill>
              </a:rPr>
              <a:t>NO “that”</a:t>
            </a:r>
          </a:p>
          <a:p>
            <a:pPr lvl="0"/>
            <a:r>
              <a:rPr lang="es-ES" sz="2200" b="1">
                <a:solidFill>
                  <a:srgbClr val="198A8A"/>
                </a:solidFill>
              </a:rPr>
              <a:t>NO omission of relative.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99592" y="908720"/>
            <a:ext cx="8244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>
                <a:solidFill>
                  <a:srgbClr val="FF0000"/>
                </a:solidFill>
              </a:rPr>
              <a:t>DEFINING </a:t>
            </a:r>
            <a:r>
              <a:rPr lang="tr-TR" sz="4000" dirty="0"/>
              <a:t>                 </a:t>
            </a:r>
            <a:r>
              <a:rPr lang="tr-TR" sz="4000" dirty="0">
                <a:solidFill>
                  <a:srgbClr val="FF0000"/>
                </a:solidFill>
              </a:rPr>
              <a:t>NON-DEFINING</a:t>
            </a:r>
          </a:p>
        </p:txBody>
      </p:sp>
    </p:spTree>
    <p:extLst>
      <p:ext uri="{BB962C8B-B14F-4D97-AF65-F5344CB8AC3E}">
        <p14:creationId xmlns:p14="http://schemas.microsoft.com/office/powerpoint/2010/main" val="289724336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dirty="0">
                <a:solidFill>
                  <a:srgbClr val="FFFFFF"/>
                </a:solidFill>
              </a:rPr>
              <a:t>No</a:t>
            </a:r>
            <a:r>
              <a:rPr lang="tr-TR" dirty="0">
                <a:solidFill>
                  <a:srgbClr val="FFFFFF"/>
                </a:solidFill>
              </a:rPr>
              <a:t>DEFI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 fontScale="92500" lnSpcReduction="20000"/>
          </a:bodyPr>
          <a:lstStyle/>
          <a:p>
            <a:pPr marL="216000" lvl="0" indent="-216000">
              <a:buNone/>
            </a:pPr>
            <a:endParaRPr lang="tr-TR" b="1" dirty="0">
              <a:solidFill>
                <a:srgbClr val="94006B"/>
              </a:solidFill>
              <a:latin typeface="Comic Sans MS" pitchFamily="66"/>
            </a:endParaRPr>
          </a:p>
          <a:p>
            <a:pPr marL="216000" lvl="0" indent="-216000">
              <a:buNone/>
            </a:pPr>
            <a:r>
              <a:rPr lang="es-ES" b="1" dirty="0" err="1">
                <a:solidFill>
                  <a:srgbClr val="94006B"/>
                </a:solidFill>
                <a:latin typeface="Comic Sans MS" pitchFamily="66"/>
              </a:rPr>
              <a:t>The</a:t>
            </a:r>
            <a:r>
              <a:rPr lang="es-ES" b="1" dirty="0">
                <a:solidFill>
                  <a:srgbClr val="94006B"/>
                </a:solidFill>
                <a:latin typeface="Comic Sans MS" pitchFamily="66"/>
              </a:rPr>
              <a:t> </a:t>
            </a:r>
            <a:r>
              <a:rPr lang="es-ES" b="1" dirty="0" err="1">
                <a:solidFill>
                  <a:srgbClr val="94006B"/>
                </a:solidFill>
                <a:latin typeface="Comic Sans MS" pitchFamily="66"/>
              </a:rPr>
              <a:t>woman</a:t>
            </a:r>
            <a:r>
              <a:rPr lang="es-ES" b="1" dirty="0">
                <a:solidFill>
                  <a:srgbClr val="94006B"/>
                </a:solidFill>
                <a:latin typeface="Comic Sans MS" pitchFamily="66"/>
              </a:rPr>
              <a:t>  </a:t>
            </a:r>
            <a:r>
              <a:rPr lang="es-ES" b="1" dirty="0" err="1">
                <a:solidFill>
                  <a:srgbClr val="2300DC"/>
                </a:solidFill>
                <a:latin typeface="Comic Sans MS" pitchFamily="66"/>
              </a:rPr>
              <a:t>who</a:t>
            </a:r>
            <a:r>
              <a:rPr lang="es-ES" b="1" dirty="0">
                <a:solidFill>
                  <a:srgbClr val="2300DC"/>
                </a:solidFill>
                <a:latin typeface="Comic Sans MS" pitchFamily="66"/>
              </a:rPr>
              <a:t> </a:t>
            </a:r>
            <a:r>
              <a:rPr lang="es-ES" b="1" dirty="0" err="1">
                <a:solidFill>
                  <a:srgbClr val="2300DC"/>
                </a:solidFill>
                <a:latin typeface="Comic Sans MS" pitchFamily="66"/>
              </a:rPr>
              <a:t>lives</a:t>
            </a:r>
            <a:r>
              <a:rPr lang="es-ES" b="1" dirty="0">
                <a:solidFill>
                  <a:srgbClr val="2300DC"/>
                </a:solidFill>
                <a:latin typeface="Comic Sans MS" pitchFamily="66"/>
              </a:rPr>
              <a:t> </a:t>
            </a:r>
            <a:r>
              <a:rPr lang="es-ES" b="1" dirty="0" err="1">
                <a:solidFill>
                  <a:srgbClr val="2300DC"/>
                </a:solidFill>
                <a:latin typeface="Comic Sans MS" pitchFamily="66"/>
              </a:rPr>
              <a:t>next</a:t>
            </a:r>
            <a:r>
              <a:rPr lang="es-ES" b="1" dirty="0">
                <a:solidFill>
                  <a:srgbClr val="2300DC"/>
                </a:solidFill>
                <a:latin typeface="Comic Sans MS" pitchFamily="66"/>
              </a:rPr>
              <a:t> </a:t>
            </a:r>
            <a:r>
              <a:rPr lang="es-ES" b="1" dirty="0" err="1">
                <a:solidFill>
                  <a:srgbClr val="2300DC"/>
                </a:solidFill>
                <a:latin typeface="Comic Sans MS" pitchFamily="66"/>
              </a:rPr>
              <a:t>door</a:t>
            </a:r>
            <a:r>
              <a:rPr lang="es-ES" b="1" dirty="0">
                <a:solidFill>
                  <a:srgbClr val="94006B"/>
                </a:solidFill>
                <a:latin typeface="Comic Sans MS" pitchFamily="66"/>
              </a:rPr>
              <a:t> </a:t>
            </a:r>
            <a:r>
              <a:rPr lang="es-ES" b="1" dirty="0" err="1">
                <a:solidFill>
                  <a:srgbClr val="94006B"/>
                </a:solidFill>
                <a:latin typeface="Comic Sans MS" pitchFamily="66"/>
              </a:rPr>
              <a:t>is</a:t>
            </a:r>
            <a:r>
              <a:rPr lang="es-ES" b="1" dirty="0">
                <a:solidFill>
                  <a:srgbClr val="94006B"/>
                </a:solidFill>
                <a:latin typeface="Comic Sans MS" pitchFamily="66"/>
              </a:rPr>
              <a:t> a doctor.</a:t>
            </a:r>
          </a:p>
          <a:p>
            <a:pPr marL="216000" lvl="0" indent="-216000">
              <a:buNone/>
            </a:pPr>
            <a:r>
              <a:rPr lang="es-ES" b="1" dirty="0">
                <a:solidFill>
                  <a:srgbClr val="94006B"/>
                </a:solidFill>
                <a:latin typeface="Comic Sans MS" pitchFamily="66"/>
              </a:rPr>
              <a:t>             </a:t>
            </a:r>
            <a:r>
              <a:rPr lang="es-ES" b="1" dirty="0">
                <a:solidFill>
                  <a:srgbClr val="2323DC"/>
                </a:solidFill>
                <a:latin typeface="Comic Sans MS" pitchFamily="66"/>
              </a:rPr>
              <a:t>(</a:t>
            </a:r>
            <a:r>
              <a:rPr lang="es-ES" b="1" dirty="0" err="1">
                <a:solidFill>
                  <a:srgbClr val="2323DC"/>
                </a:solidFill>
                <a:latin typeface="Comic Sans MS" pitchFamily="66"/>
              </a:rPr>
              <a:t>that</a:t>
            </a:r>
            <a:r>
              <a:rPr lang="es-ES" b="1" dirty="0">
                <a:solidFill>
                  <a:srgbClr val="2323DC"/>
                </a:solidFill>
                <a:latin typeface="Comic Sans MS" pitchFamily="66"/>
              </a:rPr>
              <a:t>)</a:t>
            </a:r>
          </a:p>
          <a:p>
            <a:pPr marL="216000" lvl="0" indent="-216000">
              <a:buNone/>
            </a:pPr>
            <a:endParaRPr lang="es-ES" b="1" dirty="0">
              <a:solidFill>
                <a:srgbClr val="94006B"/>
              </a:solidFill>
              <a:latin typeface="Comic Sans MS" pitchFamily="66"/>
            </a:endParaRPr>
          </a:p>
          <a:p>
            <a:pPr marL="216000" lvl="0" indent="-216000">
              <a:buNone/>
            </a:pPr>
            <a:endParaRPr lang="es-ES" b="1" dirty="0">
              <a:solidFill>
                <a:srgbClr val="94006B"/>
              </a:solidFill>
              <a:latin typeface="Comic Sans MS" pitchFamily="66"/>
            </a:endParaRPr>
          </a:p>
          <a:p>
            <a:pPr marL="216000" lvl="0" indent="-216000">
              <a:buNone/>
            </a:pPr>
            <a:r>
              <a:rPr lang="es-ES" b="1" dirty="0" err="1">
                <a:solidFill>
                  <a:srgbClr val="94006B"/>
                </a:solidFill>
                <a:latin typeface="Comic Sans MS" pitchFamily="66"/>
              </a:rPr>
              <a:t>The</a:t>
            </a:r>
            <a:r>
              <a:rPr lang="es-ES" b="1" dirty="0">
                <a:solidFill>
                  <a:srgbClr val="94006B"/>
                </a:solidFill>
                <a:latin typeface="Comic Sans MS" pitchFamily="66"/>
              </a:rPr>
              <a:t> </a:t>
            </a:r>
            <a:r>
              <a:rPr lang="es-ES" b="1" dirty="0" err="1">
                <a:solidFill>
                  <a:srgbClr val="94006B"/>
                </a:solidFill>
                <a:latin typeface="Comic Sans MS" pitchFamily="66"/>
              </a:rPr>
              <a:t>woman</a:t>
            </a:r>
            <a:r>
              <a:rPr lang="es-ES" b="1" dirty="0">
                <a:solidFill>
                  <a:srgbClr val="94006B"/>
                </a:solidFill>
                <a:latin typeface="Comic Sans MS" pitchFamily="66"/>
              </a:rPr>
              <a:t>  </a:t>
            </a:r>
            <a:r>
              <a:rPr lang="es-ES" b="1" dirty="0" err="1">
                <a:solidFill>
                  <a:srgbClr val="2323DC"/>
                </a:solidFill>
                <a:latin typeface="Comic Sans MS" pitchFamily="66"/>
              </a:rPr>
              <a:t>who</a:t>
            </a:r>
            <a:r>
              <a:rPr lang="es-ES" b="1" dirty="0">
                <a:solidFill>
                  <a:srgbClr val="2323DC"/>
                </a:solidFill>
                <a:latin typeface="Comic Sans MS" pitchFamily="66"/>
              </a:rPr>
              <a:t>  I </a:t>
            </a:r>
            <a:r>
              <a:rPr lang="es-ES" b="1" dirty="0" err="1">
                <a:solidFill>
                  <a:srgbClr val="2323DC"/>
                </a:solidFill>
                <a:latin typeface="Comic Sans MS" pitchFamily="66"/>
              </a:rPr>
              <a:t>wanted</a:t>
            </a:r>
            <a:r>
              <a:rPr lang="es-ES" b="1" dirty="0">
                <a:solidFill>
                  <a:srgbClr val="2323DC"/>
                </a:solidFill>
                <a:latin typeface="Comic Sans MS" pitchFamily="66"/>
              </a:rPr>
              <a:t> </a:t>
            </a:r>
            <a:r>
              <a:rPr lang="es-ES" b="1" dirty="0" err="1">
                <a:solidFill>
                  <a:srgbClr val="2323DC"/>
                </a:solidFill>
                <a:latin typeface="Comic Sans MS" pitchFamily="66"/>
              </a:rPr>
              <a:t>to</a:t>
            </a:r>
            <a:r>
              <a:rPr lang="es-ES" b="1" dirty="0">
                <a:solidFill>
                  <a:srgbClr val="2323DC"/>
                </a:solidFill>
                <a:latin typeface="Comic Sans MS" pitchFamily="66"/>
              </a:rPr>
              <a:t> </a:t>
            </a:r>
            <a:r>
              <a:rPr lang="es-ES" b="1" dirty="0" err="1">
                <a:solidFill>
                  <a:srgbClr val="2323DC"/>
                </a:solidFill>
                <a:latin typeface="Comic Sans MS" pitchFamily="66"/>
              </a:rPr>
              <a:t>see</a:t>
            </a:r>
            <a:r>
              <a:rPr lang="es-ES" b="1" dirty="0">
                <a:solidFill>
                  <a:srgbClr val="94006B"/>
                </a:solidFill>
                <a:latin typeface="Comic Sans MS" pitchFamily="66"/>
              </a:rPr>
              <a:t> </a:t>
            </a:r>
            <a:r>
              <a:rPr lang="es-ES" b="1" dirty="0" err="1">
                <a:solidFill>
                  <a:srgbClr val="94006B"/>
                </a:solidFill>
                <a:latin typeface="Comic Sans MS" pitchFamily="66"/>
              </a:rPr>
              <a:t>is</a:t>
            </a:r>
            <a:r>
              <a:rPr lang="es-ES" b="1" dirty="0">
                <a:solidFill>
                  <a:srgbClr val="94006B"/>
                </a:solidFill>
                <a:latin typeface="Comic Sans MS" pitchFamily="66"/>
              </a:rPr>
              <a:t> </a:t>
            </a:r>
            <a:r>
              <a:rPr lang="es-ES" b="1" dirty="0" err="1">
                <a:solidFill>
                  <a:srgbClr val="94006B"/>
                </a:solidFill>
                <a:latin typeface="Comic Sans MS" pitchFamily="66"/>
              </a:rPr>
              <a:t>away</a:t>
            </a:r>
            <a:r>
              <a:rPr lang="es-ES" b="1" dirty="0">
                <a:solidFill>
                  <a:srgbClr val="94006B"/>
                </a:solidFill>
                <a:latin typeface="Comic Sans MS" pitchFamily="66"/>
              </a:rPr>
              <a:t>.</a:t>
            </a:r>
          </a:p>
          <a:p>
            <a:pPr marL="216000" lvl="0" indent="-216000">
              <a:buNone/>
            </a:pPr>
            <a:r>
              <a:rPr lang="es-ES" b="1" dirty="0">
                <a:solidFill>
                  <a:srgbClr val="94006B"/>
                </a:solidFill>
                <a:latin typeface="Comic Sans MS" pitchFamily="66"/>
              </a:rPr>
              <a:t>             </a:t>
            </a:r>
            <a:r>
              <a:rPr lang="es-ES" b="1" dirty="0">
                <a:solidFill>
                  <a:srgbClr val="2300DC"/>
                </a:solidFill>
                <a:latin typeface="Comic Sans MS" pitchFamily="66"/>
              </a:rPr>
              <a:t>(</a:t>
            </a:r>
            <a:r>
              <a:rPr lang="es-ES" b="1" dirty="0" err="1">
                <a:solidFill>
                  <a:srgbClr val="2300DC"/>
                </a:solidFill>
                <a:latin typeface="Comic Sans MS" pitchFamily="66"/>
              </a:rPr>
              <a:t>that</a:t>
            </a:r>
            <a:r>
              <a:rPr lang="es-ES" b="1" dirty="0">
                <a:solidFill>
                  <a:srgbClr val="2300DC"/>
                </a:solidFill>
                <a:latin typeface="Comic Sans MS" pitchFamily="66"/>
              </a:rPr>
              <a:t>)</a:t>
            </a:r>
          </a:p>
          <a:p>
            <a:pPr marL="216000" lvl="0" indent="-216000">
              <a:buNone/>
            </a:pPr>
            <a:r>
              <a:rPr lang="es-ES" b="1" dirty="0">
                <a:solidFill>
                  <a:srgbClr val="2300DC"/>
                </a:solidFill>
                <a:latin typeface="Comic Sans MS" pitchFamily="66"/>
              </a:rPr>
              <a:t>               (Ø)</a:t>
            </a:r>
          </a:p>
          <a:p>
            <a:endParaRPr lang="tr-TR" dirty="0"/>
          </a:p>
        </p:txBody>
      </p:sp>
      <p:sp>
        <p:nvSpPr>
          <p:cNvPr id="5" name="Rectangle 4"/>
          <p:cNvSpPr/>
          <p:nvPr/>
        </p:nvSpPr>
        <p:spPr>
          <a:xfrm>
            <a:off x="435368" y="533400"/>
            <a:ext cx="8314841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Inverted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DEFINING RELATIVE CLAUSE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200185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1442864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br>
              <a:rPr lang="tr-TR" dirty="0"/>
            </a:br>
            <a:br>
              <a:rPr lang="tr-TR" dirty="0"/>
            </a:br>
            <a:r>
              <a:rPr lang="tr-TR" dirty="0"/>
              <a:t>Susan, </a:t>
            </a:r>
            <a:r>
              <a:rPr lang="tr-TR" u="sng" dirty="0"/>
              <a:t>who works in that company</a:t>
            </a:r>
            <a:r>
              <a:rPr lang="tr-TR" dirty="0"/>
              <a:t>, is such a well-qualified person.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783" y="2057400"/>
            <a:ext cx="8229600" cy="4375289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sz="3600" dirty="0">
                <a:solidFill>
                  <a:srgbClr val="FF0000"/>
                </a:solidFill>
              </a:rPr>
              <a:t>Our college, </a:t>
            </a:r>
            <a:r>
              <a:rPr lang="tr-TR" sz="3600" u="sng" dirty="0">
                <a:solidFill>
                  <a:srgbClr val="FF0000"/>
                </a:solidFill>
              </a:rPr>
              <a:t>which gives education in English</a:t>
            </a:r>
            <a:r>
              <a:rPr lang="tr-TR" sz="3600" dirty="0">
                <a:solidFill>
                  <a:srgbClr val="FF0000"/>
                </a:solidFill>
              </a:rPr>
              <a:t>, accepts students with scholarship.</a:t>
            </a:r>
          </a:p>
        </p:txBody>
      </p:sp>
      <p:sp>
        <p:nvSpPr>
          <p:cNvPr id="5" name="Rectangle 4"/>
          <p:cNvSpPr/>
          <p:nvPr/>
        </p:nvSpPr>
        <p:spPr>
          <a:xfrm>
            <a:off x="20782" y="152400"/>
            <a:ext cx="8610601" cy="1754326"/>
          </a:xfrm>
          <a:prstGeom prst="rect">
            <a:avLst/>
          </a:prstGeom>
          <a:ln w="76200">
            <a:solidFill>
              <a:srgbClr val="CD03A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r-TR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NON-DEFINING RELATIVE CLAUSES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7662681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Relative clauses as sentence modifiers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  <a:ln>
            <a:solidFill>
              <a:srgbClr val="00B0F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 extrusionH="76200">
            <a:bevelT/>
            <a:extrusionClr>
              <a:srgbClr val="00B050"/>
            </a:extrusionClr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When a relative clause begins with “</a:t>
            </a:r>
            <a:r>
              <a:rPr lang="en-US" dirty="0">
                <a:solidFill>
                  <a:srgbClr val="FF0000"/>
                </a:solidFill>
              </a:rPr>
              <a:t>which”, </a:t>
            </a:r>
            <a:r>
              <a:rPr lang="en-US" dirty="0"/>
              <a:t>we can use it to comment on the whole sentence. </a:t>
            </a:r>
          </a:p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r>
              <a:rPr lang="en-US" dirty="0"/>
              <a:t>	They didn’t bring any food, </a:t>
            </a:r>
            <a:r>
              <a:rPr lang="en-US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which is unusual, </a:t>
            </a:r>
            <a:r>
              <a:rPr lang="en-US" dirty="0"/>
              <a:t>since they always bring snacks. </a:t>
            </a:r>
          </a:p>
          <a:p>
            <a:pPr>
              <a:buNone/>
            </a:pPr>
            <a:r>
              <a:rPr lang="en-US" dirty="0"/>
              <a:t>	She called me at midnight, </a:t>
            </a:r>
            <a:r>
              <a:rPr lang="en-US" u="sng" dirty="0">
                <a:solidFill>
                  <a:srgbClr val="CD03A7"/>
                </a:solidFill>
              </a:rPr>
              <a:t>which was rude, </a:t>
            </a:r>
            <a:r>
              <a:rPr lang="en-US" dirty="0"/>
              <a:t>because she knows I work early mornings.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66511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 algn="l">
              <a:buFont typeface="Wingdings" pitchFamily="2" charset="2"/>
              <a:buChar char="v"/>
            </a:pPr>
            <a:r>
              <a:rPr lang="tr-TR" sz="3600" dirty="0"/>
              <a:t>The house, </a:t>
            </a:r>
            <a:r>
              <a:rPr lang="tr-TR" sz="3600" dirty="0">
                <a:solidFill>
                  <a:srgbClr val="FF0000"/>
                </a:solidFill>
              </a:rPr>
              <a:t>the roof of which </a:t>
            </a:r>
            <a:r>
              <a:rPr lang="tr-TR" sz="3600" dirty="0"/>
              <a:t>is broken, should be mended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The English book, </a:t>
            </a:r>
            <a:r>
              <a:rPr lang="tr-TR" dirty="0">
                <a:solidFill>
                  <a:srgbClr val="CD03A7"/>
                </a:solidFill>
              </a:rPr>
              <a:t>the exercises of which are a bit hard</a:t>
            </a:r>
            <a:r>
              <a:rPr lang="tr-TR" dirty="0"/>
              <a:t>, gives a through explanation about the g</a:t>
            </a:r>
          </a:p>
          <a:p>
            <a:pPr marL="0" indent="0">
              <a:buNone/>
            </a:pPr>
            <a:r>
              <a:rPr lang="tr-TR" dirty="0"/>
              <a:t>rammar.</a:t>
            </a:r>
          </a:p>
          <a:p>
            <a:pPr marL="0" indent="0">
              <a:buNone/>
            </a:pPr>
            <a:r>
              <a:rPr lang="tr-TR" dirty="0"/>
              <a:t>Instead of whose ,                 can also be used.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I have two sisters, </a:t>
            </a:r>
            <a:r>
              <a:rPr lang="tr-TR" dirty="0">
                <a:solidFill>
                  <a:srgbClr val="CD03A7"/>
                </a:solidFill>
              </a:rPr>
              <a:t>both of whom </a:t>
            </a:r>
            <a:r>
              <a:rPr lang="tr-TR" dirty="0"/>
              <a:t>are teacher.</a:t>
            </a:r>
          </a:p>
          <a:p>
            <a:pPr>
              <a:buFont typeface="Wingdings" pitchFamily="2" charset="2"/>
              <a:buChar char="Ø"/>
            </a:pPr>
            <a:r>
              <a:rPr lang="tr-TR" dirty="0"/>
              <a:t> Susan has bought clothes, </a:t>
            </a:r>
            <a:r>
              <a:rPr lang="tr-TR" dirty="0">
                <a:solidFill>
                  <a:srgbClr val="CD03A7"/>
                </a:solidFill>
              </a:rPr>
              <a:t>most of which </a:t>
            </a:r>
            <a:r>
              <a:rPr lang="tr-TR" dirty="0"/>
              <a:t>were  second-hand.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81400" y="3366655"/>
            <a:ext cx="1371600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2400" b="1" dirty="0"/>
              <a:t>of which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67200" y="4953000"/>
            <a:ext cx="3733800" cy="10772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r-TR" sz="3200" dirty="0"/>
              <a:t>note: used in formal language</a:t>
            </a:r>
          </a:p>
        </p:txBody>
      </p:sp>
    </p:spTree>
    <p:extLst>
      <p:ext uri="{BB962C8B-B14F-4D97-AF65-F5344CB8AC3E}">
        <p14:creationId xmlns:p14="http://schemas.microsoft.com/office/powerpoint/2010/main" val="2869224765"/>
      </p:ext>
    </p:extLst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390059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None/>
            </a:pPr>
            <a:r>
              <a:rPr lang="en-US" dirty="0">
                <a:solidFill>
                  <a:srgbClr val="FF0000"/>
                </a:solidFill>
              </a:rPr>
              <a:t>How do you reduce an adjective clause to an adjective phrase?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/>
              <a:t>If there is a </a:t>
            </a:r>
            <a:r>
              <a:rPr lang="en-US" i="1" dirty="0"/>
              <a:t>to be</a:t>
            </a:r>
            <a:r>
              <a:rPr lang="en-US" dirty="0"/>
              <a:t> (am, is, are, </a:t>
            </a:r>
            <a:r>
              <a:rPr lang="en-US" dirty="0" err="1"/>
              <a:t>etc</a:t>
            </a:r>
            <a:r>
              <a:rPr lang="en-US" dirty="0"/>
              <a:t>), delete the </a:t>
            </a:r>
            <a:r>
              <a:rPr lang="en-US" i="1" dirty="0"/>
              <a:t>to be</a:t>
            </a:r>
            <a:r>
              <a:rPr lang="en-US" dirty="0"/>
              <a:t> and the relative pronoun (who/which/that)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dirty="0"/>
              <a:t>	The car </a:t>
            </a:r>
            <a:r>
              <a:rPr lang="en-US" b="1" dirty="0">
                <a:solidFill>
                  <a:schemeClr val="accent1"/>
                </a:solidFill>
              </a:rPr>
              <a:t>which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b="1" dirty="0">
                <a:solidFill>
                  <a:schemeClr val="accent1"/>
                </a:solidFill>
              </a:rPr>
              <a:t>is parked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there is the director’s car.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dirty="0"/>
              <a:t>	The car </a:t>
            </a:r>
            <a:r>
              <a:rPr lang="en-US" b="1" dirty="0">
                <a:solidFill>
                  <a:srgbClr val="0070C0"/>
                </a:solidFill>
              </a:rPr>
              <a:t>parked</a:t>
            </a:r>
            <a:r>
              <a:rPr lang="en-US" dirty="0"/>
              <a:t> there is the director’s car.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en-US" dirty="0"/>
              <a:t>If there is no </a:t>
            </a:r>
            <a:r>
              <a:rPr lang="en-US" i="1" dirty="0"/>
              <a:t>to be</a:t>
            </a:r>
            <a:r>
              <a:rPr lang="en-US" dirty="0"/>
              <a:t> (am, is, are, </a:t>
            </a:r>
            <a:r>
              <a:rPr lang="en-US" dirty="0" err="1"/>
              <a:t>etc</a:t>
            </a:r>
            <a:r>
              <a:rPr lang="en-US" dirty="0"/>
              <a:t>), delete the relative pronoun (who/which/that) and change the verb to </a:t>
            </a:r>
            <a:r>
              <a:rPr lang="en-US" dirty="0" err="1"/>
              <a:t>Ving</a:t>
            </a:r>
            <a:r>
              <a:rPr lang="en-US" dirty="0"/>
              <a:t>.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dirty="0"/>
              <a:t>	The man </a:t>
            </a:r>
            <a:r>
              <a:rPr lang="en-US" b="1" dirty="0">
                <a:solidFill>
                  <a:srgbClr val="FF0000"/>
                </a:solidFill>
              </a:rPr>
              <a:t>who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escaped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from the prison was a bank robber.</a:t>
            </a:r>
          </a:p>
          <a:p>
            <a:pPr>
              <a:buClr>
                <a:schemeClr val="tx1"/>
              </a:buClr>
              <a:buFont typeface="Wingdings" pitchFamily="2" charset="2"/>
              <a:buNone/>
            </a:pPr>
            <a:r>
              <a:rPr lang="en-US" dirty="0"/>
              <a:t>	The man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escaping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from the prison was a bank robber.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914171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517</Words>
  <Application>Microsoft Office PowerPoint</Application>
  <PresentationFormat>On-screen Show (4:3)</PresentationFormat>
  <Paragraphs>65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Albany</vt:lpstr>
      <vt:lpstr>Arial</vt:lpstr>
      <vt:lpstr>Arial Narrow</vt:lpstr>
      <vt:lpstr>Calibri</vt:lpstr>
      <vt:lpstr>Comic Sans MS</vt:lpstr>
      <vt:lpstr>StarSymbol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NoDEFI</vt:lpstr>
      <vt:lpstr>   Susan, who works in that company, is such a well-qualified person.</vt:lpstr>
      <vt:lpstr>Relative clauses as sentence modifiers</vt:lpstr>
      <vt:lpstr>The house, the roof of which is broken, should be mended</vt:lpstr>
      <vt:lpstr>PowerPoint Presentation</vt:lpstr>
      <vt:lpstr>EXERCISES</vt:lpstr>
      <vt:lpstr> 1.The nurse looking after my mother is very kind to her.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sukranercanli</dc:creator>
  <cp:lastModifiedBy>Lidija Lazarevic</cp:lastModifiedBy>
  <cp:revision>13</cp:revision>
  <dcterms:created xsi:type="dcterms:W3CDTF">2006-08-16T00:00:00Z</dcterms:created>
  <dcterms:modified xsi:type="dcterms:W3CDTF">2020-04-07T05:54:52Z</dcterms:modified>
</cp:coreProperties>
</file>