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8" r:id="rId3"/>
    <p:sldId id="259" r:id="rId4"/>
    <p:sldId id="277" r:id="rId5"/>
    <p:sldId id="261" r:id="rId6"/>
    <p:sldId id="278" r:id="rId7"/>
    <p:sldId id="262" r:id="rId8"/>
    <p:sldId id="263" r:id="rId9"/>
    <p:sldId id="264" r:id="rId10"/>
    <p:sldId id="265" r:id="rId11"/>
    <p:sldId id="268" r:id="rId12"/>
    <p:sldId id="266" r:id="rId13"/>
    <p:sldId id="271" r:id="rId14"/>
    <p:sldId id="269" r:id="rId15"/>
    <p:sldId id="279" r:id="rId16"/>
    <p:sldId id="270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0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4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8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0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5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5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5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1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5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A96B1-7685-4719-8324-160BE09106C4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9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057400"/>
            <a:ext cx="8001000" cy="1470025"/>
          </a:xfrm>
        </p:spPr>
        <p:txBody>
          <a:bodyPr>
            <a:noAutofit/>
          </a:bodyPr>
          <a:lstStyle/>
          <a:p>
            <a:pPr algn="ctr"/>
            <a:r>
              <a:rPr lang="sr-Latn-B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Troslojna komunikaciona arhitektura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Funkcija svakog sloja je da obezbijedi usluge sloju iznad sebe</a:t>
            </a:r>
            <a:r>
              <a:rPr lang="sr-Latn-BA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Usluga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service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) je skup operacija koje posmatrani sloj izvršava za sloj iznad sebe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Sloj koji pruža usluge zove se </a:t>
            </a:r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isporučilac usluge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service provider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)a onaj koji koristi njegove usluge- </a:t>
            </a:r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korisnik usluga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service user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). Jedan sloj može da obavlja više usluga.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rosloj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3112" y="694940"/>
            <a:ext cx="7524087" cy="56344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Svaki računar u mreži mora da ima svoju mrežnu adresu.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Takođe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svaka aplikacija u računaru mora da ima svoju adresu, koja je jedinstvena, kako bi sloj transporta mogao da isporuči podatke onoj aplikaciji kojoj je namjenjena.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Ove adrese aplikacija se smještaju u posebno polje zaglavlja i nazivaju se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tačke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pristupa uslugama- SAP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(Service Access Points).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Generalno viši sloj može da pristupi uslugama koje mu nudi niži sloj na određenim mjestima tog sloja, a to su SAP tačke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Svaka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SAP ima svoju adresu koja je jednoznačno određuje.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Primjer komunikacije modula koji se nalaze na istom sloju, ali na različitim računarima: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61679" y="2229416"/>
            <a:ext cx="6020641" cy="32675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04800"/>
            <a:ext cx="3962400" cy="4590288"/>
          </a:xfrm>
        </p:spPr>
        <p:txBody>
          <a:bodyPr>
            <a:noAutofit/>
          </a:bodyPr>
          <a:lstStyle/>
          <a:p>
            <a:pPr algn="just"/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Pretpostavimo da jedna aplikacija, povezana sa SAP1 na računaru A, želi da pošalje poruku drugoj aplikaciji, koja je povezana sa SAP2 na računaru B.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Aplikacija 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u računaru A uručuje poruku svom transportnom sloju sa naredbom da je pošalje u SAP2 na računaru B. Sloj transporta uručuje poruku sloju pristupa mreži koji naređuje mreži da pošalje poruku u računar B.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7622" y="2446783"/>
            <a:ext cx="3899755" cy="283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293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bi se moglo upravljati ovom operacijom, moraju se pored korisničkih podataka, prenijeti i upravljačke informacije.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7620000" cy="4800600"/>
          </a:xfrm>
        </p:spPr>
        <p:txBody>
          <a:bodyPr>
            <a:noAutofit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Neka otpremna aplikacija generiše blok podataka koje prosljeđuje u sloj transporta.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Radi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lakšeg transporta ovaj sloj mora da ovaj blok podataka „izlomi“ u manje djelove (u našem primjeru na dva dijela).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Svakom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od ovih djelova sloj transporta dodaje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transportno zaglavlje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koje sadrži protokolske upravljačke informacije.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Kombinacija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podataka iz višeg sloja i upravljačkih informacija naziva se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protokolska jedinica podataka- PDU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(Protocol Data Unit), odnosno u našem slučaju se radi o transportnoj PDU- TPDU.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001000" cy="5105400"/>
          </a:xfrm>
        </p:spPr>
        <p:txBody>
          <a:bodyPr>
            <a:noAutofit/>
          </a:bodyPr>
          <a:lstStyle/>
          <a:p>
            <a:pPr algn="just"/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Zaglavlje svakog transportnog PDU sadrži upravljačke informacije koje koristi odgovarajući transportni protokol u računaru B. Između ostalog u zaglavlje se može smjestiti: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sr-Latn-BA" sz="2400" b="1" i="1" dirty="0">
                <a:latin typeface="Times New Roman" pitchFamily="18" charset="0"/>
                <a:cs typeface="Times New Roman" pitchFamily="18" charset="0"/>
              </a:rPr>
              <a:t>Odredišni SAP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- kada transportni sloj u odredišnom računaru primi TPDU, on mora da zna kome da je isporuči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sr-Latn-BA" sz="2400" b="1" i="1" dirty="0">
                <a:latin typeface="Times New Roman" pitchFamily="18" charset="0"/>
                <a:cs typeface="Times New Roman" pitchFamily="18" charset="0"/>
              </a:rPr>
              <a:t>Sekvencijalni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 (redni) </a:t>
            </a:r>
            <a:r>
              <a:rPr lang="sr-Latn-BA" sz="2400" b="1" i="1" dirty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- pošto protokol transporta šalje sekvencu (niz) protokolskih jedinica podataka (PDU) on ih redom numeriše tako da ako na odredište stignu mimo redosljeda po kome su poslati, transportni entitet u odredištu može da ih preuredi (da ih poređa po ispravnom redosljedu).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sr-Latn-BA" sz="2400" b="1" i="1" dirty="0">
                <a:latin typeface="Times New Roman" pitchFamily="18" charset="0"/>
                <a:cs typeface="Times New Roman" pitchFamily="18" charset="0"/>
              </a:rPr>
              <a:t>Kod za otkrivanje grešaka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- otpremni transportni entitet može da unese i kontrolni zbir koji je funkcija sadržaja preostalog dijela PDU. Prijemni transportni protokol obavlja isto računanje i poredi rezultat sa pristiglim kontrolnim zbirom. Ako je pri prenosu došlo do greške, ova dva zbira će se razlikovati. U tom slučaju prijemnik može da odbaci PDU i da preduzme akciju za korekciju greške.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4800600"/>
          </a:xfrm>
        </p:spPr>
        <p:txBody>
          <a:bodyPr>
            <a:noAutofit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Sljedeći korak sloja transporta jeste da proslijedi svaku protokolsku jedinicu podataka u sloj mreže uz instrukciju da se prenese u odredišni računar.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Da bi zadovoljio ovaj zahtjev, mrežna protokolska jedinica mora da dostavi podatke mreži sa zahtjevom za prenos.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operacija zahtjeva korišćenje upravljačkih informacija.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Sada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protokol pristupa mreži dodaje podacima koje je dobio iz transportnog sloja zaglavlje pristupa mreži i tako formira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mrežni PDU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odnosno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NPDU.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7848600" cy="5638800"/>
          </a:xfrm>
        </p:spPr>
        <p:txBody>
          <a:bodyPr>
            <a:normAutofit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Mrežni sistem se može posmatrati kao hijerarhijski  organizovan višeslojni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sistem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Uopšteno se može reći da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mrežna arhitektura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predstavlja skup slojeva od kojih se sastoji mreža i skup protokola za ostvarivanje povezivanja unutar ili između pojedinih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slojeva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Broj, sadržaj i nazivi slojeva različiti su u različitim mrežama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U ovom zaglavlju može se nalaziti: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adresa odredišnog računara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: mreža mora znati kome računaru u mreži da isporuči podatke,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zahtjevi za neke pogodnosti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: protokol pristupa mreži može da želi da mreža pruži određene pogodnosti koje se odnose na podatke koji se šalju (na pr. prioritet)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4800600"/>
          </a:xfrm>
        </p:spPr>
        <p:txBody>
          <a:bodyPr>
            <a:noAutofit/>
          </a:bodyPr>
          <a:lstStyle/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mreža prihvata iz računara A mrežni PDU i isporučuje ga u računar B.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Moduo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pristupa mreži u računar B prima PDU, skida zaglavlje i prenosi ugrađeni transportni PDU u moduo sloja transporta u računaru B.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Sloj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transporta ispituje zaglavlje transportnog protokola jedinice podataka i na osnovu SAP polja u zaglavlju isporučuje ugrađeni blok korisničkih podataka u odgovarajuću aplikaciju, u ovom slučaju u moduo za prenos fajlova u računaru 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sr-Latn-BA" sz="2800" dirty="0"/>
              <a:t>Aktivni elementi u svakom sloju nazivaju se </a:t>
            </a:r>
            <a:r>
              <a:rPr lang="sr-Latn-BA" sz="2800" b="1" i="1" dirty="0"/>
              <a:t>entiteti</a:t>
            </a:r>
            <a:r>
              <a:rPr lang="sr-Latn-BA" sz="2800" b="1" i="1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sr-Latn-BA" sz="2800" b="1" dirty="0"/>
              <a:t>Entitet </a:t>
            </a:r>
            <a:r>
              <a:rPr lang="sr-Latn-BA" sz="2800" dirty="0"/>
              <a:t>može da bude softverski (npr. Proces odnosno obrada) ili hardverski (napr. Ulazno-izlazni čip</a:t>
            </a:r>
            <a:r>
              <a:rPr lang="sr-Latn-BA" sz="2800" dirty="0" smtClean="0"/>
              <a:t>).</a:t>
            </a:r>
          </a:p>
          <a:p>
            <a:pPr algn="just"/>
            <a:endParaRPr lang="en-US" sz="2800" dirty="0" smtClean="0"/>
          </a:p>
          <a:p>
            <a:pPr algn="just"/>
            <a:r>
              <a:rPr lang="sr-Latn-BA" sz="2800" dirty="0" smtClean="0"/>
              <a:t> </a:t>
            </a:r>
            <a:r>
              <a:rPr lang="sr-Latn-BA" sz="2800" dirty="0"/>
              <a:t>Entiteti koji se nalaze u istom sloju nazivaju se </a:t>
            </a:r>
            <a:r>
              <a:rPr lang="sr-Latn-BA" sz="2800" b="1" i="1" dirty="0"/>
              <a:t>entitetski parovi.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343400" cy="4590288"/>
          </a:xfrm>
        </p:spPr>
        <p:txBody>
          <a:bodyPr>
            <a:noAutofit/>
          </a:bodyPr>
          <a:lstStyle/>
          <a:p>
            <a:pPr algn="just"/>
            <a:r>
              <a:rPr lang="sr-Latn-BA" dirty="0">
                <a:latin typeface="Times New Roman" pitchFamily="18" charset="0"/>
                <a:cs typeface="Times New Roman" pitchFamily="18" charset="0"/>
              </a:rPr>
              <a:t>Najuopštenije govoreći može se reći da komunikacije obuhvataju </a:t>
            </a:r>
            <a:r>
              <a:rPr lang="sr-Latn-BA" b="1" dirty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elementa: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b="1" i="1" dirty="0">
                <a:latin typeface="Times New Roman" pitchFamily="18" charset="0"/>
                <a:cs typeface="Times New Roman" pitchFamily="18" charset="0"/>
              </a:rPr>
              <a:t>aplikacije (program),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b="1" i="1" dirty="0">
                <a:latin typeface="Times New Roman" pitchFamily="18" charset="0"/>
                <a:cs typeface="Times New Roman" pitchFamily="18" charset="0"/>
              </a:rPr>
              <a:t>računare i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b="1" i="1" dirty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dirty="0">
                <a:latin typeface="Times New Roman" pitchFamily="18" charset="0"/>
                <a:cs typeface="Times New Roman" pitchFamily="18" charset="0"/>
              </a:rPr>
              <a:t>Primjer jedne aplikacije je prenos fajlova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9600" y="2286001"/>
            <a:ext cx="3941884" cy="2882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5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3200" b="1" dirty="0" smtClean="0">
                <a:latin typeface="Times New Roman" pitchFamily="18" charset="0"/>
                <a:cs typeface="Times New Roman" pitchFamily="18" charset="0"/>
              </a:rPr>
              <a:t>Troslojna komunikaciona arhitektura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komunikacioni zadatak organizuje u tri relativno nezavisna sloja: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Sloj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pristupa mreži (mrežni sloj)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Sloj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transporta (transportni sloj)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Sloj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aplikacija (aplikacioni sloj)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533400"/>
            <a:ext cx="4114800" cy="4590288"/>
          </a:xfrm>
        </p:spPr>
        <p:txBody>
          <a:bodyPr>
            <a:noAutofit/>
          </a:bodyPr>
          <a:lstStyle/>
          <a:p>
            <a:pPr algn="just"/>
            <a:r>
              <a:rPr lang="sr-Latn-BA" b="1" i="1" dirty="0"/>
              <a:t>Sloj pristupa</a:t>
            </a:r>
            <a:r>
              <a:rPr lang="sr-Latn-BA" dirty="0"/>
              <a:t> mreži bavi se razmjenom podataka između računara i mreže na koju je računar priključen. </a:t>
            </a:r>
            <a:endParaRPr lang="en-US" dirty="0"/>
          </a:p>
          <a:p>
            <a:pPr algn="just"/>
            <a:r>
              <a:rPr lang="sr-Latn-BA" dirty="0"/>
              <a:t>Otpremni računar mora da dostavi mreži adresu odredišnog računara kako bi mreža mogla da odredi putanju podataka (tj. da rutira podatke) do odgovarajućeg odredišta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28800"/>
            <a:ext cx="3899755" cy="342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94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Troslojna komunikaciona arhitektura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20000" cy="4800600"/>
          </a:xfrm>
        </p:spPr>
        <p:txBody>
          <a:bodyPr>
            <a:no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Otpremni 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računar može da želi da traži izvjesne pogodnosti kao na pr. prioritet, koje može mreža da pruža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Specifični softver koji se koristi u ovom sloju zavisi od tipa mreže koja se koristi.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Različiti standardi su razvijeni za mreže komutirane linijama, porukama ili paketima, za lokalne mreže i za druge mreže.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To je razlog zbog kojeg odvajamo ove funkcije koje se bave pristupom mreži u poseban sloj.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 taj način preostali dio komunikacijskog softvera koji se nalazi iznad sloja pristupa mreži ne mora da vodi računa o osobinama mreže koja se koristi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Troslojna komunikaciona arhitektura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Često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je prisutan zahtjev da je razmjena podataka pouzdana (potvrda da su svi podaci stigli na odredište i po istom redosljedu kao što su poslati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Obezbjeđivanje pouzdanosti suštinski je nezavisno od prirode aplikacije. Za to je zadužen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sloj transporta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(transportni sloj) koji koriste sve aplikacije.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sz="2800" b="1" i="1" dirty="0" smtClean="0">
                <a:latin typeface="Times New Roman" pitchFamily="18" charset="0"/>
                <a:cs typeface="Times New Roman" pitchFamily="18" charset="0"/>
              </a:rPr>
              <a:t>Aplikacijski </a:t>
            </a:r>
            <a:r>
              <a:rPr lang="sr-Latn-BA" sz="2800" b="1" i="1" dirty="0">
                <a:latin typeface="Times New Roman" pitchFamily="18" charset="0"/>
                <a:cs typeface="Times New Roman" pitchFamily="18" charset="0"/>
              </a:rPr>
              <a:t>sloj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 sadrži logiku koja je potrebna za podržavanje različitih korisničkih aplikacija.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Za svaku različitu vrstu aplikacije (na pr. a prenos fajlova) potreban je modul koji je svojstven toj aplikaciji.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1056</Words>
  <Application>Microsoft Office PowerPoint</Application>
  <PresentationFormat>On-screen Show (4:3)</PresentationFormat>
  <Paragraphs>73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Troslojna komunikaciona arhitektura </vt:lpstr>
      <vt:lpstr>PowerPoint Presentation</vt:lpstr>
      <vt:lpstr>PowerPoint Presentation</vt:lpstr>
      <vt:lpstr>PowerPoint Presentation</vt:lpstr>
      <vt:lpstr>Troslojna komunikaciona arhitektura</vt:lpstr>
      <vt:lpstr>PowerPoint Presentation</vt:lpstr>
      <vt:lpstr>Troslojna komunikaciona arhitektura</vt:lpstr>
      <vt:lpstr>Troslojna komunikaciona arhitektura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</dc:creator>
  <cp:lastModifiedBy>ucenik</cp:lastModifiedBy>
  <cp:revision>31</cp:revision>
  <dcterms:created xsi:type="dcterms:W3CDTF">2013-10-07T19:07:48Z</dcterms:created>
  <dcterms:modified xsi:type="dcterms:W3CDTF">2018-10-04T08:02:39Z</dcterms:modified>
</cp:coreProperties>
</file>