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98" r:id="rId2"/>
    <p:sldId id="290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99" r:id="rId11"/>
    <p:sldId id="300" r:id="rId12"/>
    <p:sldId id="301" r:id="rId13"/>
    <p:sldId id="302" r:id="rId14"/>
    <p:sldId id="303" r:id="rId15"/>
  </p:sldIdLst>
  <p:sldSz cx="9144000" cy="5143500" type="screen16x9"/>
  <p:notesSz cx="6858000" cy="91440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857A"/>
    <a:srgbClr val="62A2DC"/>
    <a:srgbClr val="1C4D7A"/>
    <a:srgbClr val="1E5384"/>
    <a:srgbClr val="626678"/>
    <a:srgbClr val="A20078"/>
    <a:srgbClr val="990099"/>
    <a:srgbClr val="008080"/>
    <a:srgbClr val="00CC99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27" autoAdjust="0"/>
    <p:restoredTop sz="94660"/>
  </p:normalViewPr>
  <p:slideViewPr>
    <p:cSldViewPr>
      <p:cViewPr varScale="1">
        <p:scale>
          <a:sx n="124" d="100"/>
          <a:sy n="124" d="100"/>
        </p:scale>
        <p:origin x="-102" y="-62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fld id="{C49F80E1-A873-41BE-89A8-CBD27FEE61A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342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fld id="{A2858C25-F84D-4124-8FF9-E518B4D7630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0454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gray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341" name="Rectangle 269"/>
          <p:cNvSpPr>
            <a:spLocks noChangeArrowheads="1"/>
          </p:cNvSpPr>
          <p:nvPr/>
        </p:nvSpPr>
        <p:spPr bwMode="hidden">
          <a:xfrm>
            <a:off x="1828800" y="4376737"/>
            <a:ext cx="5867400" cy="586979"/>
          </a:xfrm>
          <a:prstGeom prst="rect">
            <a:avLst/>
          </a:prstGeom>
          <a:gradFill rotWithShape="1">
            <a:gsLst>
              <a:gs pos="0">
                <a:srgbClr val="000000">
                  <a:alpha val="39999"/>
                </a:srgbClr>
              </a:gs>
              <a:gs pos="100000">
                <a:srgbClr val="000000">
                  <a:gamma/>
                  <a:shade val="0"/>
                  <a:invGamma/>
                  <a:alpha val="0"/>
                </a:srgb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3340" name="Picture 268" descr="Picture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2213373"/>
            <a:ext cx="9167813" cy="276344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304800" y="971550"/>
            <a:ext cx="6324600" cy="1028700"/>
          </a:xfrm>
        </p:spPr>
        <p:txBody>
          <a:bodyPr/>
          <a:lstStyle>
            <a:lvl1pPr>
              <a:defRPr sz="5000" i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304800" y="2057400"/>
            <a:ext cx="6400800" cy="285750"/>
          </a:xfrm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277" name="Text Box 205"/>
          <p:cNvSpPr txBox="1">
            <a:spLocks noChangeArrowheads="1"/>
          </p:cNvSpPr>
          <p:nvPr/>
        </p:nvSpPr>
        <p:spPr bwMode="gray">
          <a:xfrm>
            <a:off x="4265614" y="4617244"/>
            <a:ext cx="131478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200" b="0">
                <a:latin typeface="Arial Black" pitchFamily="34" charset="0"/>
              </a:rPr>
              <a:t>L/O/G/O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2362200" y="4857751"/>
            <a:ext cx="1447800" cy="183356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7391400" y="4857751"/>
            <a:ext cx="1600200" cy="183356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5638800" y="4857751"/>
            <a:ext cx="1524000" cy="183356"/>
          </a:xfrm>
        </p:spPr>
        <p:txBody>
          <a:bodyPr/>
          <a:lstStyle>
            <a:lvl1pPr algn="ctr">
              <a:defRPr/>
            </a:lvl1pPr>
          </a:lstStyle>
          <a:p>
            <a:fld id="{95A517CB-E137-4296-A817-E46343DE25B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403" name="Rectangle 331"/>
          <p:cNvSpPr>
            <a:spLocks noChangeArrowheads="1"/>
          </p:cNvSpPr>
          <p:nvPr/>
        </p:nvSpPr>
        <p:spPr bwMode="hidden">
          <a:xfrm>
            <a:off x="76200" y="2000250"/>
            <a:ext cx="7315200" cy="5715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3405" name="Picture 333" descr="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0913" y="820341"/>
            <a:ext cx="1009650" cy="1504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E1F445-C589-49F9-8AB3-632F4DC4C94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253"/>
            <a:ext cx="2057400" cy="462319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253"/>
            <a:ext cx="6019800" cy="462319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5DF342-7A70-4F94-84FB-BD90FF8E1F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0254"/>
            <a:ext cx="7848600" cy="800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085850"/>
            <a:ext cx="40386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5850"/>
            <a:ext cx="40386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857751"/>
            <a:ext cx="2133600" cy="183356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857751"/>
            <a:ext cx="2895600" cy="183356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857751"/>
            <a:ext cx="2133600" cy="183356"/>
          </a:xfrm>
        </p:spPr>
        <p:txBody>
          <a:bodyPr/>
          <a:lstStyle>
            <a:lvl1pPr>
              <a:defRPr/>
            </a:lvl1pPr>
          </a:lstStyle>
          <a:p>
            <a:fld id="{2BEE4CC4-5593-4659-8B95-C97956E295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0254"/>
            <a:ext cx="7848600" cy="800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085850"/>
            <a:ext cx="8229600" cy="3657600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857751"/>
            <a:ext cx="2133600" cy="183356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857751"/>
            <a:ext cx="2895600" cy="183356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857751"/>
            <a:ext cx="2133600" cy="183356"/>
          </a:xfrm>
        </p:spPr>
        <p:txBody>
          <a:bodyPr/>
          <a:lstStyle>
            <a:lvl1pPr>
              <a:defRPr/>
            </a:lvl1pPr>
          </a:lstStyle>
          <a:p>
            <a:fld id="{D9ECFF17-5240-431E-B5C0-1968DBD08CB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5D861A-4276-4412-9DE4-DA63A78A7E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BEA621-D2C0-4DCB-ADF0-89294794B51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85850"/>
            <a:ext cx="40386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5850"/>
            <a:ext cx="40386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745EE-E7A8-4B52-998E-7C6A3DAB74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2A9C60-3D6A-4181-8F13-53A4608F3B1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65D25F-47BA-4FC9-818F-3FCC698C8E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A6535B-ACD8-4B80-9096-BC5151F5B5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2E0F2C-0235-4067-BA9E-07C5C2C526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59DB2D-04D7-4DDC-BB5A-0468A15F418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 descr="10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hidden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457200" y="1085850"/>
            <a:ext cx="8229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black">
          <a:xfrm>
            <a:off x="457200" y="4857751"/>
            <a:ext cx="2133600" cy="18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3124200" y="4857751"/>
            <a:ext cx="2895600" cy="18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6553200" y="4857751"/>
            <a:ext cx="2133600" cy="18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rgbClr val="FFFFFF"/>
                </a:solidFill>
              </a:defRPr>
            </a:lvl1pPr>
          </a:lstStyle>
          <a:p>
            <a:fld id="{11582B3A-F956-4662-AB56-42F02D87B3D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black">
          <a:xfrm>
            <a:off x="-25399" y="796529"/>
            <a:ext cx="7313613" cy="54769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120254"/>
            <a:ext cx="78486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FFFFFF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FFFFFF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7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7000892" y="4600592"/>
            <a:ext cx="1928826" cy="400050"/>
          </a:xfrm>
        </p:spPr>
        <p:txBody>
          <a:bodyPr/>
          <a:lstStyle/>
          <a:p>
            <a:r>
              <a:rPr lang="sr-Latn-ME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1C4D7A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Gabriola" pitchFamily="82" charset="0"/>
              </a:rPr>
              <a:t>Violeta  Rašković</a:t>
            </a:r>
            <a:endParaRPr lang="en-US" sz="2400" b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1C4D7A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Gabriola" pitchFamily="82" charset="0"/>
            </a:endParaRPr>
          </a:p>
          <a:p>
            <a:endParaRPr lang="en-US" sz="2400" dirty="0">
              <a:solidFill>
                <a:srgbClr val="1C4D7A"/>
              </a:solidFill>
            </a:endParaRPr>
          </a:p>
        </p:txBody>
      </p:sp>
      <p:pic>
        <p:nvPicPr>
          <p:cNvPr id="2150" name="Picture 102" descr="C:\Users\Win 7\Desktop\Untitled - Copy.png"/>
          <p:cNvPicPr>
            <a:picLocks noChangeAspect="1" noChangeArrowheads="1"/>
          </p:cNvPicPr>
          <p:nvPr/>
        </p:nvPicPr>
        <p:blipFill>
          <a:blip r:embed="rId2"/>
          <a:srcRect l="50921" t="34797" r="21901" b="37283"/>
          <a:stretch>
            <a:fillRect/>
          </a:stretch>
        </p:blipFill>
        <p:spPr bwMode="auto">
          <a:xfrm>
            <a:off x="4357686" y="4673029"/>
            <a:ext cx="1143008" cy="274985"/>
          </a:xfrm>
          <a:prstGeom prst="rect">
            <a:avLst/>
          </a:prstGeom>
          <a:noFill/>
        </p:spPr>
      </p:pic>
      <p:sp>
        <p:nvSpPr>
          <p:cNvPr id="11" name="Rectangle 5"/>
          <p:cNvSpPr txBox="1">
            <a:spLocks noChangeArrowheads="1"/>
          </p:cNvSpPr>
          <p:nvPr/>
        </p:nvSpPr>
        <p:spPr bwMode="white">
          <a:xfrm>
            <a:off x="857224" y="1357304"/>
            <a:ext cx="571504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spcAft>
                <a:spcPts val="1800"/>
              </a:spcAft>
              <a:defRPr/>
            </a:pPr>
            <a:r>
              <a:rPr lang="en-US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osnov</a:t>
            </a:r>
            <a:r>
              <a:rPr lang="sr-Latn-ME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e</a:t>
            </a:r>
            <a:r>
              <a:rPr lang="en-US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 </a:t>
            </a:r>
            <a:r>
              <a:rPr lang="sr-Latn-ME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 </a:t>
            </a:r>
            <a:r>
              <a:rPr lang="en-US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računarstva</a:t>
            </a:r>
            <a:endParaRPr kumimoji="0" lang="sr-Latn-ME" sz="4600" b="1" i="0" u="none" strike="noStrike" kern="0" cap="none" spc="0" normalizeH="0" baseline="0" noProof="1" smtClean="0">
              <a:ln>
                <a:noFill/>
              </a:ln>
              <a:solidFill>
                <a:srgbClr val="62A2DC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57818" y="1643056"/>
            <a:ext cx="785818" cy="1908215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perspectiveContrastingRightFacing">
              <a:rot lat="0" lon="19800000" rev="0"/>
            </a:camera>
            <a:lightRig rig="threePt" dir="t"/>
          </a:scene3d>
          <a:sp3d prstMaterial="dkEdge"/>
        </p:spPr>
        <p:txBody>
          <a:bodyPr wrap="square" lIns="91440" tIns="45720" rIns="91440" bIns="45720">
            <a:spAutoFit/>
            <a:scene3d>
              <a:camera prst="perspectiveContrastingRightFacing">
                <a:rot lat="0" lon="19800000" rev="0"/>
              </a:camera>
              <a:lightRig rig="threePt" dir="t"/>
            </a:scene3d>
            <a:sp3d>
              <a:bevelT w="31750" h="114300"/>
              <a:bevelB w="25400" h="82550"/>
            </a:sp3d>
          </a:bodyPr>
          <a:lstStyle/>
          <a:p>
            <a:pPr algn="ctr"/>
            <a:r>
              <a:rPr lang="en-US" sz="11800" spc="100" dirty="0">
                <a:ln w="18000">
                  <a:solidFill>
                    <a:srgbClr val="FFC000"/>
                  </a:solidFill>
                  <a:prstDash val="solid"/>
                </a:ln>
                <a:solidFill>
                  <a:srgbClr val="FBE903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3</a:t>
            </a:r>
            <a:endParaRPr lang="en-US" sz="11800" b="1" cap="none" spc="100" dirty="0">
              <a:ln w="18000">
                <a:solidFill>
                  <a:srgbClr val="FFC000"/>
                </a:solidFill>
                <a:prstDash val="solid"/>
              </a:ln>
              <a:solidFill>
                <a:srgbClr val="FBE903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pic>
        <p:nvPicPr>
          <p:cNvPr id="1028" name="Picture 4" descr="C:\Users\Win 7\Desktop\Untitled3.png"/>
          <p:cNvPicPr>
            <a:picLocks noChangeAspect="1" noChangeArrowheads="1"/>
          </p:cNvPicPr>
          <p:nvPr/>
        </p:nvPicPr>
        <p:blipFill>
          <a:blip r:embed="rId3"/>
          <a:srcRect l="66138" t="13632" r="18120" b="33106"/>
          <a:stretch>
            <a:fillRect/>
          </a:stretch>
        </p:blipFill>
        <p:spPr bwMode="auto">
          <a:xfrm rot="3660000">
            <a:off x="7165266" y="1541004"/>
            <a:ext cx="838248" cy="1359713"/>
          </a:xfrm>
          <a:prstGeom prst="rect">
            <a:avLst/>
          </a:prstGeom>
          <a:noFill/>
        </p:spPr>
      </p:pic>
      <p:pic>
        <p:nvPicPr>
          <p:cNvPr id="1026" name="Picture 2" descr="C:\Users\Win 7\Desktop\Untitled2.png"/>
          <p:cNvPicPr>
            <a:picLocks noChangeAspect="1" noChangeArrowheads="1"/>
          </p:cNvPicPr>
          <p:nvPr/>
        </p:nvPicPr>
        <p:blipFill>
          <a:blip r:embed="rId4"/>
          <a:srcRect t="8924" r="2222" b="8924"/>
          <a:stretch>
            <a:fillRect/>
          </a:stretch>
        </p:blipFill>
        <p:spPr bwMode="auto">
          <a:xfrm flipH="1">
            <a:off x="7311851" y="794133"/>
            <a:ext cx="1108727" cy="1391832"/>
          </a:xfrm>
          <a:prstGeom prst="rect">
            <a:avLst/>
          </a:prstGeom>
          <a:noFill/>
        </p:spPr>
      </p:pic>
      <p:pic>
        <p:nvPicPr>
          <p:cNvPr id="1029" name="Picture 5" descr="C:\Users\Win 7\Desktop\Untitled - Copy.png"/>
          <p:cNvPicPr>
            <a:picLocks noChangeAspect="1" noChangeArrowheads="1"/>
          </p:cNvPicPr>
          <p:nvPr/>
        </p:nvPicPr>
        <p:blipFill>
          <a:blip r:embed="rId5"/>
          <a:srcRect l="-3184"/>
          <a:stretch>
            <a:fillRect/>
          </a:stretch>
        </p:blipFill>
        <p:spPr bwMode="auto">
          <a:xfrm>
            <a:off x="6643701" y="2357436"/>
            <a:ext cx="2485200" cy="8862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3754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978652"/>
            <a:ext cx="8715436" cy="395492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Podatak predstavljen  u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diskretnom  obliku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 onaj koji je zadat pomoću prekidnih  fizičkih veličina koje imaju samo određene oštro odvojene  vrijednosti.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Radi obrade na računaru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podaci se zadaju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 diskretnom obliku pomoću kombinacije slova i brojeva.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Podaci  zadati u diskretnom obliku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mogu biti :</a:t>
            </a:r>
          </a:p>
          <a:p>
            <a:pPr lvl="1" indent="288000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numerički  (predstavljeni pomoću brojeva)</a:t>
            </a:r>
          </a:p>
          <a:p>
            <a:pPr lvl="1" indent="288000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alfabetski (predstavljeni pomoću slova)</a:t>
            </a:r>
          </a:p>
          <a:p>
            <a:pPr lvl="1" indent="288000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alfanumerički (predstavljeni pomoću slova i brojeva)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00034" y="185739"/>
            <a:ext cx="8143932" cy="671499"/>
          </a:xfrm>
          <a:prstGeom prst="rect">
            <a:avLst/>
          </a:prstGeom>
        </p:spPr>
        <p:txBody>
          <a:bodyPr/>
          <a:lstStyle/>
          <a:p>
            <a:pPr lvl="0" algn="ctr">
              <a:defRPr/>
            </a:pPr>
            <a:r>
              <a:rPr lang="sr-Latn-CS" sz="36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Diskretno predstavljanje </a:t>
            </a:r>
            <a:r>
              <a:rPr kumimoji="0" lang="sr-Latn-C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62A2DC"/>
                </a:solidFill>
                <a:effectLst/>
                <a:uLnTx/>
                <a:uFillTx/>
                <a:latin typeface="Constantia" pitchFamily="18" charset="0"/>
                <a:ea typeface="+mj-ea"/>
                <a:cs typeface="+mj-cs"/>
              </a:rPr>
              <a:t>podataka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62A2DC"/>
              </a:solidFill>
              <a:effectLst/>
              <a:uLnTx/>
              <a:uFillTx/>
              <a:latin typeface="Constantia" pitchFamily="18" charset="0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10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60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96135"/>
            <a:ext cx="8715436" cy="440120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Diskretna veličina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 veličina koja se mijenja skokovito s jedne vrijednosti na drugu.             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Da bi se podaci mogli predstaviti potrebno je usvojiti skup znakova ili apstraktnu azbuku.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Taj skup znakova je obično konačan neprazan skup različitih elemenata. Elementi mogu biti mala i velika slova azbuke, znaci decimalnih cifara, znaci interpunkcije i drugi specijalni znaci.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Svaki element skupa znakova naziva se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znak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Riječ znak potiče od e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gleske riječi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character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11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08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59710"/>
            <a:ext cx="8715436" cy="357020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Konačan broj redom napisanih znakova iz skupa znakova  naziva se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niska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ili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niz znakova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Svaka niska ima svoju dužinu. To je ukupan broj znakova niske. Postoji i prazna niska čija je dužina nula. Prazna niska ne sadrži ni jedan znak.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Da bi se podaci mogli obrađivati, oni se prethodno moraju predstaviti. Za predstavljanje konačnog broja elemenata nekog skupa radi obrade, primjenjuje se sledeći postupak:</a:t>
            </a:r>
            <a:endParaRPr lang="vi-VN" sz="22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12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4000510"/>
            <a:ext cx="9072594" cy="8463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288000" algn="just">
              <a:spcBef>
                <a:spcPts val="6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Nad usvojenim skupom znakova  formira se potreban broj niski.</a:t>
            </a:r>
          </a:p>
          <a:p>
            <a:pPr indent="288000" algn="just">
              <a:spcBef>
                <a:spcPts val="600"/>
              </a:spcBef>
              <a:spcAft>
                <a:spcPts val="0"/>
              </a:spcAft>
              <a:buBlip>
                <a:blip r:embed="rId2"/>
              </a:buBlip>
            </a:pPr>
            <a:r>
              <a:rPr lang="vi-VN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Svakom elementu stavi se jednoznačno  u vezu po jedna niska. </a:t>
            </a:r>
          </a:p>
        </p:txBody>
      </p:sp>
    </p:spTree>
    <p:extLst>
      <p:ext uri="{BB962C8B-B14F-4D97-AF65-F5344CB8AC3E}">
        <p14:creationId xmlns:p14="http://schemas.microsoft.com/office/powerpoint/2010/main" val="306211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59710"/>
            <a:ext cx="8715436" cy="492442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Postupak uspostavljnja ove veze naziva se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kodiranje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Za postupak kodiranja potreban je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kod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Kod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je skup pravila kojima se opisuje način predstavljanja podataka.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Svaka korišćena niska naziva se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kodna riječ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Kodom se opisuje veza između svakog elementa polaznog skupa i određene kodne riječi.</a:t>
            </a:r>
          </a:p>
          <a:p>
            <a:pPr indent="457200" algn="just">
              <a:spcBef>
                <a:spcPts val="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Postoji i suprotan postupak, a to je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dekodir</a:t>
            </a:r>
            <a:r>
              <a:rPr lang="sr-Latn-M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nje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</a:p>
          <a:p>
            <a:pPr indent="457200" algn="just">
              <a:spcBef>
                <a:spcPts val="0"/>
              </a:spcBef>
              <a:spcAft>
                <a:spcPts val="600"/>
              </a:spcAft>
            </a:pP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Dekodiranje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je postupak prelaska sa kodne riječi na odgovarajuće elemente polaznog skupa.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Ovakav način predstavljanja podataka naziva se diskretan način predsta</a:t>
            </a:r>
            <a:r>
              <a:rPr lang="sr-Latn-M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</a:t>
            </a:r>
            <a:r>
              <a:rPr lang="vi-VN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ljanja podataka.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13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30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59710"/>
            <a:ext cx="8715436" cy="449353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Primjer: 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Skup od 4 boje (</a:t>
            </a:r>
            <a:r>
              <a:rPr lang="vi-VN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crvena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</a:t>
            </a:r>
            <a:r>
              <a:rPr lang="vi-VN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zelena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</a:t>
            </a:r>
            <a:r>
              <a:rPr lang="vi-VN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plava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</a:t>
            </a:r>
            <a:r>
              <a:rPr lang="vi-VN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žuta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kodirati azbukom  A = (a,b).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sr-Latn-M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</a:t>
            </a:r>
            <a:r>
              <a:rPr lang="vi-VN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rvena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- aa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sr-Latn-ME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</a:t>
            </a:r>
            <a:r>
              <a:rPr lang="vi-VN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elena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ab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plava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ba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vi-VN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žuta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– bb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Kodne  riječi  su: aa, ab, ba i bb.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endParaRPr lang="vi-VN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14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1714494"/>
            <a:ext cx="254317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7871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978652"/>
            <a:ext cx="8715436" cy="40934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1200"/>
              </a:spcBef>
              <a:spcAft>
                <a:spcPts val="600"/>
              </a:spcAft>
            </a:pP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Računar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je uređaj koji obrađuje podatke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izvršavajući naredbe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date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programom.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0"/>
              </a:spcBef>
              <a:spcAft>
                <a:spcPts val="600"/>
              </a:spcAft>
            </a:pP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Obrad</a:t>
            </a:r>
            <a:r>
              <a:rPr lang="sr-Latn-M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podataka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predstavlja proces kod kojeg se polazeći od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ulaznih podataka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 osnovu poznatog obradnog  postupka  dobijaju 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izlazni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podaci.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0"/>
              </a:spcBef>
              <a:spcAft>
                <a:spcPts val="600"/>
              </a:spcAft>
            </a:pP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Podatak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označava činjenicu koja može biti u obliku broja, teksta, slike ili u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nekom drugom obliku, koja se kao takva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pamti.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0"/>
              </a:spcBef>
              <a:spcAft>
                <a:spcPts val="60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pr.		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-5˚C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– podatak</a:t>
            </a:r>
          </a:p>
          <a:p>
            <a:pPr indent="457200" algn="just">
              <a:spcBef>
                <a:spcPts val="0"/>
              </a:spcBef>
              <a:spcAft>
                <a:spcPts val="60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	spoljna temperatura je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-5˚C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– informacija</a:t>
            </a:r>
            <a:endParaRPr lang="vi-VN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71514" y="185739"/>
            <a:ext cx="7758138" cy="671499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r-Latn-CS" sz="36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P</a:t>
            </a:r>
            <a:r>
              <a:rPr kumimoji="0" lang="sr-Latn-C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62A2DC"/>
                </a:solidFill>
                <a:effectLst/>
                <a:uLnTx/>
                <a:uFillTx/>
                <a:latin typeface="Constantia" pitchFamily="18" charset="0"/>
                <a:ea typeface="+mj-ea"/>
                <a:cs typeface="+mj-cs"/>
              </a:rPr>
              <a:t>odatak  i  vrste  podataka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62A2DC"/>
              </a:solidFill>
              <a:effectLst/>
              <a:uLnTx/>
              <a:uFillTx/>
              <a:latin typeface="Constantia" pitchFamily="18" charset="0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2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1063361"/>
            <a:ext cx="8715436" cy="350865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1200"/>
              </a:spcBef>
              <a:spcAft>
                <a:spcPts val="600"/>
              </a:spcAft>
            </a:pP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Podaci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su činjenice, pojmovi ili događaji predstavljeni (zapisani, registrovani) na unaprijed dogovoren, formalizovan način.</a:t>
            </a:r>
          </a:p>
          <a:p>
            <a:pPr indent="457200" algn="just">
              <a:spcBef>
                <a:spcPts val="12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Formalizovan način predstavljanja podataka je neki standardizovan, uobičajeni način koji se primjenjuje u radu sa podacima.</a:t>
            </a:r>
          </a:p>
          <a:p>
            <a:pPr indent="457200" algn="just">
              <a:spcBef>
                <a:spcPts val="12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Primjer: Niz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6.09.201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.“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 uobičajeni način pisanja datuma.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3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1073528"/>
            <a:ext cx="8715436" cy="33547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12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Podaci su sirov materijal u proizvodnji informacija. Sirovi podaci rijetko imaju značenje kao informacija.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Da bi postali informacije, podaci se pravilno interpretiraju, povezuju i obrađuju.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1200"/>
              </a:spcBef>
              <a:spcAft>
                <a:spcPts val="600"/>
              </a:spcAft>
            </a:pP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Obrada podataka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predstavlja skup aktivnosti kojima se podaci transformišu u informacije. Podaci se prikupljaju i registruju da bi se mogli čuvati, obrađivati i po potrebi koristiti.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4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71420"/>
            <a:ext cx="8715436" cy="477053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1200"/>
              </a:spcBef>
              <a:spcAft>
                <a:spcPts val="600"/>
              </a:spcAft>
            </a:pP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Informacija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-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Obrađeni podaci koji imaju određeno značenje i koji mogu biti korisni predstavljaju informaciju. Informacije se koriste za donošenje odluka.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oda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tak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nešto što objektivno postoji u prirodi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Obradom podataka dobija se informacija.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Informacija je subjektivna, jer postoji samo u odnosu na primaoca kome saopštava nešto novo.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 osnovu određene kol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čine informacija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primaoc usvaja </a:t>
            </a: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znanje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donosi odluke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 preuzima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određene  upravljačke akcije.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Znanje je uslovljeno informacijom.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215074" y="3286130"/>
            <a:ext cx="2786082" cy="1785950"/>
            <a:chOff x="533400" y="1944291"/>
            <a:chExt cx="3625850" cy="2731293"/>
          </a:xfrm>
        </p:grpSpPr>
        <p:sp>
          <p:nvSpPr>
            <p:cNvPr id="5" name="Oval 20"/>
            <p:cNvSpPr>
              <a:spLocks noChangeArrowheads="1"/>
            </p:cNvSpPr>
            <p:nvPr/>
          </p:nvSpPr>
          <p:spPr bwMode="gray">
            <a:xfrm>
              <a:off x="533400" y="1944291"/>
              <a:ext cx="3625850" cy="2719388"/>
            </a:xfrm>
            <a:prstGeom prst="ellipse">
              <a:avLst/>
            </a:prstGeom>
            <a:solidFill>
              <a:schemeClr val="hlink"/>
            </a:solidFill>
            <a:ln w="19050">
              <a:solidFill>
                <a:srgbClr val="F8F8F8"/>
              </a:solidFill>
              <a:round/>
              <a:headEnd/>
              <a:tailEnd/>
            </a:ln>
            <a:effectLst>
              <a:outerShdw dist="91581" dir="3378596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6" name="Oval 21"/>
            <p:cNvSpPr>
              <a:spLocks noChangeArrowheads="1"/>
            </p:cNvSpPr>
            <p:nvPr/>
          </p:nvSpPr>
          <p:spPr bwMode="ltGray">
            <a:xfrm>
              <a:off x="882650" y="2519363"/>
              <a:ext cx="2927350" cy="2150269"/>
            </a:xfrm>
            <a:prstGeom prst="ellipse">
              <a:avLst/>
            </a:prstGeom>
            <a:solidFill>
              <a:schemeClr val="folHlink"/>
            </a:solidFill>
            <a:ln w="19050">
              <a:solidFill>
                <a:srgbClr val="F8F8F8"/>
              </a:solidFill>
              <a:round/>
              <a:headEnd/>
              <a:tailEnd/>
            </a:ln>
            <a:effectLst>
              <a:outerShdw dist="91581" dir="3378596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7" name="Oval 22"/>
            <p:cNvSpPr>
              <a:spLocks noChangeArrowheads="1"/>
            </p:cNvSpPr>
            <p:nvPr/>
          </p:nvSpPr>
          <p:spPr bwMode="gray">
            <a:xfrm>
              <a:off x="1277939" y="3065860"/>
              <a:ext cx="2160587" cy="1604963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rgbClr val="F8F8F8"/>
              </a:solidFill>
              <a:round/>
              <a:headEnd/>
              <a:tailEnd/>
            </a:ln>
            <a:effectLst>
              <a:outerShdw dist="91581" dir="3378596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Oval 23"/>
            <p:cNvSpPr>
              <a:spLocks noChangeArrowheads="1"/>
            </p:cNvSpPr>
            <p:nvPr/>
          </p:nvSpPr>
          <p:spPr bwMode="gray">
            <a:xfrm>
              <a:off x="1628776" y="3714758"/>
              <a:ext cx="1484313" cy="960826"/>
            </a:xfrm>
            <a:prstGeom prst="ellipse">
              <a:avLst/>
            </a:prstGeom>
            <a:solidFill>
              <a:schemeClr val="accent2"/>
            </a:solidFill>
            <a:ln w="19050">
              <a:solidFill>
                <a:srgbClr val="F8F8F8"/>
              </a:solidFill>
              <a:round/>
              <a:headEnd/>
              <a:tailEnd/>
            </a:ln>
            <a:effectLst>
              <a:outerShdw dist="91581" dir="3378596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Text Box 18"/>
            <p:cNvSpPr txBox="1">
              <a:spLocks noChangeArrowheads="1"/>
            </p:cNvSpPr>
            <p:nvPr/>
          </p:nvSpPr>
          <p:spPr bwMode="black">
            <a:xfrm>
              <a:off x="1501776" y="3929071"/>
              <a:ext cx="1793875" cy="5775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r-Latn-ME" dirty="0" smtClean="0">
                  <a:solidFill>
                    <a:srgbClr val="F8F8F8"/>
                  </a:solidFill>
                  <a:latin typeface="Constantia" pitchFamily="18" charset="0"/>
                  <a:cs typeface="Arial" charset="0"/>
                </a:rPr>
                <a:t>znanje</a:t>
              </a:r>
              <a:endParaRPr lang="en-US" dirty="0">
                <a:solidFill>
                  <a:srgbClr val="F8F8F8"/>
                </a:solidFill>
                <a:latin typeface="Constantia" pitchFamily="18" charset="0"/>
                <a:cs typeface="Arial" charset="0"/>
              </a:endParaRPr>
            </a:p>
          </p:txBody>
        </p:sp>
        <p:sp>
          <p:nvSpPr>
            <p:cNvPr id="10" name="Text Box 18"/>
            <p:cNvSpPr txBox="1">
              <a:spLocks noChangeArrowheads="1"/>
            </p:cNvSpPr>
            <p:nvPr/>
          </p:nvSpPr>
          <p:spPr bwMode="black">
            <a:xfrm>
              <a:off x="1406526" y="3259932"/>
              <a:ext cx="1882775" cy="5775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r-Latn-ME" dirty="0" smtClean="0">
                  <a:solidFill>
                    <a:srgbClr val="F8F8F8"/>
                  </a:solidFill>
                  <a:latin typeface="Constantia" pitchFamily="18" charset="0"/>
                  <a:cs typeface="Arial" charset="0"/>
                </a:rPr>
                <a:t>informacija</a:t>
              </a:r>
              <a:endParaRPr lang="en-US" dirty="0">
                <a:solidFill>
                  <a:srgbClr val="F8F8F8"/>
                </a:solidFill>
                <a:latin typeface="Constantia" pitchFamily="18" charset="0"/>
                <a:cs typeface="Arial" charset="0"/>
              </a:endParaRPr>
            </a:p>
          </p:txBody>
        </p:sp>
        <p:sp>
          <p:nvSpPr>
            <p:cNvPr id="11" name="Text Box 18"/>
            <p:cNvSpPr txBox="1">
              <a:spLocks noChangeArrowheads="1"/>
            </p:cNvSpPr>
            <p:nvPr/>
          </p:nvSpPr>
          <p:spPr bwMode="black">
            <a:xfrm>
              <a:off x="1406526" y="2610151"/>
              <a:ext cx="1882775" cy="5775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r-Latn-ME" dirty="0" smtClean="0">
                  <a:solidFill>
                    <a:srgbClr val="F8F8F8"/>
                  </a:solidFill>
                  <a:latin typeface="Constantia" pitchFamily="18" charset="0"/>
                  <a:cs typeface="Arial" charset="0"/>
                </a:rPr>
                <a:t>podatak</a:t>
              </a:r>
              <a:endParaRPr lang="en-US" dirty="0">
                <a:solidFill>
                  <a:srgbClr val="F8F8F8"/>
                </a:solidFill>
                <a:latin typeface="Constantia" pitchFamily="18" charset="0"/>
                <a:cs typeface="Arial" charset="0"/>
              </a:endParaRPr>
            </a:p>
          </p:txBody>
        </p:sp>
        <p:sp>
          <p:nvSpPr>
            <p:cNvPr id="12" name="Text Box 18"/>
            <p:cNvSpPr txBox="1">
              <a:spLocks noChangeArrowheads="1"/>
            </p:cNvSpPr>
            <p:nvPr/>
          </p:nvSpPr>
          <p:spPr bwMode="black">
            <a:xfrm>
              <a:off x="1406526" y="2090738"/>
              <a:ext cx="1882775" cy="5775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r-Latn-ME" dirty="0" smtClean="0">
                  <a:solidFill>
                    <a:srgbClr val="F8F8F8"/>
                  </a:solidFill>
                  <a:latin typeface="Constantia" pitchFamily="18" charset="0"/>
                  <a:cs typeface="Arial" charset="0"/>
                </a:rPr>
                <a:t>okolina</a:t>
              </a:r>
              <a:endParaRPr lang="en-US" dirty="0">
                <a:solidFill>
                  <a:srgbClr val="F8F8F8"/>
                </a:solidFill>
                <a:latin typeface="Constantia" pitchFamily="18" charset="0"/>
                <a:cs typeface="Arial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5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411666"/>
            <a:ext cx="8715436" cy="417037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1200"/>
              </a:spcBef>
              <a:spcAft>
                <a:spcPts val="600"/>
              </a:spcAft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 svakodnevnom životu često se spominju pojmovi koje treba razlikovati:</a:t>
            </a:r>
          </a:p>
          <a:p>
            <a:pPr lvl="2" indent="180000" algn="just">
              <a:spcBef>
                <a:spcPts val="0"/>
              </a:spcBef>
              <a:spcAft>
                <a:spcPts val="0"/>
              </a:spcAft>
              <a:buSzPct val="50000"/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podatak</a:t>
            </a:r>
          </a:p>
          <a:p>
            <a:pPr lvl="2" indent="180000" algn="just">
              <a:spcBef>
                <a:spcPts val="0"/>
              </a:spcBef>
              <a:spcAft>
                <a:spcPts val="0"/>
              </a:spcAft>
              <a:buSzPct val="50000"/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poruka</a:t>
            </a:r>
          </a:p>
          <a:p>
            <a:pPr lvl="2" indent="180000" algn="just">
              <a:spcBef>
                <a:spcPts val="0"/>
              </a:spcBef>
              <a:spcAft>
                <a:spcPts val="0"/>
              </a:spcAft>
              <a:buSzPct val="50000"/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signal</a:t>
            </a:r>
          </a:p>
          <a:p>
            <a:pPr lvl="2" indent="180000" algn="just">
              <a:spcBef>
                <a:spcPts val="0"/>
              </a:spcBef>
              <a:spcAft>
                <a:spcPts val="600"/>
              </a:spcAft>
              <a:buSzPct val="50000"/>
              <a:buBlip>
                <a:blip r:embed="rId2"/>
              </a:buBlip>
            </a:pP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nformacija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  <a:buSzPct val="50000"/>
            </a:pP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Poruka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je podatak koji se razmjenjuje između dva subjekta u procesu komunikacije.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  <a:buSzPct val="50000"/>
            </a:pP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Signal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je fizički nosioc poruka pri komunikaciji između prostorno ili vremenski udaljenih korisnika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  <a:endParaRPr lang="vi-VN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6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72981"/>
            <a:ext cx="8715436" cy="477053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0"/>
              </a:spcBef>
              <a:spcAft>
                <a:spcPts val="600"/>
              </a:spcAft>
              <a:buSzPct val="50000"/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Riječ informacija potiče od latinske riječi </a:t>
            </a:r>
            <a:r>
              <a:rPr lang="vi-VN" i="1" dirty="0" smtClean="0">
                <a:solidFill>
                  <a:srgbClr val="EA85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informatio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što u prevodu znači saznanje.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  <a:buSzPct val="50000"/>
            </a:pPr>
            <a:r>
              <a:rPr lang="vi-VN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Informatika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je nauka koja se bavi izučavanjem načina, metoda i sredstava za prikupljanje i obradu informacija.                                                             </a:t>
            </a:r>
          </a:p>
          <a:p>
            <a:pPr indent="457200" algn="just">
              <a:spcBef>
                <a:spcPts val="600"/>
              </a:spcBef>
              <a:spcAft>
                <a:spcPts val="600"/>
              </a:spcAft>
              <a:buSzPct val="50000"/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Riječ informatika potiče od francuske riječi </a:t>
            </a:r>
            <a:r>
              <a:rPr lang="vi-VN" i="1" dirty="0" smtClean="0">
                <a:solidFill>
                  <a:srgbClr val="EA85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information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[e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nformasion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]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i posljednja dva slova riječi </a:t>
            </a:r>
            <a:r>
              <a:rPr lang="vi-VN" dirty="0" smtClean="0">
                <a:solidFill>
                  <a:srgbClr val="EA85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automatique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[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otomatik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]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  <a:buSzPct val="50000"/>
            </a:pPr>
            <a:r>
              <a:rPr lang="sr-Latn-M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Računarstvo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je nauka koja se bavi proučavanjem računara i postupaka koji se primjenjuju na računarima.</a:t>
            </a:r>
            <a:endParaRPr lang="vi-VN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  <a:buSzPct val="50000"/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 engleskom govornom području koriste se termini </a:t>
            </a:r>
            <a:r>
              <a:rPr lang="vi-VN" dirty="0" smtClean="0">
                <a:solidFill>
                  <a:srgbClr val="EA85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Computer</a:t>
            </a:r>
            <a:r>
              <a:rPr lang="sr-Latn-ME" dirty="0" smtClean="0">
                <a:solidFill>
                  <a:srgbClr val="EA85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dirty="0" smtClean="0">
                <a:solidFill>
                  <a:srgbClr val="EA85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science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i </a:t>
            </a:r>
            <a:r>
              <a:rPr lang="vi-VN" dirty="0" smtClean="0">
                <a:solidFill>
                  <a:srgbClr val="EA85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Information systems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7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72981"/>
            <a:ext cx="8715436" cy="440120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600"/>
              </a:spcAft>
              <a:buSzPct val="50000"/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Podaci se prema načinu predstavljanja mogu podijeliti na:</a:t>
            </a:r>
          </a:p>
          <a:p>
            <a:pPr lvl="1" indent="457200" algn="just">
              <a:spcBef>
                <a:spcPts val="0"/>
              </a:spcBef>
              <a:spcAft>
                <a:spcPts val="600"/>
              </a:spcAft>
              <a:buSzPct val="100000"/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 analogne podatke</a:t>
            </a:r>
          </a:p>
          <a:p>
            <a:pPr lvl="1" indent="457200" algn="just">
              <a:spcBef>
                <a:spcPts val="0"/>
              </a:spcBef>
              <a:spcAft>
                <a:spcPts val="600"/>
              </a:spcAft>
              <a:buSzPct val="100000"/>
              <a:buBlip>
                <a:blip r:embed="rId2"/>
              </a:buBlip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 digitalne podatke      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0"/>
              </a:spcBef>
              <a:spcAft>
                <a:spcPts val="600"/>
              </a:spcAft>
              <a:buSzPct val="50000"/>
            </a:pPr>
            <a:r>
              <a:rPr lang="vi-VN" sz="1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                                                         </a:t>
            </a:r>
          </a:p>
          <a:p>
            <a:pPr indent="457200" algn="just">
              <a:spcBef>
                <a:spcPts val="0"/>
              </a:spcBef>
              <a:spcAft>
                <a:spcPts val="600"/>
              </a:spcAft>
              <a:buSzPct val="50000"/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Analogni podaci su predstavljeni kontinualnim neprekidnim funkcijama, a digitalni pomoću cifara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(brojeva).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0"/>
              </a:spcBef>
              <a:spcAft>
                <a:spcPts val="600"/>
              </a:spcAft>
              <a:buSzPct val="50000"/>
            </a:pPr>
            <a:endParaRPr lang="sr-Latn-ME" sz="14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0"/>
              </a:spcBef>
              <a:spcAft>
                <a:spcPts val="600"/>
              </a:spcAft>
              <a:buSzPct val="50000"/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Riječ digitalno potiče od eng.riječi </a:t>
            </a:r>
            <a:r>
              <a:rPr lang="vi-VN" i="1" dirty="0" smtClean="0">
                <a:solidFill>
                  <a:srgbClr val="EA85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digit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što u prevodu znači cifra ili od latinske riječi </a:t>
            </a:r>
            <a:r>
              <a:rPr lang="vi-VN" i="1" dirty="0" smtClean="0">
                <a:solidFill>
                  <a:srgbClr val="EA85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digitus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što u prevodu znači prst (računanje  na prste).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8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72981"/>
            <a:ext cx="8715436" cy="283154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600"/>
              </a:spcAft>
              <a:buSzPct val="50000"/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Podatak predstavljen u analognom obliku je onaj koji je zadat pomoću fizičke veličine koja se m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jenja  neprekidno i čija je vrijednost </a:t>
            </a:r>
            <a:r>
              <a:rPr lang="sr-Latn-ME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funkcionalno zavisna od  podatka.</a:t>
            </a:r>
            <a:endParaRPr lang="sr-Latn-ME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Bef>
                <a:spcPts val="600"/>
              </a:spcBef>
              <a:spcAft>
                <a:spcPts val="600"/>
              </a:spcAft>
              <a:buSzPct val="50000"/>
            </a:pPr>
            <a:r>
              <a:rPr lang="vi-VN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Makroskopski posmatrano većina prirodnih pojava je kontinualnog karaktera, mijenja se u vremenu,                                                                  bez trenutnih skokova (temperatura, pritisak, prirodna svjetlost…).  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2214546" y="3357568"/>
            <a:ext cx="1516666" cy="1355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4429124" y="3355388"/>
            <a:ext cx="1518667" cy="1359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9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90TGp_climb_dark">
  <a:themeElements>
    <a:clrScheme name="Office Theme 2">
      <a:dk1>
        <a:srgbClr val="5F5F5F"/>
      </a:dk1>
      <a:lt1>
        <a:srgbClr val="FFFFFF"/>
      </a:lt1>
      <a:dk2>
        <a:srgbClr val="232751"/>
      </a:dk2>
      <a:lt2>
        <a:srgbClr val="CCFFCC"/>
      </a:lt2>
      <a:accent1>
        <a:srgbClr val="62A2DC"/>
      </a:accent1>
      <a:accent2>
        <a:srgbClr val="E29B54"/>
      </a:accent2>
      <a:accent3>
        <a:srgbClr val="ACACB3"/>
      </a:accent3>
      <a:accent4>
        <a:srgbClr val="DADADA"/>
      </a:accent4>
      <a:accent5>
        <a:srgbClr val="B7CEEB"/>
      </a:accent5>
      <a:accent6>
        <a:srgbClr val="CD8C4B"/>
      </a:accent6>
      <a:hlink>
        <a:srgbClr val="83CE5A"/>
      </a:hlink>
      <a:folHlink>
        <a:srgbClr val="DE585B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808080"/>
        </a:dk1>
        <a:lt1>
          <a:srgbClr val="FFFFFF"/>
        </a:lt1>
        <a:dk2>
          <a:srgbClr val="003366"/>
        </a:dk2>
        <a:lt2>
          <a:srgbClr val="FFFFCC"/>
        </a:lt2>
        <a:accent1>
          <a:srgbClr val="79CE24"/>
        </a:accent1>
        <a:accent2>
          <a:srgbClr val="E45267"/>
        </a:accent2>
        <a:accent3>
          <a:srgbClr val="AAADB8"/>
        </a:accent3>
        <a:accent4>
          <a:srgbClr val="DADADA"/>
        </a:accent4>
        <a:accent5>
          <a:srgbClr val="BEE3AC"/>
        </a:accent5>
        <a:accent6>
          <a:srgbClr val="CF495D"/>
        </a:accent6>
        <a:hlink>
          <a:srgbClr val="5FC3D7"/>
        </a:hlink>
        <a:folHlink>
          <a:srgbClr val="FAA7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5F5F5F"/>
        </a:dk1>
        <a:lt1>
          <a:srgbClr val="FFFFFF"/>
        </a:lt1>
        <a:dk2>
          <a:srgbClr val="232751"/>
        </a:dk2>
        <a:lt2>
          <a:srgbClr val="CCFFCC"/>
        </a:lt2>
        <a:accent1>
          <a:srgbClr val="62A2DC"/>
        </a:accent1>
        <a:accent2>
          <a:srgbClr val="E29B54"/>
        </a:accent2>
        <a:accent3>
          <a:srgbClr val="ACACB3"/>
        </a:accent3>
        <a:accent4>
          <a:srgbClr val="DADADA"/>
        </a:accent4>
        <a:accent5>
          <a:srgbClr val="B7CEEB"/>
        </a:accent5>
        <a:accent6>
          <a:srgbClr val="CD8C4B"/>
        </a:accent6>
        <a:hlink>
          <a:srgbClr val="83CE5A"/>
        </a:hlink>
        <a:folHlink>
          <a:srgbClr val="DE585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5F5F5F"/>
        </a:dk1>
        <a:lt1>
          <a:srgbClr val="FFFFFF"/>
        </a:lt1>
        <a:dk2>
          <a:srgbClr val="504736"/>
        </a:dk2>
        <a:lt2>
          <a:srgbClr val="CCECFF"/>
        </a:lt2>
        <a:accent1>
          <a:srgbClr val="DE6084"/>
        </a:accent1>
        <a:accent2>
          <a:srgbClr val="63B1C9"/>
        </a:accent2>
        <a:accent3>
          <a:srgbClr val="B3B1AE"/>
        </a:accent3>
        <a:accent4>
          <a:srgbClr val="DADADA"/>
        </a:accent4>
        <a:accent5>
          <a:srgbClr val="ECB6C2"/>
        </a:accent5>
        <a:accent6>
          <a:srgbClr val="59A0B6"/>
        </a:accent6>
        <a:hlink>
          <a:srgbClr val="D08B58"/>
        </a:hlink>
        <a:folHlink>
          <a:srgbClr val="67D53B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590TGp_climb_dark</Template>
  <TotalTime>212</TotalTime>
  <Words>840</Words>
  <Application>Microsoft Office PowerPoint</Application>
  <PresentationFormat>On-screen Show (16:9)</PresentationFormat>
  <Paragraphs>89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590TGp_climb_dark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osnovi računarstva</dc:title>
  <dc:creator>violeta</dc:creator>
  <cp:lastModifiedBy>nastava</cp:lastModifiedBy>
  <cp:revision>41</cp:revision>
  <dcterms:created xsi:type="dcterms:W3CDTF">2016-09-17T00:47:55Z</dcterms:created>
  <dcterms:modified xsi:type="dcterms:W3CDTF">2018-11-06T06:41:27Z</dcterms:modified>
</cp:coreProperties>
</file>