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2EA8394-D740-4AEA-810B-F2861F9C6E49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DFF4200-E773-406E-A277-137ADAA22C0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980728"/>
            <a:ext cx="8062912" cy="3744416"/>
          </a:xfrm>
        </p:spPr>
        <p:txBody>
          <a:bodyPr>
            <a:normAutofit/>
          </a:bodyPr>
          <a:lstStyle/>
          <a:p>
            <a:r>
              <a:rPr lang="sr-Latn-ME" sz="3200" dirty="0" smtClean="0"/>
              <a:t>Đovani Bokačo</a:t>
            </a:r>
            <a:br>
              <a:rPr lang="sr-Latn-ME" sz="3200" dirty="0" smtClean="0"/>
            </a:b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sz="5400" i="1" dirty="0" smtClean="0"/>
              <a:t>Dekameron</a:t>
            </a:r>
            <a:endParaRPr lang="en-US" sz="5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8" y="0"/>
            <a:ext cx="4572000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642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Doma</a:t>
            </a:r>
            <a:r>
              <a:rPr lang="sr-Latn-ME" dirty="0" smtClean="0"/>
              <a:t>ći zadatak</a:t>
            </a:r>
          </a:p>
          <a:p>
            <a:pPr marL="64008" indent="0">
              <a:buNone/>
            </a:pPr>
            <a:r>
              <a:rPr lang="sr-Latn-ME" dirty="0" smtClean="0"/>
              <a:t>Pročitaj nekoliko novela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i="1" dirty="0" err="1" smtClean="0"/>
              <a:t>Dekamerona</a:t>
            </a:r>
            <a:r>
              <a:rPr lang="en-US" i="1" dirty="0" smtClean="0"/>
              <a:t>.</a:t>
            </a:r>
          </a:p>
          <a:p>
            <a:pPr marL="64008" indent="0">
              <a:buNone/>
            </a:pPr>
            <a:r>
              <a:rPr lang="en-US" dirty="0" err="1" smtClean="0"/>
              <a:t>Novelu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i="1" dirty="0" err="1" smtClean="0"/>
              <a:t>Dekamerona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sopstvenom</a:t>
            </a:r>
            <a:r>
              <a:rPr lang="en-US" dirty="0" smtClean="0"/>
              <a:t> </a:t>
            </a:r>
            <a:r>
              <a:rPr lang="en-US" dirty="0" err="1" smtClean="0"/>
              <a:t>izboru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30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Đovani Bokačo (1313-1375) rođen je u Firenci</a:t>
            </a:r>
          </a:p>
          <a:p>
            <a:r>
              <a:rPr lang="sr-Latn-ME" dirty="0" smtClean="0"/>
              <a:t>Pripada trojici najistaknutijih imena talijanske književnosti renesansnog perioda</a:t>
            </a:r>
          </a:p>
          <a:p>
            <a:r>
              <a:rPr lang="sr-Latn-ME" dirty="0" smtClean="0"/>
              <a:t>Svojim pričama snažno je svjedočio duh nov</a:t>
            </a:r>
            <a:r>
              <a:rPr lang="en-US" dirty="0" smtClean="0"/>
              <a:t>o</a:t>
            </a:r>
            <a:r>
              <a:rPr lang="sr-Latn-ME" dirty="0" smtClean="0"/>
              <a:t>g doba i oslobođenog čovjeka</a:t>
            </a:r>
          </a:p>
          <a:p>
            <a:r>
              <a:rPr lang="sr-Latn-ME" dirty="0" smtClean="0"/>
              <a:t>Dante ima Beatriče, </a:t>
            </a:r>
            <a:r>
              <a:rPr lang="en-US" dirty="0"/>
              <a:t>P</a:t>
            </a:r>
            <a:r>
              <a:rPr lang="sr-Latn-ME" dirty="0" smtClean="0"/>
              <a:t>etrarka Lauru a Bokačova muza je Fiameta.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61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ME" dirty="0" smtClean="0"/>
              <a:t>U  Firenci 1348. godine</a:t>
            </a:r>
            <a:r>
              <a:rPr lang="en-US" dirty="0" smtClean="0"/>
              <a:t> </a:t>
            </a:r>
            <a:r>
              <a:rPr lang="sr-Latn-ME" dirty="0" smtClean="0"/>
              <a:t>vlada kuga.</a:t>
            </a:r>
          </a:p>
          <a:p>
            <a:r>
              <a:rPr lang="sr-Latn-ME" dirty="0" smtClean="0"/>
              <a:t>Bokačo je Dekameron započeo iste godine, a završio ga 1353.</a:t>
            </a:r>
          </a:p>
          <a:p>
            <a:r>
              <a:rPr lang="sr-Latn-ME" dirty="0"/>
              <a:t>Bokačo je u Dekameronu </a:t>
            </a:r>
            <a:r>
              <a:rPr lang="sr-Latn-ME" dirty="0" smtClean="0"/>
              <a:t>po</a:t>
            </a:r>
            <a:r>
              <a:rPr lang="en-US" dirty="0" smtClean="0"/>
              <a:t>t</a:t>
            </a:r>
            <a:r>
              <a:rPr lang="sr-Latn-ME" dirty="0" smtClean="0"/>
              <a:t>puno </a:t>
            </a:r>
            <a:r>
              <a:rPr lang="sr-Latn-ME" dirty="0"/>
              <a:t>napustio nasleđe srednjeg vijeka i time postao začetnik </a:t>
            </a:r>
            <a:r>
              <a:rPr lang="sr-Latn-ME" dirty="0" smtClean="0"/>
              <a:t>novih </a:t>
            </a:r>
            <a:r>
              <a:rPr lang="sr-Latn-ME" dirty="0"/>
              <a:t>tokova u svjetskoj književnosti</a:t>
            </a:r>
          </a:p>
          <a:p>
            <a:r>
              <a:rPr lang="sr-Latn-ME" dirty="0"/>
              <a:t>Naziv </a:t>
            </a:r>
            <a:r>
              <a:rPr lang="sr-Latn-ME" i="1" dirty="0"/>
              <a:t>Dekameron</a:t>
            </a:r>
            <a:r>
              <a:rPr lang="sr-Latn-ME" dirty="0"/>
              <a:t> znači </a:t>
            </a:r>
            <a:r>
              <a:rPr lang="sr-Latn-ME" i="1" dirty="0">
                <a:solidFill>
                  <a:srgbClr val="FF0000"/>
                </a:solidFill>
              </a:rPr>
              <a:t>knjiga deset </a:t>
            </a:r>
            <a:r>
              <a:rPr lang="sr-Latn-ME" i="1" dirty="0" smtClean="0">
                <a:solidFill>
                  <a:srgbClr val="FF0000"/>
                </a:solidFill>
              </a:rPr>
              <a:t>dana.</a:t>
            </a:r>
            <a:r>
              <a:rPr lang="sr-Latn-ME" i="1" dirty="0">
                <a:solidFill>
                  <a:srgbClr val="FF0000"/>
                </a:solidFill>
              </a:rPr>
              <a:t> </a:t>
            </a:r>
            <a:r>
              <a:rPr lang="sr-Latn-ME" i="1" dirty="0" smtClean="0"/>
              <a:t>Odnosi </a:t>
            </a:r>
            <a:r>
              <a:rPr lang="sr-Latn-ME" i="1" dirty="0"/>
              <a:t>se na deset dana u kojima tri mladića i sedam </a:t>
            </a:r>
            <a:r>
              <a:rPr lang="sr-Latn-ME" i="1" dirty="0" smtClean="0"/>
              <a:t>djevojaka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sr-Latn-ME" i="1" dirty="0"/>
              <a:t>pobjegavši od kuge </a:t>
            </a:r>
            <a:r>
              <a:rPr lang="sr-Latn-ME" i="1" dirty="0" smtClean="0"/>
              <a:t>u  Firenci</a:t>
            </a:r>
            <a:r>
              <a:rPr lang="sr-Latn-ME" i="1" smtClean="0"/>
              <a:t>, pričaju </a:t>
            </a:r>
            <a:r>
              <a:rPr lang="en-US" i="1" dirty="0" err="1" smtClean="0"/>
              <a:t>zanimljive</a:t>
            </a:r>
            <a:r>
              <a:rPr lang="en-US" i="1" dirty="0" smtClean="0"/>
              <a:t> </a:t>
            </a:r>
            <a:r>
              <a:rPr lang="sr-Latn-ME" i="1" dirty="0" smtClean="0"/>
              <a:t> prič</a:t>
            </a:r>
            <a:r>
              <a:rPr lang="en-US" i="1" dirty="0" smtClean="0"/>
              <a:t>e</a:t>
            </a:r>
            <a:r>
              <a:rPr lang="sr-Latn-ME" i="1" dirty="0" smtClean="0"/>
              <a:t>, </a:t>
            </a:r>
            <a:r>
              <a:rPr lang="sr-Latn-ME" i="1" dirty="0"/>
              <a:t>uvijek na neku unaprijed zadatu </a:t>
            </a:r>
            <a:r>
              <a:rPr lang="sr-Latn-ME" i="1" dirty="0" smtClean="0"/>
              <a:t>temu</a:t>
            </a:r>
            <a:r>
              <a:rPr lang="en-US" i="1" dirty="0" smtClean="0"/>
              <a:t> </a:t>
            </a:r>
            <a:r>
              <a:rPr lang="sr-Latn-ME" i="1" dirty="0" smtClean="0"/>
              <a:t>(ljubavi, prevarama, podvizima i zanosima)</a:t>
            </a:r>
            <a:endParaRPr lang="en-US" i="1" dirty="0"/>
          </a:p>
          <a:p>
            <a:pPr marL="64008" indent="0">
              <a:buNone/>
            </a:pPr>
            <a:endParaRPr lang="sr-Latn-ME" dirty="0" smtClean="0"/>
          </a:p>
          <a:p>
            <a:r>
              <a:rPr lang="sr-Latn-ME" dirty="0" smtClean="0"/>
              <a:t>Oni se nalaze u crkvi Santa Marija Novela i tamo </a:t>
            </a:r>
            <a:r>
              <a:rPr lang="en-US" dirty="0" smtClean="0"/>
              <a:t>se </a:t>
            </a:r>
            <a:r>
              <a:rPr lang="en-US" dirty="0" err="1" smtClean="0"/>
              <a:t>dogovaraju</a:t>
            </a:r>
            <a:r>
              <a:rPr lang="en-US" dirty="0" smtClean="0"/>
              <a:t> </a:t>
            </a:r>
            <a:r>
              <a:rPr lang="en-US" dirty="0" err="1" smtClean="0"/>
              <a:t>gdje</a:t>
            </a:r>
            <a:r>
              <a:rPr lang="en-US" dirty="0" smtClean="0"/>
              <a:t> da </a:t>
            </a:r>
            <a:r>
              <a:rPr lang="en-US" dirty="0" err="1" smtClean="0"/>
              <a:t>nadju</a:t>
            </a:r>
            <a:r>
              <a:rPr lang="en-US" dirty="0" smtClean="0"/>
              <a:t> </a:t>
            </a:r>
            <a:r>
              <a:rPr lang="en-US" dirty="0" err="1" smtClean="0"/>
              <a:t>uto</a:t>
            </a:r>
            <a:r>
              <a:rPr lang="sr-Latn-ME" dirty="0" smtClean="0"/>
              <a:t>čište</a:t>
            </a:r>
            <a:r>
              <a:rPr lang="en-US" dirty="0" smtClean="0"/>
              <a:t>,</a:t>
            </a:r>
            <a:r>
              <a:rPr lang="sr-Latn-ME" dirty="0" smtClean="0"/>
              <a:t> dok traje epidemija.</a:t>
            </a:r>
            <a:r>
              <a:rPr lang="en-US" dirty="0" err="1" smtClean="0"/>
              <a:t>Odlu</a:t>
            </a:r>
            <a:r>
              <a:rPr lang="sr-Latn-ME" dirty="0" smtClean="0"/>
              <a:t>čuju se da pođu na imanje, van Firence. U idilčnoj atmosferi provode dvije sedmice. Vrijeme organizuju tako što svako od njih</a:t>
            </a:r>
            <a:r>
              <a:rPr lang="en-US" dirty="0" smtClean="0"/>
              <a:t>,</a:t>
            </a:r>
            <a:r>
              <a:rPr lang="sr-Latn-ME" dirty="0" smtClean="0"/>
              <a:t> svakog dana, osim petka i subote</a:t>
            </a:r>
            <a:r>
              <a:rPr lang="en-US" dirty="0" smtClean="0"/>
              <a:t>,</a:t>
            </a:r>
            <a:r>
              <a:rPr lang="sr-Latn-ME" dirty="0" smtClean="0"/>
              <a:t> ispriča po jednu priču, čiju temu određuj</a:t>
            </a:r>
            <a:r>
              <a:rPr lang="en-US" dirty="0"/>
              <a:t>e</a:t>
            </a:r>
            <a:r>
              <a:rPr lang="sr-Latn-ME" dirty="0" smtClean="0"/>
              <a:t> kralj ili kraljica tog dana. Tamo organizuju život koji je primjeren otmenim mladićima i djevojkama..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8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15" y="1124744"/>
            <a:ext cx="8914781" cy="4234656"/>
          </a:xfrm>
        </p:spPr>
      </p:pic>
    </p:spTree>
    <p:extLst>
      <p:ext uri="{BB962C8B-B14F-4D97-AF65-F5344CB8AC3E}">
        <p14:creationId xmlns:p14="http://schemas.microsoft.com/office/powerpoint/2010/main" val="821241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ME" dirty="0"/>
              <a:t>Priče  su tematski i stilski dosta </a:t>
            </a:r>
            <a:r>
              <a:rPr lang="sr-Latn-ME" dirty="0" smtClean="0"/>
              <a:t>raznolike</a:t>
            </a:r>
            <a:r>
              <a:rPr lang="sr-Cyrl-ME" dirty="0" smtClean="0"/>
              <a:t>: </a:t>
            </a:r>
            <a:r>
              <a:rPr lang="sr-Latn-ME" dirty="0" smtClean="0"/>
              <a:t>sentim</a:t>
            </a:r>
            <a:r>
              <a:rPr lang="en-US" dirty="0" smtClean="0"/>
              <a:t>en</a:t>
            </a:r>
            <a:r>
              <a:rPr lang="sr-Latn-ME" dirty="0" smtClean="0"/>
              <a:t>talne</a:t>
            </a:r>
            <a:r>
              <a:rPr lang="sr-Latn-ME" dirty="0"/>
              <a:t>, ironične, </a:t>
            </a:r>
            <a:r>
              <a:rPr lang="sr-Latn-ME" dirty="0" smtClean="0"/>
              <a:t>podrugljive</a:t>
            </a:r>
            <a:r>
              <a:rPr lang="en-US" dirty="0" smtClean="0"/>
              <a:t>…</a:t>
            </a:r>
            <a:endParaRPr lang="sr-Latn-ME" dirty="0"/>
          </a:p>
          <a:p>
            <a:r>
              <a:rPr lang="sr-Latn-ME" dirty="0"/>
              <a:t>Sve je uokvireno temeljnom pričom o kugi u Firenci.</a:t>
            </a:r>
          </a:p>
          <a:p>
            <a:r>
              <a:rPr lang="sr-Latn-ME" dirty="0"/>
              <a:t>Struktura novele je uvijek ista</a:t>
            </a:r>
            <a:r>
              <a:rPr lang="sr-Latn-ME" dirty="0" smtClean="0"/>
              <a:t>:</a:t>
            </a:r>
            <a:r>
              <a:rPr lang="sr-Cyrl-ME" dirty="0" smtClean="0"/>
              <a:t> </a:t>
            </a:r>
            <a:r>
              <a:rPr lang="sr-Latn-ME" dirty="0" smtClean="0"/>
              <a:t>kratki </a:t>
            </a:r>
            <a:r>
              <a:rPr lang="sr-Latn-ME" dirty="0"/>
              <a:t>nacrt fabule, napominju se kratki uvodi za svaki dan, </a:t>
            </a:r>
            <a:r>
              <a:rPr lang="sr-Latn-ME" dirty="0" smtClean="0"/>
              <a:t>a</a:t>
            </a:r>
            <a:r>
              <a:rPr lang="sr-Cyrl-ME" dirty="0" smtClean="0"/>
              <a:t> </a:t>
            </a:r>
            <a:r>
              <a:rPr lang="sr-Latn-ME" dirty="0" smtClean="0"/>
              <a:t>svaka </a:t>
            </a:r>
            <a:r>
              <a:rPr lang="sr-Latn-ME" dirty="0"/>
              <a:t>počinje ekspozicijom u kojoj su naznačeni glavni likovi i njihovi odnosi, </a:t>
            </a:r>
            <a:r>
              <a:rPr lang="sr-Latn-ME" dirty="0" smtClean="0"/>
              <a:t>nastavl</a:t>
            </a:r>
            <a:r>
              <a:rPr lang="sr-Cyrl-ME" dirty="0" smtClean="0"/>
              <a:t>ј</a:t>
            </a:r>
            <a:r>
              <a:rPr lang="sr-Latn-ME" dirty="0" smtClean="0"/>
              <a:t>a</a:t>
            </a:r>
            <a:r>
              <a:rPr lang="sr-Cyrl-ME" dirty="0" smtClean="0"/>
              <a:t> </a:t>
            </a:r>
            <a:r>
              <a:rPr lang="sr-Latn-ME" dirty="0" smtClean="0"/>
              <a:t>se zapletom</a:t>
            </a:r>
            <a:r>
              <a:rPr lang="sr-Cyrl-ME" dirty="0" smtClean="0"/>
              <a:t> </a:t>
            </a:r>
            <a:r>
              <a:rPr lang="sr-Latn-ME" dirty="0" smtClean="0"/>
              <a:t>i </a:t>
            </a:r>
            <a:r>
              <a:rPr lang="sr-Latn-ME" dirty="0"/>
              <a:t>završava raspletom, koji najčešće u sebi nosi poentu</a:t>
            </a:r>
            <a:r>
              <a:rPr lang="sr-Latn-ME" dirty="0" smtClean="0"/>
              <a:t>.</a:t>
            </a:r>
            <a:endParaRPr lang="sr-Cyrl-ME" dirty="0" smtClean="0"/>
          </a:p>
          <a:p>
            <a:r>
              <a:rPr lang="sr-Latn-ME" dirty="0" smtClean="0"/>
              <a:t>Siže </a:t>
            </a:r>
            <a:r>
              <a:rPr lang="sr-Latn-ME" dirty="0"/>
              <a:t>je ograničen </a:t>
            </a:r>
            <a:r>
              <a:rPr lang="sr-Latn-ME" dirty="0" smtClean="0"/>
              <a:t>na</a:t>
            </a:r>
            <a:r>
              <a:rPr lang="sr-Cyrl-ME" dirty="0" smtClean="0"/>
              <a:t> </a:t>
            </a:r>
            <a:r>
              <a:rPr lang="sr-Latn-ME" dirty="0" smtClean="0"/>
              <a:t>jedan </a:t>
            </a:r>
            <a:r>
              <a:rPr lang="sr-Latn-ME" dirty="0"/>
              <a:t>glavni lik i </a:t>
            </a:r>
            <a:r>
              <a:rPr lang="sr-Latn-ME" dirty="0" smtClean="0"/>
              <a:t>jedan</a:t>
            </a:r>
            <a:r>
              <a:rPr lang="sr-Cyrl-ME" dirty="0" smtClean="0"/>
              <a:t> </a:t>
            </a:r>
            <a:r>
              <a:rPr lang="sr-Latn-ME" dirty="0" smtClean="0"/>
              <a:t>događaj</a:t>
            </a:r>
            <a:r>
              <a:rPr lang="sr-Latn-ME" dirty="0"/>
              <a:t>.</a:t>
            </a:r>
          </a:p>
          <a:p>
            <a:r>
              <a:rPr lang="sr-Latn-ME" dirty="0" smtClean="0"/>
              <a:t>St</a:t>
            </a:r>
            <a:r>
              <a:rPr lang="en-US" dirty="0"/>
              <a:t>i</a:t>
            </a:r>
            <a:r>
              <a:rPr lang="sr-Latn-ME" dirty="0" smtClean="0"/>
              <a:t>l </a:t>
            </a:r>
            <a:r>
              <a:rPr lang="sr-Latn-ME" dirty="0"/>
              <a:t>je bogat </a:t>
            </a:r>
            <a:r>
              <a:rPr lang="sr-Latn-ME" dirty="0" smtClean="0"/>
              <a:t>ukrasima</a:t>
            </a:r>
            <a:r>
              <a:rPr lang="en-US" dirty="0" smtClean="0"/>
              <a:t> </a:t>
            </a:r>
            <a:r>
              <a:rPr lang="sr-Latn-ME" dirty="0" smtClean="0"/>
              <a:t>i </a:t>
            </a:r>
            <a:r>
              <a:rPr lang="sr-Latn-ME" dirty="0"/>
              <a:t>pilagođen likovima i situacijama.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8897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sr-Latn-ME" dirty="0" smtClean="0"/>
              <a:t>Deset ključnih perspektiva u Dekameronu mogu se naći u likovima  koji su takođe i pripovijedači.</a:t>
            </a:r>
          </a:p>
          <a:p>
            <a:pPr marL="64008" indent="0">
              <a:buNone/>
            </a:pPr>
            <a:r>
              <a:rPr lang="sr-Latn-ME" dirty="0" smtClean="0"/>
              <a:t>Bokačo im daje imena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najbolje</a:t>
            </a:r>
            <a:r>
              <a:rPr lang="en-US" dirty="0" smtClean="0"/>
              <a:t> </a:t>
            </a:r>
            <a:r>
              <a:rPr lang="en-US" dirty="0" err="1" smtClean="0"/>
              <a:t>opisuju</a:t>
            </a:r>
            <a:r>
              <a:rPr lang="sr-Latn-ME" dirty="0" smtClean="0"/>
              <a:t>.</a:t>
            </a:r>
          </a:p>
          <a:p>
            <a:pPr marL="64008" indent="0">
              <a:buNone/>
            </a:pPr>
            <a:r>
              <a:rPr lang="sr-Latn-ME" dirty="0" smtClean="0"/>
              <a:t>Pampineja        Panfilo</a:t>
            </a:r>
          </a:p>
          <a:p>
            <a:pPr marL="64008" indent="0">
              <a:buNone/>
            </a:pPr>
            <a:r>
              <a:rPr lang="sr-Latn-ME" dirty="0" smtClean="0"/>
              <a:t>Fiameta            Filostrato</a:t>
            </a:r>
          </a:p>
          <a:p>
            <a:pPr marL="64008" indent="0">
              <a:buNone/>
            </a:pPr>
            <a:r>
              <a:rPr lang="sr-Latn-ME" dirty="0" smtClean="0"/>
              <a:t>Filomena           Dione</a:t>
            </a:r>
          </a:p>
          <a:p>
            <a:pPr marL="64008" indent="0">
              <a:buNone/>
            </a:pPr>
            <a:r>
              <a:rPr lang="sr-Latn-ME" dirty="0" smtClean="0"/>
              <a:t>Emilija                 Elisa</a:t>
            </a:r>
          </a:p>
          <a:p>
            <a:pPr marL="64008" indent="0">
              <a:buNone/>
            </a:pPr>
            <a:r>
              <a:rPr lang="sr-Latn-ME" dirty="0" smtClean="0"/>
              <a:t>Laureta</a:t>
            </a:r>
          </a:p>
          <a:p>
            <a:pPr marL="64008" indent="0">
              <a:buNone/>
            </a:pPr>
            <a:r>
              <a:rPr lang="sr-Latn-ME" dirty="0" smtClean="0"/>
              <a:t>Neifil</a:t>
            </a:r>
            <a:r>
              <a:rPr lang="en-US" dirty="0" smtClean="0"/>
              <a:t>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78" y="3429000"/>
            <a:ext cx="3528394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38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 smtClean="0"/>
              <a:t>Teme se određuju za sve dane pripovijedanja, osim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prvi i deveti dan.</a:t>
            </a:r>
          </a:p>
          <a:p>
            <a:pPr marL="64008" indent="0">
              <a:buNone/>
            </a:pPr>
            <a:endParaRPr lang="sr-Latn-ME" dirty="0" smtClean="0"/>
          </a:p>
          <a:p>
            <a:pPr marL="64008" indent="0">
              <a:buNone/>
            </a:pPr>
            <a:r>
              <a:rPr lang="sr-Latn-ME" dirty="0" smtClean="0">
                <a:solidFill>
                  <a:schemeClr val="accent1"/>
                </a:solidFill>
              </a:rPr>
              <a:t>Prvi dan ( pod vladanjem Pampin</a:t>
            </a:r>
            <a:r>
              <a:rPr lang="en-US" dirty="0" err="1" smtClean="0">
                <a:solidFill>
                  <a:schemeClr val="accent1"/>
                </a:solidFill>
              </a:rPr>
              <a:t>ej</a:t>
            </a:r>
            <a:r>
              <a:rPr lang="sr-Latn-ME" dirty="0" smtClean="0">
                <a:solidFill>
                  <a:schemeClr val="accent1"/>
                </a:solidFill>
              </a:rPr>
              <a:t>e) </a:t>
            </a:r>
            <a:r>
              <a:rPr lang="en-US" dirty="0" smtClean="0">
                <a:solidFill>
                  <a:schemeClr val="accent1"/>
                </a:solidFill>
              </a:rPr>
              <a:t>-</a:t>
            </a:r>
            <a:r>
              <a:rPr lang="sr-Latn-ME" dirty="0" smtClean="0"/>
              <a:t>tema nije određena</a:t>
            </a:r>
          </a:p>
          <a:p>
            <a:pPr marL="64008" indent="0">
              <a:buNone/>
            </a:pPr>
            <a:r>
              <a:rPr lang="sr-Latn-M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Drugi dan</a:t>
            </a:r>
            <a:r>
              <a:rPr lang="en-US" dirty="0"/>
              <a:t> </a:t>
            </a:r>
            <a:r>
              <a:rPr lang="sr-Latn-ME" dirty="0" smtClean="0"/>
              <a:t>( pod Filomeninim</a:t>
            </a:r>
            <a:r>
              <a:rPr lang="en-US" dirty="0" smtClean="0"/>
              <a:t> </a:t>
            </a:r>
            <a:r>
              <a:rPr lang="en-US" dirty="0" err="1" smtClean="0"/>
              <a:t>vladanjem</a:t>
            </a:r>
            <a:r>
              <a:rPr lang="sr-Latn-ME" dirty="0" smtClean="0"/>
              <a:t>)</a:t>
            </a:r>
            <a:r>
              <a:rPr lang="en-US" dirty="0" smtClean="0"/>
              <a:t> -</a:t>
            </a:r>
            <a:r>
              <a:rPr lang="sr-Latn-ME" dirty="0" smtClean="0"/>
              <a:t>Pripovjeda se o onima koji su zapali u nevolju a</a:t>
            </a:r>
            <a:r>
              <a:rPr lang="en-US" dirty="0" smtClean="0"/>
              <a:t>l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se na kraju spasili.</a:t>
            </a:r>
          </a:p>
          <a:p>
            <a:pPr marL="64008" indent="0">
              <a:buNone/>
            </a:pPr>
            <a:r>
              <a:rPr lang="sr-Latn-ME" dirty="0" smtClean="0">
                <a:solidFill>
                  <a:schemeClr val="accent5">
                    <a:lumMod val="50000"/>
                  </a:schemeClr>
                </a:solidFill>
              </a:rPr>
              <a:t>Treći dan ( pod Neifilinim  vladanjem)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sr-Latn-ME" dirty="0" smtClean="0"/>
              <a:t>pripovijeda </a:t>
            </a:r>
            <a:r>
              <a:rPr lang="en-US" dirty="0" smtClean="0"/>
              <a:t> </a:t>
            </a:r>
            <a:r>
              <a:rPr lang="sr-Latn-ME" dirty="0" smtClean="0"/>
              <a:t>se o onima koji su domišl</a:t>
            </a:r>
            <a:r>
              <a:rPr lang="en-US" dirty="0" smtClean="0"/>
              <a:t>j</a:t>
            </a:r>
            <a:r>
              <a:rPr lang="sr-Latn-ME" dirty="0" smtClean="0"/>
              <a:t>ati , koji su vlastitim trudom postigli ono što su naumili „nešto jako željeno dobiše ili nešto izgubljeno povratiše“</a:t>
            </a:r>
          </a:p>
          <a:p>
            <a:pPr marL="64008" indent="0">
              <a:buNone/>
            </a:pPr>
            <a:endParaRPr lang="sr-Latn-ME" dirty="0" smtClean="0"/>
          </a:p>
          <a:p>
            <a:pPr marL="64008" indent="0">
              <a:buNone/>
            </a:pP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35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Četvrti dan (pod Filostratovim vladanjem)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sr-Latn-ME" dirty="0" smtClean="0"/>
              <a:t>je</a:t>
            </a:r>
            <a:r>
              <a:rPr lang="en-US" dirty="0" smtClean="0"/>
              <a:t> </a:t>
            </a:r>
            <a:r>
              <a:rPr lang="en-US" dirty="0" err="1" smtClean="0"/>
              <a:t>posve</a:t>
            </a:r>
            <a:r>
              <a:rPr lang="sr-Latn-ME" dirty="0" smtClean="0"/>
              <a:t>ćen  onima čija se ljubavna priča nesrećno završila</a:t>
            </a:r>
          </a:p>
          <a:p>
            <a:r>
              <a:rPr lang="sr-Latn-M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Peti dan  (pod Fiametinim vladanjem)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sr-Latn-ME" dirty="0" smtClean="0"/>
              <a:t>o srećnim ljubavima tj. srećnom kraju „o onom što je nekoga ljubavnika nakon mnogih nevolja, sretno zadesilo.“</a:t>
            </a:r>
          </a:p>
          <a:p>
            <a:r>
              <a:rPr lang="sr-Latn-ME" dirty="0" smtClean="0">
                <a:solidFill>
                  <a:schemeClr val="accent4">
                    <a:lumMod val="75000"/>
                  </a:schemeClr>
                </a:solidFill>
              </a:rPr>
              <a:t>Šesti dan (pod Elisinim vladanjem)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sr-Latn-ME" dirty="0" smtClean="0"/>
              <a:t>pripovijeda  se o onima koji su vratili milo za drago</a:t>
            </a:r>
            <a:r>
              <a:rPr lang="en-US" dirty="0" smtClean="0"/>
              <a:t>,</a:t>
            </a:r>
            <a:r>
              <a:rPr lang="sr-Latn-ME" dirty="0" smtClean="0"/>
              <a:t> spremnim odgovorom ili visprenošću.</a:t>
            </a:r>
            <a:r>
              <a:rPr lang="en-US" dirty="0" smtClean="0"/>
              <a:t> </a:t>
            </a:r>
            <a:r>
              <a:rPr lang="sr-Latn-ME" dirty="0" smtClean="0"/>
              <a:t>Time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izbjegli nevolju, opasn</a:t>
            </a:r>
            <a:r>
              <a:rPr lang="en-US" dirty="0" smtClean="0"/>
              <a:t>o</a:t>
            </a:r>
            <a:r>
              <a:rPr lang="sr-Latn-ME" dirty="0" smtClean="0"/>
              <a:t>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046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ME" dirty="0" smtClean="0">
                <a:solidFill>
                  <a:srgbClr val="C00000"/>
                </a:solidFill>
              </a:rPr>
              <a:t>Sedmi dan ( pod Dioneovim vladanjem)</a:t>
            </a:r>
            <a:r>
              <a:rPr lang="en-US" dirty="0" smtClean="0">
                <a:solidFill>
                  <a:srgbClr val="C00000"/>
                </a:solidFill>
              </a:rPr>
              <a:t>-</a:t>
            </a:r>
            <a:r>
              <a:rPr lang="sr-Latn-ME" dirty="0" smtClean="0"/>
              <a:t>pripovijeda se o ruglu</a:t>
            </a:r>
            <a:r>
              <a:rPr lang="en-US" dirty="0"/>
              <a:t> </a:t>
            </a:r>
            <a:r>
              <a:rPr lang="sr-Latn-ME" dirty="0" smtClean="0"/>
              <a:t>kojem su</a:t>
            </a:r>
            <a:r>
              <a:rPr lang="en-US" dirty="0" smtClean="0"/>
              <a:t> </a:t>
            </a:r>
            <a:r>
              <a:rPr lang="sr-Latn-ME" dirty="0"/>
              <a:t>žene izvrgle  </a:t>
            </a:r>
            <a:r>
              <a:rPr lang="sr-Latn-ME" dirty="0" smtClean="0"/>
              <a:t>muževe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Uglavnom</a:t>
            </a:r>
            <a:r>
              <a:rPr lang="sr-Latn-ME" dirty="0" smtClean="0"/>
              <a:t> zbog ljubavi ili</a:t>
            </a:r>
            <a:r>
              <a:rPr lang="en-US" dirty="0" smtClean="0"/>
              <a:t> </a:t>
            </a:r>
            <a:r>
              <a:rPr lang="sr-Latn-ME" dirty="0" smtClean="0"/>
              <a:t>izbavljenja </a:t>
            </a:r>
            <a:r>
              <a:rPr lang="en-US" dirty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mu</a:t>
            </a:r>
            <a:r>
              <a:rPr lang="sr-Latn-ME" dirty="0" smtClean="0"/>
              <a:t>ževi  to</a:t>
            </a:r>
            <a:r>
              <a:rPr lang="en-US" dirty="0" smtClean="0"/>
              <a:t> </a:t>
            </a:r>
            <a:r>
              <a:rPr lang="sr-Latn-ME" dirty="0" smtClean="0"/>
              <a:t> nisu </a:t>
            </a:r>
            <a:r>
              <a:rPr lang="sr-Latn-ME" dirty="0"/>
              <a:t> </a:t>
            </a:r>
            <a:r>
              <a:rPr lang="sr-Latn-ME" dirty="0" smtClean="0"/>
              <a:t>spazili dok drugi jesu. Domišljatost kako  da se ispuni ljubavna želja žena.</a:t>
            </a:r>
          </a:p>
          <a:p>
            <a:r>
              <a:rPr lang="sr-Latn-ME" dirty="0" smtClean="0">
                <a:solidFill>
                  <a:srgbClr val="00B050"/>
                </a:solidFill>
              </a:rPr>
              <a:t>Osmi dan (pod Lauretinim vladanjem)</a:t>
            </a:r>
            <a:r>
              <a:rPr lang="en-US" dirty="0" smtClean="0">
                <a:solidFill>
                  <a:srgbClr val="00B050"/>
                </a:solidFill>
              </a:rPr>
              <a:t>-</a:t>
            </a:r>
            <a:r>
              <a:rPr lang="sr-Latn-ME" dirty="0" smtClean="0">
                <a:solidFill>
                  <a:srgbClr val="00B050"/>
                </a:solidFill>
              </a:rPr>
              <a:t> </a:t>
            </a:r>
            <a:r>
              <a:rPr lang="sr-Latn-ME" dirty="0" smtClean="0"/>
              <a:t>pripovijeda se o podvalama žena muškarcima ili obrnuto. Takođe o podvalama koje muškarci jedni drugima p</a:t>
            </a:r>
            <a:r>
              <a:rPr lang="en-US" dirty="0" err="1" smtClean="0"/>
              <a:t>rire</a:t>
            </a:r>
            <a:r>
              <a:rPr lang="sr-Latn-ME" dirty="0" smtClean="0"/>
              <a:t>đuju.</a:t>
            </a:r>
          </a:p>
          <a:p>
            <a:r>
              <a:rPr lang="sr-Latn-M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Deveti dan (pod Emilijinim vladanjem)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</a:t>
            </a:r>
            <a:r>
              <a:rPr lang="sr-Latn-ME" dirty="0" smtClean="0"/>
              <a:t> tema nije određena</a:t>
            </a:r>
          </a:p>
          <a:p>
            <a:r>
              <a:rPr lang="sr-Latn-ME" dirty="0" smtClean="0">
                <a:solidFill>
                  <a:schemeClr val="tx2">
                    <a:lumMod val="25000"/>
                  </a:schemeClr>
                </a:solidFill>
              </a:rPr>
              <a:t>Deseti dan </a:t>
            </a:r>
            <a:r>
              <a:rPr lang="sr-Latn-ME" dirty="0" smtClean="0"/>
              <a:t>( pod </a:t>
            </a:r>
            <a:r>
              <a:rPr lang="sr-Latn-ME" smtClean="0"/>
              <a:t>Panfilovim vladanjem)-</a:t>
            </a:r>
            <a:r>
              <a:rPr lang="en-US" smtClean="0"/>
              <a:t> </a:t>
            </a:r>
            <a:r>
              <a:rPr lang="en-US" dirty="0" err="1" smtClean="0"/>
              <a:t>pripovijeda</a:t>
            </a:r>
            <a:r>
              <a:rPr lang="en-US" dirty="0" smtClean="0"/>
              <a:t> </a:t>
            </a:r>
            <a:r>
              <a:rPr lang="sr-Latn-ME" dirty="0" smtClean="0"/>
              <a:t>se o onima koji su plemenito postupili u ljubavnim zgodama ( ujedno i dan sa izvjesnim pouakama)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31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257</TotalTime>
  <Words>640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Verve</vt:lpstr>
      <vt:lpstr>Đovani Bokačo  Dekameron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Đovani Bokačo  Dekameron</dc:title>
  <dc:creator>Korisnik</dc:creator>
  <cp:lastModifiedBy>Korisnik</cp:lastModifiedBy>
  <cp:revision>39</cp:revision>
  <dcterms:created xsi:type="dcterms:W3CDTF">2020-04-15T15:35:28Z</dcterms:created>
  <dcterms:modified xsi:type="dcterms:W3CDTF">2022-01-14T18:38:38Z</dcterms:modified>
</cp:coreProperties>
</file>