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5" r:id="rId7"/>
    <p:sldId id="268" r:id="rId8"/>
    <p:sldId id="266" r:id="rId9"/>
    <p:sldId id="269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45FA-2D68-4470-BB64-5851C6F2BB8E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233382"/>
            <a:ext cx="901553" cy="9495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2905" y="590849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dirty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000" dirty="0" smtClean="0">
                <a:solidFill>
                  <a:schemeClr val="bg1"/>
                </a:solidFill>
                <a:latin typeface="Impact" panose="020B0806030902050204" pitchFamily="34" charset="0"/>
              </a:rPr>
              <a:t>FORMULE U EXCELU</a:t>
            </a:r>
            <a:endParaRPr lang="en-US" sz="5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0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!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Formula je </a:t>
            </a:r>
            <a:r>
              <a:rPr lang="en-US" sz="2200" dirty="0" err="1" smtClean="0"/>
              <a:t>jedna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ina</a:t>
            </a:r>
            <a:r>
              <a:rPr lang="en-US" sz="2200" dirty="0" smtClean="0"/>
              <a:t>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/>
              <a:t>izvodi</a:t>
            </a:r>
            <a:r>
              <a:rPr lang="en-US" sz="2200" dirty="0"/>
              <a:t> </a:t>
            </a:r>
            <a:r>
              <a:rPr lang="en-US" sz="2200" dirty="0" err="1"/>
              <a:t>kalkulaciju</a:t>
            </a:r>
            <a:r>
              <a:rPr lang="en-US" sz="2200" dirty="0"/>
              <a:t> </a:t>
            </a:r>
            <a:r>
              <a:rPr lang="en-US" sz="2200" dirty="0" err="1"/>
              <a:t>nad</a:t>
            </a:r>
            <a:r>
              <a:rPr lang="en-US" sz="2200" dirty="0"/>
              <a:t> </a:t>
            </a:r>
            <a:r>
              <a:rPr lang="en-US" sz="2200" dirty="0" err="1"/>
              <a:t>vrijednostima</a:t>
            </a:r>
            <a:r>
              <a:rPr lang="en-US" sz="2200" dirty="0"/>
              <a:t> u </a:t>
            </a:r>
            <a:r>
              <a:rPr lang="en-US" sz="2200" dirty="0" err="1"/>
              <a:t>vašoj</a:t>
            </a:r>
            <a:r>
              <a:rPr lang="en-US" sz="2200" dirty="0"/>
              <a:t> </a:t>
            </a:r>
            <a:r>
              <a:rPr lang="en-US" sz="2200" dirty="0" err="1"/>
              <a:t>radnoj</a:t>
            </a:r>
            <a:r>
              <a:rPr lang="en-US" sz="2200" dirty="0"/>
              <a:t> </a:t>
            </a:r>
            <a:r>
              <a:rPr lang="en-US" sz="2200" dirty="0" err="1"/>
              <a:t>svesci</a:t>
            </a:r>
            <a:r>
              <a:rPr lang="en-US" sz="2200" dirty="0"/>
              <a:t>, </a:t>
            </a:r>
            <a:r>
              <a:rPr lang="en-US" sz="2200" dirty="0" err="1"/>
              <a:t>tj</a:t>
            </a:r>
            <a:r>
              <a:rPr lang="en-US" sz="2200" dirty="0"/>
              <a:t>. </a:t>
            </a:r>
            <a:r>
              <a:rPr lang="en-US" sz="2200" dirty="0" err="1"/>
              <a:t>dokumentu</a:t>
            </a:r>
            <a:r>
              <a:rPr lang="en-US" sz="2200" dirty="0"/>
              <a:t>. Formula u MS Excel-u </a:t>
            </a:r>
            <a:r>
              <a:rPr lang="en-US" sz="2200" dirty="0" err="1" smtClean="0"/>
              <a:t>zapo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inje</a:t>
            </a:r>
            <a:r>
              <a:rPr lang="en-US" sz="2200" dirty="0" smtClean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znakom</a:t>
            </a:r>
            <a:r>
              <a:rPr lang="en-US" sz="2200" dirty="0"/>
              <a:t> “=”. </a:t>
            </a:r>
            <a:r>
              <a:rPr lang="en-US" sz="2200" dirty="0" err="1"/>
              <a:t>Npr</a:t>
            </a:r>
            <a:r>
              <a:rPr lang="en-US" sz="2200" dirty="0"/>
              <a:t>. formula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 smtClean="0"/>
              <a:t>pomno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iti</a:t>
            </a:r>
            <a:r>
              <a:rPr lang="en-US" sz="2200" dirty="0" smtClean="0"/>
              <a:t> </a:t>
            </a:r>
            <a:r>
              <a:rPr lang="en-US" sz="2200" dirty="0" err="1"/>
              <a:t>brojeve</a:t>
            </a:r>
            <a:r>
              <a:rPr lang="en-US" sz="2200" dirty="0"/>
              <a:t> 2 </a:t>
            </a:r>
            <a:r>
              <a:rPr lang="en-US" sz="2200" dirty="0" err="1"/>
              <a:t>i</a:t>
            </a:r>
            <a:r>
              <a:rPr lang="en-US" sz="2200" dirty="0"/>
              <a:t> 3,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dodati</a:t>
            </a:r>
            <a:r>
              <a:rPr lang="en-US" sz="2200" dirty="0"/>
              <a:t> </a:t>
            </a:r>
            <a:r>
              <a:rPr lang="en-US" sz="2200" dirty="0" err="1"/>
              <a:t>broj</a:t>
            </a:r>
            <a:r>
              <a:rPr lang="en-US" sz="2200" dirty="0"/>
              <a:t> 5, u MS Excel-u </a:t>
            </a:r>
            <a:r>
              <a:rPr lang="en-US" sz="2200" dirty="0" err="1"/>
              <a:t>glasi</a:t>
            </a:r>
            <a:r>
              <a:rPr lang="en-US" sz="2200" dirty="0"/>
              <a:t>: </a:t>
            </a:r>
          </a:p>
          <a:p>
            <a:pPr algn="just"/>
            <a:r>
              <a:rPr lang="en-US" sz="2200" dirty="0"/>
              <a:t>=5+2*3 </a:t>
            </a:r>
          </a:p>
          <a:p>
            <a:pPr algn="just"/>
            <a:r>
              <a:rPr lang="en-US" sz="2200" dirty="0" err="1"/>
              <a:t>Dakle</a:t>
            </a:r>
            <a:r>
              <a:rPr lang="en-US" sz="2200" dirty="0"/>
              <a:t>, </a:t>
            </a:r>
            <a:r>
              <a:rPr lang="en-US" sz="2200" dirty="0" err="1"/>
              <a:t>unosom</a:t>
            </a:r>
            <a:r>
              <a:rPr lang="en-US" sz="2200" dirty="0"/>
              <a:t>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jednakosti</a:t>
            </a:r>
            <a:r>
              <a:rPr lang="en-US" sz="2200" dirty="0"/>
              <a:t> u </a:t>
            </a:r>
            <a:r>
              <a:rPr lang="en-US" sz="2200" dirty="0" err="1"/>
              <a:t>neku</a:t>
            </a:r>
            <a:r>
              <a:rPr lang="en-US" sz="2200" dirty="0"/>
              <a:t> </a:t>
            </a:r>
            <a:r>
              <a:rPr lang="en-US" sz="2200" dirty="0" err="1"/>
              <a:t>ćeliju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radnom</a:t>
            </a:r>
            <a:r>
              <a:rPr lang="en-US" sz="2200" dirty="0"/>
              <a:t> </a:t>
            </a:r>
            <a:r>
              <a:rPr lang="en-US" sz="2200" dirty="0" err="1"/>
              <a:t>listu</a:t>
            </a:r>
            <a:r>
              <a:rPr lang="en-US" sz="2200" dirty="0"/>
              <a:t>,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prikazati</a:t>
            </a:r>
            <a:r>
              <a:rPr lang="en-US" sz="2200" dirty="0"/>
              <a:t> </a:t>
            </a:r>
            <a:r>
              <a:rPr lang="en-US" sz="2200" dirty="0" err="1"/>
              <a:t>rezultat</a:t>
            </a:r>
            <a:r>
              <a:rPr lang="en-US" sz="2200" dirty="0"/>
              <a:t> </a:t>
            </a:r>
            <a:r>
              <a:rPr lang="en-US" sz="2200" dirty="0" err="1"/>
              <a:t>kalkulacije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smtClean="0"/>
              <a:t>Me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utim</a:t>
            </a:r>
            <a:r>
              <a:rPr lang="en-US" sz="2200" dirty="0"/>
              <a:t>, program MS Excel je </a:t>
            </a:r>
            <a:r>
              <a:rPr lang="en-US" sz="2200" dirty="0" err="1"/>
              <a:t>mnogo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od </a:t>
            </a:r>
            <a:r>
              <a:rPr lang="en-US" sz="2200" dirty="0" smtClean="0"/>
              <a:t>obi</a:t>
            </a:r>
            <a:r>
              <a:rPr lang="sr-Latn-ME" sz="2200" dirty="0" smtClean="0"/>
              <a:t>č</a:t>
            </a:r>
            <a:r>
              <a:rPr lang="en-US" sz="2200" dirty="0" smtClean="0"/>
              <a:t>nog </a:t>
            </a:r>
            <a:r>
              <a:rPr lang="en-US" sz="2200" dirty="0" err="1"/>
              <a:t>kalkulatora</a:t>
            </a:r>
            <a:r>
              <a:rPr lang="en-US" sz="2200" dirty="0"/>
              <a:t>,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umjesto</a:t>
            </a:r>
            <a:r>
              <a:rPr lang="en-US" sz="2200" dirty="0"/>
              <a:t> </a:t>
            </a:r>
            <a:r>
              <a:rPr lang="en-US" sz="2200" dirty="0" err="1"/>
              <a:t>unošenja</a:t>
            </a:r>
            <a:r>
              <a:rPr lang="en-US" sz="2200" dirty="0"/>
              <a:t> </a:t>
            </a:r>
            <a:r>
              <a:rPr lang="en-US" sz="2200" dirty="0" err="1"/>
              <a:t>brojeva</a:t>
            </a:r>
            <a:r>
              <a:rPr lang="en-US" sz="2200" dirty="0"/>
              <a:t> u </a:t>
            </a:r>
            <a:r>
              <a:rPr lang="en-US" sz="2200" dirty="0" err="1"/>
              <a:t>formulu</a:t>
            </a:r>
            <a:r>
              <a:rPr lang="en-US" sz="2200" dirty="0"/>
              <a:t> </a:t>
            </a:r>
            <a:r>
              <a:rPr lang="en-US" sz="2200" dirty="0" err="1"/>
              <a:t>dozvoljava</a:t>
            </a:r>
            <a:r>
              <a:rPr lang="en-US" sz="2200" dirty="0"/>
              <a:t> </a:t>
            </a:r>
            <a:r>
              <a:rPr lang="en-US" sz="2200" dirty="0" err="1"/>
              <a:t>unošenje</a:t>
            </a:r>
            <a:r>
              <a:rPr lang="en-US" sz="2200" dirty="0"/>
              <a:t> </a:t>
            </a:r>
            <a:r>
              <a:rPr lang="en-US" sz="2200" dirty="0" err="1"/>
              <a:t>referenci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oznaka</a:t>
            </a:r>
            <a:r>
              <a:rPr lang="en-US" sz="2200" dirty="0"/>
              <a:t> </a:t>
            </a:r>
            <a:r>
              <a:rPr lang="en-US" sz="2200" dirty="0" err="1"/>
              <a:t>drugih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. Na </a:t>
            </a:r>
            <a:r>
              <a:rPr lang="en-US" sz="2200" dirty="0" err="1"/>
              <a:t>taj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</a:t>
            </a:r>
            <a:r>
              <a:rPr lang="en-US" sz="2200" dirty="0" err="1"/>
              <a:t>direktno</a:t>
            </a:r>
            <a:r>
              <a:rPr lang="en-US" sz="2200" dirty="0"/>
              <a:t> </a:t>
            </a:r>
            <a:r>
              <a:rPr lang="en-US" sz="2200" dirty="0" err="1"/>
              <a:t>zavisi</a:t>
            </a:r>
            <a:r>
              <a:rPr lang="en-US" sz="2200" dirty="0"/>
              <a:t> od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 smtClean="0"/>
              <a:t>une</a:t>
            </a:r>
            <a:r>
              <a:rPr lang="sr-Latn-ME" sz="2200" dirty="0" smtClean="0"/>
              <a:t>š</a:t>
            </a:r>
            <a:r>
              <a:rPr lang="en-US" sz="2200" dirty="0" err="1" smtClean="0"/>
              <a:t>ene</a:t>
            </a:r>
            <a:r>
              <a:rPr lang="en-US" sz="2200" dirty="0" smtClean="0"/>
              <a:t> </a:t>
            </a:r>
            <a:r>
              <a:rPr lang="en-US" sz="2200" dirty="0"/>
              <a:t>u </a:t>
            </a:r>
            <a:r>
              <a:rPr lang="en-US" sz="2200" dirty="0" err="1"/>
              <a:t>formulu</a:t>
            </a:r>
            <a:r>
              <a:rPr lang="en-US" sz="2200" dirty="0"/>
              <a:t>. </a:t>
            </a:r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ćelija</a:t>
            </a:r>
            <a:r>
              <a:rPr lang="en-US" sz="2200" dirty="0"/>
              <a:t> B2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smtClean="0"/>
              <a:t>a</a:t>
            </a:r>
            <a:r>
              <a:rPr lang="sr-Latn-ME" sz="2200" dirty="0" smtClean="0"/>
              <a:t>ti</a:t>
            </a:r>
            <a:r>
              <a:rPr lang="en-US" sz="2200" dirty="0" smtClean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: </a:t>
            </a:r>
          </a:p>
          <a:p>
            <a:pPr algn="just"/>
            <a:r>
              <a:rPr lang="en-US" sz="2200" dirty="0"/>
              <a:t>=C2+C3*C4 </a:t>
            </a:r>
          </a:p>
          <a:p>
            <a:pPr algn="just"/>
            <a:r>
              <a:rPr lang="en-US" sz="2200" dirty="0"/>
              <a:t>U tom </a:t>
            </a:r>
            <a:r>
              <a:rPr lang="en-US" sz="2200" dirty="0" err="1" smtClean="0"/>
              <a:t>slu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aju</a:t>
            </a:r>
            <a:r>
              <a:rPr lang="en-US" sz="2200" dirty="0" smtClean="0"/>
              <a:t> </a:t>
            </a:r>
            <a:r>
              <a:rPr lang="en-US" sz="2200" dirty="0"/>
              <a:t>u </a:t>
            </a:r>
            <a:r>
              <a:rPr lang="en-US" sz="2200" dirty="0" err="1"/>
              <a:t>ćeliji</a:t>
            </a:r>
            <a:r>
              <a:rPr lang="en-US" sz="2200" dirty="0"/>
              <a:t> B2 </a:t>
            </a:r>
            <a:r>
              <a:rPr lang="en-US" sz="2200" dirty="0" err="1"/>
              <a:t>će</a:t>
            </a:r>
            <a:r>
              <a:rPr lang="en-US" sz="2200" dirty="0"/>
              <a:t> se </a:t>
            </a:r>
            <a:r>
              <a:rPr lang="en-US" sz="2200" dirty="0" err="1"/>
              <a:t>uvijek</a:t>
            </a:r>
            <a:r>
              <a:rPr lang="en-US" sz="2200" dirty="0"/>
              <a:t> </a:t>
            </a:r>
            <a:r>
              <a:rPr lang="en-US" sz="2200" dirty="0" err="1"/>
              <a:t>nalaziti</a:t>
            </a:r>
            <a:r>
              <a:rPr lang="en-US" sz="2200" dirty="0"/>
              <a:t> </a:t>
            </a:r>
            <a:r>
              <a:rPr lang="en-US" sz="2200" dirty="0" err="1"/>
              <a:t>rezultat</a:t>
            </a:r>
            <a:r>
              <a:rPr lang="en-US" sz="2200" dirty="0"/>
              <a:t>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en-US" sz="2200" dirty="0" err="1"/>
              <a:t>direktno</a:t>
            </a:r>
            <a:r>
              <a:rPr lang="en-US" sz="2200" dirty="0"/>
              <a:t> </a:t>
            </a:r>
            <a:r>
              <a:rPr lang="en-US" sz="2200" dirty="0" err="1"/>
              <a:t>zavisi</a:t>
            </a:r>
            <a:r>
              <a:rPr lang="en-US" sz="2200" dirty="0"/>
              <a:t> od </a:t>
            </a:r>
            <a:r>
              <a:rPr lang="en-US" sz="2200" dirty="0" err="1"/>
              <a:t>vrijednosti</a:t>
            </a:r>
            <a:r>
              <a:rPr lang="en-US" sz="2200" dirty="0"/>
              <a:t> </a:t>
            </a:r>
            <a:r>
              <a:rPr lang="en-US" sz="2200" dirty="0" err="1"/>
              <a:t>unesenih</a:t>
            </a:r>
            <a:r>
              <a:rPr lang="en-US" sz="2200" dirty="0"/>
              <a:t> u </a:t>
            </a:r>
            <a:r>
              <a:rPr lang="en-US" sz="2200" dirty="0" err="1"/>
              <a:t>ćelije</a:t>
            </a:r>
            <a:r>
              <a:rPr lang="en-US" sz="2200" dirty="0"/>
              <a:t> C2, C3 </a:t>
            </a:r>
            <a:r>
              <a:rPr lang="en-US" sz="2200" dirty="0" err="1"/>
              <a:t>i</a:t>
            </a:r>
            <a:r>
              <a:rPr lang="en-US" sz="2200" dirty="0"/>
              <a:t> C4. </a:t>
            </a:r>
          </a:p>
          <a:p>
            <a:pPr algn="just"/>
            <a:r>
              <a:rPr lang="en-US" sz="2200" dirty="0" err="1"/>
              <a:t>Vidjećemo</a:t>
            </a:r>
            <a:r>
              <a:rPr lang="en-US" sz="2200" dirty="0"/>
              <a:t> </a:t>
            </a:r>
            <a:r>
              <a:rPr lang="en-US" sz="2200" dirty="0" err="1"/>
              <a:t>kasnije</a:t>
            </a:r>
            <a:r>
              <a:rPr lang="en-US" sz="2200" dirty="0"/>
              <a:t> da se </a:t>
            </a:r>
            <a:r>
              <a:rPr lang="en-US" sz="2200" dirty="0" err="1"/>
              <a:t>formule</a:t>
            </a:r>
            <a:r>
              <a:rPr lang="en-US" sz="2200" dirty="0"/>
              <a:t> </a:t>
            </a:r>
            <a:r>
              <a:rPr lang="en-US" sz="2200" dirty="0" err="1"/>
              <a:t>mogu</a:t>
            </a:r>
            <a:r>
              <a:rPr lang="en-US" sz="2200" dirty="0"/>
              <a:t> </a:t>
            </a:r>
            <a:r>
              <a:rPr lang="en-US" sz="2200" dirty="0" err="1"/>
              <a:t>kopirati</a:t>
            </a:r>
            <a:r>
              <a:rPr lang="en-US" sz="2200" dirty="0"/>
              <a:t>,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automatski</a:t>
            </a:r>
            <a:r>
              <a:rPr lang="en-US" sz="2200" dirty="0"/>
              <a:t> </a:t>
            </a:r>
            <a:r>
              <a:rPr lang="en-US" sz="2200" dirty="0" err="1"/>
              <a:t>kreirati</a:t>
            </a:r>
            <a:r>
              <a:rPr lang="en-US" sz="2200" dirty="0"/>
              <a:t> </a:t>
            </a:r>
            <a:r>
              <a:rPr lang="en-US" sz="2200" dirty="0" err="1"/>
              <a:t>nove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Aritmetičke formule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37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897" y="1944860"/>
            <a:ext cx="105809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Formule</a:t>
            </a:r>
            <a:r>
              <a:rPr lang="en-US" sz="2200" dirty="0"/>
              <a:t> u </a:t>
            </a:r>
            <a:r>
              <a:rPr lang="en-US" sz="2200" dirty="0" err="1"/>
              <a:t>Excelu</a:t>
            </a:r>
            <a:r>
              <a:rPr lang="en-US" sz="2200" dirty="0"/>
              <a:t> </a:t>
            </a:r>
            <a:r>
              <a:rPr lang="en-US" sz="2200" dirty="0" err="1"/>
              <a:t>izvode</a:t>
            </a:r>
            <a:r>
              <a:rPr lang="en-US" sz="2200" dirty="0"/>
              <a:t> </a:t>
            </a:r>
            <a:r>
              <a:rPr lang="en-US" sz="2200" dirty="0" err="1"/>
              <a:t>operacije</a:t>
            </a:r>
            <a:r>
              <a:rPr lang="en-US" sz="2200" dirty="0"/>
              <a:t>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 smtClean="0"/>
              <a:t>matemati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kih</a:t>
            </a:r>
            <a:r>
              <a:rPr lang="en-US" sz="2200" dirty="0" smtClean="0"/>
              <a:t> </a:t>
            </a:r>
            <a:r>
              <a:rPr lang="en-US" sz="2200" dirty="0" err="1"/>
              <a:t>operatora</a:t>
            </a:r>
            <a:r>
              <a:rPr lang="en-US" sz="2200" dirty="0"/>
              <a:t> </a:t>
            </a:r>
            <a:r>
              <a:rPr lang="en-US" sz="2200" dirty="0" err="1"/>
              <a:t>koristeći</a:t>
            </a:r>
            <a:r>
              <a:rPr lang="en-US" sz="2200" dirty="0"/>
              <a:t> </a:t>
            </a:r>
            <a:r>
              <a:rPr lang="en-US" sz="2200" dirty="0" err="1" smtClean="0"/>
              <a:t>zada</a:t>
            </a:r>
            <a:r>
              <a:rPr lang="sr-Latn-ME" sz="2200" dirty="0" smtClean="0"/>
              <a:t>t</a:t>
            </a:r>
            <a:r>
              <a:rPr lang="en-US" sz="2200" dirty="0" smtClean="0"/>
              <a:t>e </a:t>
            </a:r>
            <a:r>
              <a:rPr lang="en-US" sz="2200" dirty="0" err="1"/>
              <a:t>vrijednosti</a:t>
            </a:r>
            <a:r>
              <a:rPr lang="en-US" sz="2200" dirty="0"/>
              <a:t>, </a:t>
            </a:r>
            <a:r>
              <a:rPr lang="sr-Latn-ME" sz="2200" dirty="0" smtClean="0"/>
              <a:t>i to </a:t>
            </a:r>
            <a:r>
              <a:rPr lang="en-US" sz="2200" dirty="0" err="1" smtClean="0"/>
              <a:t>tekst</a:t>
            </a:r>
            <a:r>
              <a:rPr lang="en-US" sz="2200" dirty="0"/>
              <a:t>, </a:t>
            </a:r>
            <a:r>
              <a:rPr lang="en-US" sz="2200" dirty="0" err="1"/>
              <a:t>gotove</a:t>
            </a:r>
            <a:r>
              <a:rPr lang="en-US" sz="2200" dirty="0"/>
              <a:t> </a:t>
            </a:r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neku</a:t>
            </a:r>
            <a:r>
              <a:rPr lang="en-US" sz="2200" dirty="0"/>
              <a:t> </a:t>
            </a:r>
            <a:r>
              <a:rPr lang="en-US" sz="2200" dirty="0" err="1"/>
              <a:t>drugu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. </a:t>
            </a:r>
            <a:r>
              <a:rPr lang="en-US" sz="2200" dirty="0" err="1"/>
              <a:t>Koriste</a:t>
            </a:r>
            <a:r>
              <a:rPr lang="en-US" sz="2200" dirty="0"/>
              <a:t> se da bi </a:t>
            </a:r>
            <a:r>
              <a:rPr lang="sr-Latn-ME" sz="2200" dirty="0" err="1"/>
              <a:t>n</a:t>
            </a:r>
            <a:r>
              <a:rPr lang="en-US" sz="2200" dirty="0" smtClean="0"/>
              <a:t>am </a:t>
            </a:r>
            <a:r>
              <a:rPr lang="en-US" sz="2200" dirty="0" err="1"/>
              <a:t>olakšale</a:t>
            </a:r>
            <a:r>
              <a:rPr lang="en-US" sz="2200" dirty="0"/>
              <a:t> </a:t>
            </a:r>
            <a:r>
              <a:rPr lang="en-US" sz="2200" dirty="0" err="1"/>
              <a:t>analizu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. Formula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avati</a:t>
            </a:r>
            <a:r>
              <a:rPr lang="en-US" sz="2200" dirty="0" smtClean="0"/>
              <a:t> </a:t>
            </a:r>
            <a:r>
              <a:rPr lang="en-US" sz="2200" dirty="0" err="1"/>
              <a:t>bilo</a:t>
            </a:r>
            <a:r>
              <a:rPr lang="en-US" sz="2200" dirty="0"/>
              <a:t> </a:t>
            </a:r>
            <a:r>
              <a:rPr lang="en-US" sz="2200" dirty="0" err="1"/>
              <a:t>koji</a:t>
            </a:r>
            <a:r>
              <a:rPr lang="en-US" sz="2200" dirty="0"/>
              <a:t> od </a:t>
            </a:r>
            <a:r>
              <a:rPr lang="en-US" sz="2200" dirty="0" err="1"/>
              <a:t>sljedećih</a:t>
            </a:r>
            <a:r>
              <a:rPr lang="en-US" sz="2200" dirty="0"/>
              <a:t> </a:t>
            </a:r>
            <a:r>
              <a:rPr lang="en-US" sz="2200" dirty="0" err="1"/>
              <a:t>elemenata</a:t>
            </a:r>
            <a:r>
              <a:rPr lang="en-US" sz="2200" dirty="0"/>
              <a:t>: </a:t>
            </a:r>
            <a:r>
              <a:rPr lang="en-US" sz="2200" dirty="0" err="1"/>
              <a:t>operacije</a:t>
            </a:r>
            <a:r>
              <a:rPr lang="en-US" sz="2200" dirty="0"/>
              <a:t>, </a:t>
            </a:r>
            <a:r>
              <a:rPr lang="en-US" sz="2200" dirty="0" err="1"/>
              <a:t>nazive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, </a:t>
            </a:r>
            <a:r>
              <a:rPr lang="en-US" sz="2200" dirty="0" err="1"/>
              <a:t>vrijednosti</a:t>
            </a:r>
            <a:r>
              <a:rPr lang="en-US" sz="2200" dirty="0"/>
              <a:t>, </a:t>
            </a:r>
            <a:r>
              <a:rPr lang="en-US" sz="2200" dirty="0" err="1"/>
              <a:t>funkcije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imena</a:t>
            </a:r>
            <a:r>
              <a:rPr lang="en-US" sz="2200" dirty="0"/>
              <a:t>. </a:t>
            </a:r>
            <a:r>
              <a:rPr lang="en-US" sz="2200" dirty="0" err="1"/>
              <a:t>Svaka</a:t>
            </a:r>
            <a:r>
              <a:rPr lang="en-US" sz="2200" dirty="0"/>
              <a:t> </a:t>
            </a:r>
            <a:r>
              <a:rPr lang="en-US" sz="2200" dirty="0" err="1"/>
              <a:t>promjena</a:t>
            </a:r>
            <a:r>
              <a:rPr lang="en-US" sz="2200" dirty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koristi</a:t>
            </a:r>
            <a:r>
              <a:rPr lang="en-US" sz="2200" dirty="0"/>
              <a:t> formula </a:t>
            </a:r>
            <a:r>
              <a:rPr lang="en-US" sz="2200" dirty="0" err="1"/>
              <a:t>dovodi</a:t>
            </a:r>
            <a:r>
              <a:rPr lang="en-US" sz="2200" dirty="0"/>
              <a:t> do </a:t>
            </a:r>
            <a:r>
              <a:rPr lang="en-US" sz="2200" dirty="0" err="1"/>
              <a:t>automatskog</a:t>
            </a:r>
            <a:r>
              <a:rPr lang="en-US" sz="2200" dirty="0"/>
              <a:t> </a:t>
            </a:r>
            <a:r>
              <a:rPr lang="en-US" sz="2200" dirty="0" err="1" smtClean="0"/>
              <a:t>prera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unavanja</a:t>
            </a:r>
            <a:r>
              <a:rPr lang="en-US" sz="2200" dirty="0" smtClean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. Formula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 </a:t>
            </a:r>
            <a:r>
              <a:rPr lang="en-US" sz="2200" dirty="0"/>
              <a:t>da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najviše</a:t>
            </a:r>
            <a:r>
              <a:rPr lang="en-US" sz="2200" dirty="0"/>
              <a:t> 1024 </a:t>
            </a:r>
            <a:r>
              <a:rPr lang="en-US" sz="2200" dirty="0" err="1"/>
              <a:t>znaka</a:t>
            </a:r>
            <a:r>
              <a:rPr lang="en-US" sz="2200" dirty="0"/>
              <a:t>. Formula se </a:t>
            </a:r>
            <a:r>
              <a:rPr lang="en-US" sz="2200" dirty="0" err="1"/>
              <a:t>vidi</a:t>
            </a:r>
            <a:r>
              <a:rPr lang="en-US" sz="2200" dirty="0"/>
              <a:t> u </a:t>
            </a:r>
            <a:r>
              <a:rPr lang="en-US" sz="2200" b="1" dirty="0" err="1"/>
              <a:t>liniji</a:t>
            </a:r>
            <a:r>
              <a:rPr lang="en-US" sz="2200" b="1" dirty="0"/>
              <a:t> </a:t>
            </a:r>
            <a:r>
              <a:rPr lang="en-US" sz="2200" b="1" dirty="0" err="1"/>
              <a:t>formule</a:t>
            </a:r>
            <a:r>
              <a:rPr lang="en-US" sz="2200" b="1" dirty="0"/>
              <a:t> </a:t>
            </a:r>
            <a:r>
              <a:rPr lang="en-US" sz="2200" dirty="0"/>
              <a:t>(</a:t>
            </a:r>
            <a:r>
              <a:rPr lang="en-US" sz="2200" dirty="0" err="1"/>
              <a:t>traci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formule</a:t>
            </a:r>
            <a:r>
              <a:rPr lang="en-US" sz="2200" dirty="0"/>
              <a:t> – Formula Bar)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9167" y="595533"/>
            <a:ext cx="8712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Izvođenje</a:t>
            </a:r>
            <a:r>
              <a:rPr lang="en-US" sz="3000" b="1" dirty="0">
                <a:solidFill>
                  <a:srgbClr val="0070C0"/>
                </a:solidFill>
              </a:rPr>
              <a:t> formula </a:t>
            </a:r>
            <a:r>
              <a:rPr lang="en-US" sz="3000" b="1" dirty="0" err="1" smtClean="0">
                <a:solidFill>
                  <a:srgbClr val="0070C0"/>
                </a:solidFill>
              </a:rPr>
              <a:t>koriš</a:t>
            </a:r>
            <a:r>
              <a:rPr lang="sr-Latn-ME" sz="3000" b="1" dirty="0" smtClean="0">
                <a:solidFill>
                  <a:srgbClr val="0070C0"/>
                </a:solidFill>
              </a:rPr>
              <a:t>ć</a:t>
            </a:r>
            <a:r>
              <a:rPr lang="en-US" sz="3000" b="1" dirty="0" err="1" smtClean="0">
                <a:solidFill>
                  <a:srgbClr val="0070C0"/>
                </a:solidFill>
              </a:rPr>
              <a:t>enjem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relativnih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adresa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ćelija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aritmetičkih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operacija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003" y="4532811"/>
            <a:ext cx="8166762" cy="10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4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897" y="1944860"/>
            <a:ext cx="10580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200" dirty="0" err="1"/>
              <a:t>Operacije</a:t>
            </a:r>
            <a:r>
              <a:rPr lang="es-ES" sz="2200" dirty="0"/>
              <a:t> </a:t>
            </a:r>
            <a:r>
              <a:rPr lang="es-ES" sz="2200" dirty="0" err="1"/>
              <a:t>koje</a:t>
            </a:r>
            <a:r>
              <a:rPr lang="es-ES" sz="2200" dirty="0"/>
              <a:t> Excel </a:t>
            </a:r>
            <a:r>
              <a:rPr lang="es-ES" sz="2200" dirty="0" err="1"/>
              <a:t>koristi</a:t>
            </a:r>
            <a:r>
              <a:rPr lang="es-ES" sz="2200" dirty="0"/>
              <a:t> u </a:t>
            </a:r>
            <a:r>
              <a:rPr lang="es-ES" sz="2200" dirty="0" err="1"/>
              <a:t>formulama</a:t>
            </a:r>
            <a:r>
              <a:rPr lang="es-ES" sz="2200" dirty="0"/>
              <a:t> su</a:t>
            </a:r>
            <a:r>
              <a:rPr lang="es-ES" dirty="0" smtClean="0"/>
              <a:t>:</a:t>
            </a:r>
            <a:endParaRPr lang="sr-Latn-ME" dirty="0" smtClean="0"/>
          </a:p>
          <a:p>
            <a:r>
              <a:rPr lang="es-ES" dirty="0" smtClean="0"/>
              <a:t> 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 smtClean="0"/>
              <a:t>Aritmeti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/>
              <a:t>operacije</a:t>
            </a:r>
            <a:r>
              <a:rPr lang="en-US" sz="22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 smtClean="0"/>
              <a:t>Operacije</a:t>
            </a:r>
            <a:r>
              <a:rPr lang="en-US" sz="2200" dirty="0" smtClean="0"/>
              <a:t> </a:t>
            </a:r>
            <a:r>
              <a:rPr lang="en-US" sz="2200" dirty="0" err="1" smtClean="0"/>
              <a:t>upore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ivanja</a:t>
            </a:r>
            <a:r>
              <a:rPr lang="en-US" sz="2200" dirty="0" smtClean="0"/>
              <a:t> </a:t>
            </a: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 smtClean="0"/>
              <a:t>Operacije</a:t>
            </a:r>
            <a:r>
              <a:rPr lang="en-US" sz="2200" dirty="0" smtClean="0"/>
              <a:t> </a:t>
            </a:r>
            <a:r>
              <a:rPr lang="en-US" sz="2200" dirty="0" err="1"/>
              <a:t>spajanja</a:t>
            </a:r>
            <a:r>
              <a:rPr lang="en-US" sz="2200" dirty="0"/>
              <a:t> </a:t>
            </a:r>
          </a:p>
          <a:p>
            <a:r>
              <a:rPr lang="en-US" sz="2200" dirty="0" err="1" smtClean="0"/>
              <a:t>Aritmeti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ki</a:t>
            </a:r>
            <a:r>
              <a:rPr lang="en-US" sz="2200" dirty="0" smtClean="0"/>
              <a:t> </a:t>
            </a:r>
            <a:r>
              <a:rPr lang="en-US" sz="2200" dirty="0" err="1"/>
              <a:t>operatori</a:t>
            </a:r>
            <a:r>
              <a:rPr lang="en-US" sz="2200" dirty="0"/>
              <a:t> se </a:t>
            </a:r>
            <a:r>
              <a:rPr lang="en-US" sz="2200" dirty="0" err="1"/>
              <a:t>koriste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osnovne</a:t>
            </a:r>
            <a:r>
              <a:rPr lang="en-US" sz="2200" dirty="0"/>
              <a:t> </a:t>
            </a:r>
            <a:r>
              <a:rPr lang="en-US" sz="2200" dirty="0" err="1" smtClean="0"/>
              <a:t>aritmeti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/>
              <a:t>operacije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9167" y="595533"/>
            <a:ext cx="8712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Izvođenje</a:t>
            </a:r>
            <a:r>
              <a:rPr lang="en-US" sz="3000" b="1" dirty="0">
                <a:solidFill>
                  <a:srgbClr val="0070C0"/>
                </a:solidFill>
              </a:rPr>
              <a:t> formula </a:t>
            </a:r>
            <a:r>
              <a:rPr lang="en-US" sz="3000" b="1" dirty="0" err="1" smtClean="0">
                <a:solidFill>
                  <a:srgbClr val="0070C0"/>
                </a:solidFill>
              </a:rPr>
              <a:t>koriš</a:t>
            </a:r>
            <a:r>
              <a:rPr lang="sr-Latn-ME" sz="3000" b="1" dirty="0" smtClean="0">
                <a:solidFill>
                  <a:srgbClr val="0070C0"/>
                </a:solidFill>
              </a:rPr>
              <a:t>ć</a:t>
            </a:r>
            <a:r>
              <a:rPr lang="en-US" sz="3000" b="1" dirty="0" err="1" smtClean="0">
                <a:solidFill>
                  <a:srgbClr val="0070C0"/>
                </a:solidFill>
              </a:rPr>
              <a:t>enjem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relativnih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adresa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ćelija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aritmetičkih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operacija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846" t="17767" r="44947" b="17054"/>
          <a:stretch/>
        </p:blipFill>
        <p:spPr>
          <a:xfrm>
            <a:off x="8268789" y="1500562"/>
            <a:ext cx="3540034" cy="47679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9897" y="4519749"/>
            <a:ext cx="7223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Operator </a:t>
            </a:r>
            <a:r>
              <a:rPr lang="en-US" dirty="0" err="1"/>
              <a:t>spajanja</a:t>
            </a:r>
            <a:r>
              <a:rPr lang="en-US" dirty="0"/>
              <a:t> (</a:t>
            </a:r>
            <a:r>
              <a:rPr lang="en-US" b="1" dirty="0"/>
              <a:t>&amp;</a:t>
            </a:r>
            <a:r>
              <a:rPr lang="en-US" dirty="0"/>
              <a:t>) </a:t>
            </a:r>
            <a:r>
              <a:rPr lang="en-US" dirty="0" err="1"/>
              <a:t>povezuje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u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tekst</a:t>
            </a:r>
            <a:r>
              <a:rPr lang="en-US" dirty="0"/>
              <a:t>, </a:t>
            </a:r>
            <a:r>
              <a:rPr lang="en-US" dirty="0" err="1" smtClean="0"/>
              <a:t>brojev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povezivati</a:t>
            </a:r>
            <a:r>
              <a:rPr lang="en-US" dirty="0"/>
              <a:t> </a:t>
            </a:r>
            <a:r>
              <a:rPr lang="en-US" dirty="0" err="1" smtClean="0"/>
              <a:t>sadr</a:t>
            </a:r>
            <a:r>
              <a:rPr lang="sr-Latn-ME" dirty="0" smtClean="0"/>
              <a:t>ž</a:t>
            </a:r>
            <a:r>
              <a:rPr lang="en-US" dirty="0" err="1" smtClean="0"/>
              <a:t>aji</a:t>
            </a:r>
            <a:r>
              <a:rPr lang="en-US" dirty="0" smtClean="0"/>
              <a:t> </a:t>
            </a:r>
            <a:r>
              <a:rPr lang="en-US" dirty="0" err="1"/>
              <a:t>ćelija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083168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b="1" dirty="0" smtClean="0">
                <a:solidFill>
                  <a:srgbClr val="0070C0"/>
                </a:solidFill>
              </a:rPr>
              <a:t>Operatori uređivanja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ovih</a:t>
            </a:r>
            <a:r>
              <a:rPr lang="en-US" sz="2200" dirty="0"/>
              <a:t> </a:t>
            </a:r>
            <a:r>
              <a:rPr lang="en-US" sz="2200" dirty="0" err="1"/>
              <a:t>operatora</a:t>
            </a:r>
            <a:r>
              <a:rPr lang="en-US" sz="2200" dirty="0"/>
              <a:t> </a:t>
            </a:r>
            <a:r>
              <a:rPr lang="en-US" sz="2200" dirty="0" err="1"/>
              <a:t>moguće</a:t>
            </a:r>
            <a:r>
              <a:rPr lang="en-US" sz="2200" dirty="0"/>
              <a:t> je </a:t>
            </a:r>
            <a:r>
              <a:rPr lang="en-US" sz="2200" dirty="0" err="1" smtClean="0"/>
              <a:t>upore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ivati</a:t>
            </a:r>
            <a:r>
              <a:rPr lang="en-US" sz="2200" dirty="0" smtClean="0"/>
              <a:t> </a:t>
            </a:r>
            <a:r>
              <a:rPr lang="en-US" sz="2200" dirty="0" err="1"/>
              <a:t>dvije</a:t>
            </a:r>
            <a:r>
              <a:rPr lang="en-US" sz="2200" dirty="0"/>
              <a:t> </a:t>
            </a:r>
            <a:r>
              <a:rPr lang="en-US" sz="2200" dirty="0" err="1"/>
              <a:t>vrijednosti</a:t>
            </a:r>
            <a:r>
              <a:rPr lang="en-US" sz="2200" dirty="0"/>
              <a:t>. </a:t>
            </a:r>
            <a:r>
              <a:rPr lang="en-US" sz="2200" dirty="0" err="1"/>
              <a:t>Rezultat</a:t>
            </a:r>
            <a:r>
              <a:rPr lang="en-US" sz="2200" dirty="0"/>
              <a:t> </a:t>
            </a:r>
            <a:r>
              <a:rPr lang="en-US" sz="2200" dirty="0" err="1" smtClean="0"/>
              <a:t>upore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ivanja</a:t>
            </a:r>
            <a:r>
              <a:rPr lang="en-US" sz="2200" dirty="0" smtClean="0"/>
              <a:t> </a:t>
            </a:r>
            <a:r>
              <a:rPr lang="en-US" sz="2200" dirty="0"/>
              <a:t>je </a:t>
            </a:r>
            <a:r>
              <a:rPr lang="en-US" sz="2200" dirty="0" err="1"/>
              <a:t>vrijednost</a:t>
            </a:r>
            <a:r>
              <a:rPr lang="en-US" sz="2200" dirty="0"/>
              <a:t> </a:t>
            </a:r>
            <a:r>
              <a:rPr lang="en-US" sz="2200" b="1" dirty="0"/>
              <a:t>TRUE </a:t>
            </a:r>
            <a:r>
              <a:rPr lang="en-US" sz="2200" dirty="0"/>
              <a:t>(</a:t>
            </a:r>
            <a:r>
              <a:rPr lang="en-US" sz="2200" dirty="0" err="1"/>
              <a:t>istina</a:t>
            </a:r>
            <a:r>
              <a:rPr lang="en-US" sz="2200" dirty="0"/>
              <a:t> - </a:t>
            </a:r>
            <a:r>
              <a:rPr lang="en-US" sz="2200" dirty="0" smtClean="0"/>
              <a:t>ta</a:t>
            </a:r>
            <a:r>
              <a:rPr lang="sr-Latn-ME" sz="2200" dirty="0" smtClean="0"/>
              <a:t>č</a:t>
            </a:r>
            <a:r>
              <a:rPr lang="en-US" sz="2200" dirty="0" smtClean="0"/>
              <a:t>no</a:t>
            </a:r>
            <a:r>
              <a:rPr lang="en-US" sz="2200" dirty="0"/>
              <a:t>)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b="1" dirty="0"/>
              <a:t>FALSE </a:t>
            </a:r>
            <a:r>
              <a:rPr lang="en-US" sz="2200" dirty="0"/>
              <a:t>(</a:t>
            </a:r>
            <a:r>
              <a:rPr lang="en-US" sz="2200" dirty="0" smtClean="0"/>
              <a:t>la</a:t>
            </a:r>
            <a:r>
              <a:rPr lang="sr-Latn-ME" sz="2200" dirty="0"/>
              <a:t>ž</a:t>
            </a:r>
            <a:r>
              <a:rPr lang="en-US" sz="2200" dirty="0" smtClean="0"/>
              <a:t> </a:t>
            </a:r>
            <a:r>
              <a:rPr lang="en-US" sz="2200" dirty="0"/>
              <a:t>- </a:t>
            </a:r>
            <a:r>
              <a:rPr lang="en-US" sz="2200" dirty="0" err="1" smtClean="0"/>
              <a:t>neta</a:t>
            </a:r>
            <a:r>
              <a:rPr lang="sr-Latn-ME" sz="2200" dirty="0" smtClean="0"/>
              <a:t>č</a:t>
            </a:r>
            <a:r>
              <a:rPr lang="en-US" sz="2200" dirty="0" smtClean="0"/>
              <a:t>no</a:t>
            </a:r>
            <a:r>
              <a:rPr lang="en-US" sz="2200" dirty="0"/>
              <a:t>).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18107" t="46875" r="35208" b="29018"/>
          <a:stretch/>
        </p:blipFill>
        <p:spPr>
          <a:xfrm>
            <a:off x="2795451" y="2481943"/>
            <a:ext cx="6074229" cy="17634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8207" t="19911" r="35108" b="48303"/>
          <a:stretch/>
        </p:blipFill>
        <p:spPr>
          <a:xfrm>
            <a:off x="2795452" y="4134395"/>
            <a:ext cx="6074228" cy="232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6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b="1" dirty="0" smtClean="0">
                <a:solidFill>
                  <a:srgbClr val="0070C0"/>
                </a:solidFill>
              </a:rPr>
              <a:t>Prioritet operacija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Ukoliko</a:t>
            </a:r>
            <a:r>
              <a:rPr lang="en-US" sz="2200" dirty="0"/>
              <a:t> formula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zagrade</a:t>
            </a:r>
            <a:r>
              <a:rPr lang="en-US" sz="2200" dirty="0"/>
              <a:t> </a:t>
            </a:r>
            <a:r>
              <a:rPr lang="en-US" sz="2200" dirty="0" err="1"/>
              <a:t>onda</a:t>
            </a:r>
            <a:r>
              <a:rPr lang="en-US" sz="2200" dirty="0"/>
              <a:t> se </a:t>
            </a:r>
            <a:r>
              <a:rPr lang="en-US" sz="2200" dirty="0" err="1" smtClean="0"/>
              <a:t>redosljed</a:t>
            </a:r>
            <a:r>
              <a:rPr lang="en-US" sz="2200" dirty="0" smtClean="0"/>
              <a:t> </a:t>
            </a:r>
            <a:r>
              <a:rPr lang="en-US" sz="2200" dirty="0" err="1"/>
              <a:t>operacija</a:t>
            </a:r>
            <a:r>
              <a:rPr lang="en-US" sz="2200" dirty="0"/>
              <a:t> </a:t>
            </a:r>
            <a:r>
              <a:rPr lang="en-US" sz="2200" dirty="0" err="1" smtClean="0"/>
              <a:t>odre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uje</a:t>
            </a:r>
            <a:r>
              <a:rPr lang="en-US" sz="2200" dirty="0" smtClean="0"/>
              <a:t> </a:t>
            </a:r>
            <a:r>
              <a:rPr lang="en-US" sz="2200" dirty="0" err="1"/>
              <a:t>zagradama</a:t>
            </a:r>
            <a:r>
              <a:rPr lang="en-US" sz="2200" dirty="0"/>
              <a:t>. U tom </a:t>
            </a:r>
            <a:r>
              <a:rPr lang="en-US" sz="2200" dirty="0" err="1" smtClean="0"/>
              <a:t>slu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aju</a:t>
            </a:r>
            <a:r>
              <a:rPr lang="en-US" sz="2200" dirty="0" smtClean="0"/>
              <a:t> </a:t>
            </a:r>
            <a:r>
              <a:rPr lang="en-US" sz="2200" dirty="0" err="1"/>
              <a:t>prvo</a:t>
            </a:r>
            <a:r>
              <a:rPr lang="en-US" sz="2200" dirty="0"/>
              <a:t> se </a:t>
            </a:r>
            <a:r>
              <a:rPr lang="en-US" sz="2200" dirty="0" err="1" smtClean="0"/>
              <a:t>izra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unavaju</a:t>
            </a:r>
            <a:r>
              <a:rPr lang="en-US" sz="2200" dirty="0" smtClean="0"/>
              <a:t> </a:t>
            </a:r>
            <a:r>
              <a:rPr lang="en-US" sz="2200" dirty="0" err="1"/>
              <a:t>izrazi</a:t>
            </a:r>
            <a:r>
              <a:rPr lang="en-US" sz="2200" dirty="0"/>
              <a:t> u </a:t>
            </a:r>
            <a:r>
              <a:rPr lang="en-US" sz="2200" dirty="0" err="1"/>
              <a:t>zagradama</a:t>
            </a:r>
            <a:r>
              <a:rPr lang="en-US" sz="2200" dirty="0"/>
              <a:t>. </a:t>
            </a:r>
            <a:r>
              <a:rPr lang="en-US" sz="2200" dirty="0" err="1"/>
              <a:t>Ukoliko</a:t>
            </a:r>
            <a:r>
              <a:rPr lang="en-US" sz="2200" dirty="0"/>
              <a:t> u </a:t>
            </a:r>
            <a:r>
              <a:rPr lang="en-US" sz="2200" dirty="0" err="1"/>
              <a:t>formuli</a:t>
            </a:r>
            <a:r>
              <a:rPr lang="en-US" sz="2200" dirty="0"/>
              <a:t> ne </a:t>
            </a:r>
            <a:r>
              <a:rPr lang="en-US" sz="2200" dirty="0" err="1"/>
              <a:t>postoji</a:t>
            </a:r>
            <a:r>
              <a:rPr lang="en-US" sz="2200" dirty="0"/>
              <a:t> </a:t>
            </a:r>
            <a:r>
              <a:rPr lang="en-US" sz="2200" dirty="0" err="1"/>
              <a:t>zagrada</a:t>
            </a:r>
            <a:r>
              <a:rPr lang="en-US" sz="2200" dirty="0"/>
              <a:t> </a:t>
            </a:r>
            <a:r>
              <a:rPr lang="en-US" sz="2200" dirty="0" err="1"/>
              <a:t>onda</a:t>
            </a:r>
            <a:r>
              <a:rPr lang="en-US" sz="2200" dirty="0"/>
              <a:t> se </a:t>
            </a:r>
            <a:r>
              <a:rPr lang="en-US" sz="2200" dirty="0" err="1"/>
              <a:t>poštuje</a:t>
            </a:r>
            <a:r>
              <a:rPr lang="en-US" sz="2200" dirty="0"/>
              <a:t> </a:t>
            </a:r>
            <a:r>
              <a:rPr lang="en-US" sz="2200" dirty="0" err="1"/>
              <a:t>prioritet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u </a:t>
            </a:r>
            <a:r>
              <a:rPr lang="en-US" sz="2200" dirty="0" err="1"/>
              <a:t>tabeli</a:t>
            </a:r>
            <a:r>
              <a:rPr lang="en-US" sz="2200" dirty="0"/>
              <a:t>: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4031" t="18125" r="41232" b="15803"/>
          <a:stretch/>
        </p:blipFill>
        <p:spPr>
          <a:xfrm>
            <a:off x="548640" y="2701665"/>
            <a:ext cx="3553098" cy="37995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4880" y="2701665"/>
            <a:ext cx="66751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Bilo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/>
              <a:t>tehnika</a:t>
            </a:r>
            <a:r>
              <a:rPr lang="en-US" sz="2200" dirty="0"/>
              <a:t> da se </a:t>
            </a:r>
            <a:r>
              <a:rPr lang="en-US" sz="2200" dirty="0" err="1"/>
              <a:t>koristi</a:t>
            </a:r>
            <a:r>
              <a:rPr lang="en-US" sz="2200" dirty="0"/>
              <a:t>, formula mora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eti</a:t>
            </a:r>
            <a:r>
              <a:rPr lang="en-US" sz="2200" dirty="0" smtClean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znakom</a:t>
            </a:r>
            <a:r>
              <a:rPr lang="en-US" sz="2200" dirty="0"/>
              <a:t> =. U </a:t>
            </a:r>
            <a:r>
              <a:rPr lang="en-US" sz="2200" dirty="0" err="1" smtClean="0"/>
              <a:t>suprotnom</a:t>
            </a:r>
            <a:r>
              <a:rPr lang="sr-Latn-ME" sz="2200" dirty="0" smtClean="0"/>
              <a:t>,</a:t>
            </a:r>
            <a:r>
              <a:rPr lang="en-US" sz="2200" dirty="0" smtClean="0"/>
              <a:t> </a:t>
            </a:r>
            <a:r>
              <a:rPr lang="en-US" sz="2200" dirty="0"/>
              <a:t>Excel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 smtClean="0"/>
              <a:t>une</a:t>
            </a:r>
            <a:r>
              <a:rPr lang="sr-Latn-ME" sz="2200" dirty="0"/>
              <a:t>s</a:t>
            </a:r>
            <a:r>
              <a:rPr lang="en-US" sz="2200" dirty="0" err="1" smtClean="0"/>
              <a:t>ene</a:t>
            </a:r>
            <a:r>
              <a:rPr lang="en-US" sz="2200" dirty="0" smtClean="0"/>
              <a:t> </a:t>
            </a:r>
            <a:r>
              <a:rPr lang="en-US" sz="2200" dirty="0" err="1"/>
              <a:t>podatke</a:t>
            </a:r>
            <a:r>
              <a:rPr lang="en-US" sz="2200" dirty="0"/>
              <a:t> </a:t>
            </a:r>
            <a:r>
              <a:rPr lang="en-US" sz="2200" dirty="0" err="1"/>
              <a:t>tretirati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tekst</a:t>
            </a:r>
            <a:r>
              <a:rPr lang="en-US" sz="2200" dirty="0"/>
              <a:t>. </a:t>
            </a:r>
            <a:r>
              <a:rPr lang="en-US" sz="2200" dirty="0" err="1"/>
              <a:t>Ukoliko</a:t>
            </a:r>
            <a:r>
              <a:rPr lang="en-US" sz="2200" dirty="0"/>
              <a:t> se u </a:t>
            </a:r>
            <a:r>
              <a:rPr lang="en-US" sz="2200" dirty="0" err="1"/>
              <a:t>formuli</a:t>
            </a:r>
            <a:r>
              <a:rPr lang="en-US" sz="2200" dirty="0"/>
              <a:t> </a:t>
            </a:r>
            <a:r>
              <a:rPr lang="en-US" sz="2200" dirty="0" err="1"/>
              <a:t>koristi</a:t>
            </a:r>
            <a:r>
              <a:rPr lang="en-US" sz="2200" dirty="0"/>
              <a:t> </a:t>
            </a:r>
            <a:r>
              <a:rPr lang="en-US" sz="2200" dirty="0" err="1"/>
              <a:t>neka</a:t>
            </a:r>
            <a:r>
              <a:rPr lang="en-US" sz="2200" dirty="0"/>
              <a:t> </a:t>
            </a:r>
            <a:r>
              <a:rPr lang="en-US" sz="2200" dirty="0" err="1"/>
              <a:t>funkcija</a:t>
            </a:r>
            <a:r>
              <a:rPr lang="en-US" sz="2200" dirty="0"/>
              <a:t> </a:t>
            </a:r>
            <a:r>
              <a:rPr lang="en-US" sz="2200" dirty="0" err="1"/>
              <a:t>onda</a:t>
            </a:r>
            <a:r>
              <a:rPr lang="en-US" sz="2200" dirty="0"/>
              <a:t> je to </a:t>
            </a:r>
            <a:r>
              <a:rPr lang="en-US" sz="2200" dirty="0" err="1"/>
              <a:t>najbolje</a:t>
            </a:r>
            <a:r>
              <a:rPr lang="en-US" sz="2200" dirty="0"/>
              <a:t> </a:t>
            </a:r>
            <a:r>
              <a:rPr lang="en-US" sz="2200" dirty="0" err="1"/>
              <a:t>uraditi</a:t>
            </a:r>
            <a:r>
              <a:rPr lang="en-US" sz="2200" dirty="0"/>
              <a:t> </a:t>
            </a:r>
            <a:r>
              <a:rPr lang="en-US" sz="2200" dirty="0" err="1"/>
              <a:t>pritiskom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tipku</a:t>
            </a:r>
            <a:r>
              <a:rPr lang="en-US" sz="2200" dirty="0"/>
              <a:t> </a:t>
            </a:r>
            <a:r>
              <a:rPr lang="en-US" sz="2200" b="1" dirty="0"/>
              <a:t>f(x) </a:t>
            </a:r>
            <a:r>
              <a:rPr lang="en-US" sz="2200" dirty="0" err="1"/>
              <a:t>kojom</a:t>
            </a:r>
            <a:r>
              <a:rPr lang="en-US" sz="2200" dirty="0"/>
              <a:t> </a:t>
            </a:r>
            <a:r>
              <a:rPr lang="en-US" sz="2200" dirty="0" err="1"/>
              <a:t>aktiviramo</a:t>
            </a:r>
            <a:r>
              <a:rPr lang="en-US" sz="2200" dirty="0"/>
              <a:t> </a:t>
            </a:r>
            <a:r>
              <a:rPr lang="en-US" sz="2200" dirty="0" err="1"/>
              <a:t>opciju</a:t>
            </a:r>
            <a:r>
              <a:rPr lang="en-US" sz="2200" dirty="0"/>
              <a:t> </a:t>
            </a:r>
            <a:r>
              <a:rPr lang="en-US" sz="2200" b="1" dirty="0"/>
              <a:t>Insert function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9763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2127" y="595533"/>
            <a:ext cx="74197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 b="1" dirty="0" smtClean="0">
                <a:solidFill>
                  <a:srgbClr val="0070C0"/>
                </a:solidFill>
              </a:rPr>
              <a:t>Prioritet operacija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466" y="1616680"/>
            <a:ext cx="4328473" cy="36607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95406" y="1672046"/>
            <a:ext cx="6126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Formule</a:t>
            </a:r>
            <a:r>
              <a:rPr lang="en-US" sz="2200" dirty="0"/>
              <a:t> </a:t>
            </a:r>
            <a:r>
              <a:rPr lang="en-US" sz="2200" dirty="0" err="1"/>
              <a:t>mogu</a:t>
            </a:r>
            <a:r>
              <a:rPr lang="en-US" sz="2200" dirty="0"/>
              <a:t> da </a:t>
            </a:r>
            <a:r>
              <a:rPr lang="en-US" sz="2200" dirty="0" err="1"/>
              <a:t>koriste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iz</a:t>
            </a:r>
            <a:r>
              <a:rPr lang="en-US" sz="2200" dirty="0"/>
              <a:t> </a:t>
            </a:r>
            <a:r>
              <a:rPr lang="en-US" sz="2200" dirty="0" err="1"/>
              <a:t>drugih</a:t>
            </a:r>
            <a:r>
              <a:rPr lang="en-US" sz="2200" dirty="0"/>
              <a:t> </a:t>
            </a:r>
            <a:r>
              <a:rPr lang="en-US" sz="2200" dirty="0" err="1"/>
              <a:t>radnih</a:t>
            </a:r>
            <a:r>
              <a:rPr lang="en-US" sz="2200" dirty="0"/>
              <a:t> </a:t>
            </a:r>
            <a:r>
              <a:rPr lang="en-US" sz="2200" dirty="0" err="1"/>
              <a:t>listova</a:t>
            </a:r>
            <a:r>
              <a:rPr lang="en-US" sz="2200" dirty="0" smtClean="0"/>
              <a:t>.</a:t>
            </a:r>
            <a:r>
              <a:rPr lang="sr-Latn-ME" sz="2200" dirty="0" smtClean="0"/>
              <a:t> </a:t>
            </a:r>
            <a:r>
              <a:rPr lang="en-US" sz="2200" dirty="0" smtClean="0"/>
              <a:t>To </a:t>
            </a:r>
            <a:r>
              <a:rPr lang="en-US" sz="2200" dirty="0" err="1"/>
              <a:t>vrijedi</a:t>
            </a:r>
            <a:r>
              <a:rPr lang="en-US" sz="2200" dirty="0"/>
              <a:t> </a:t>
            </a:r>
            <a:r>
              <a:rPr lang="en-US" sz="2200" dirty="0" err="1"/>
              <a:t>kako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aktivni</a:t>
            </a:r>
            <a:r>
              <a:rPr lang="en-US" sz="2200" dirty="0"/>
              <a:t> </a:t>
            </a:r>
            <a:r>
              <a:rPr lang="en-US" sz="2200" dirty="0" err="1"/>
              <a:t>dokument</a:t>
            </a:r>
            <a:r>
              <a:rPr lang="en-US" sz="2200" dirty="0"/>
              <a:t>,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radne</a:t>
            </a:r>
            <a:r>
              <a:rPr lang="en-US" sz="2200" dirty="0"/>
              <a:t> </a:t>
            </a:r>
            <a:r>
              <a:rPr lang="en-US" sz="2200" dirty="0" err="1"/>
              <a:t>listove</a:t>
            </a:r>
            <a:r>
              <a:rPr lang="en-US" sz="2200" dirty="0"/>
              <a:t> u </a:t>
            </a:r>
            <a:r>
              <a:rPr lang="en-US" sz="2200" dirty="0" err="1"/>
              <a:t>drugim</a:t>
            </a:r>
            <a:r>
              <a:rPr lang="en-US" sz="2200" dirty="0"/>
              <a:t> </a:t>
            </a:r>
            <a:r>
              <a:rPr lang="en-US" sz="2200" dirty="0" err="1"/>
              <a:t>dokumentima</a:t>
            </a:r>
            <a:r>
              <a:rPr lang="en-US" sz="2200" dirty="0"/>
              <a:t>.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kreiranje</a:t>
            </a:r>
            <a:r>
              <a:rPr lang="en-US" sz="2200" dirty="0"/>
              <a:t> </a:t>
            </a:r>
            <a:r>
              <a:rPr lang="en-US" sz="2200" dirty="0" err="1"/>
              <a:t>ovakvih</a:t>
            </a:r>
            <a:r>
              <a:rPr lang="en-US" sz="2200" dirty="0"/>
              <a:t> formula </a:t>
            </a:r>
            <a:r>
              <a:rPr lang="en-US" sz="2200" dirty="0" err="1"/>
              <a:t>potrebno</a:t>
            </a:r>
            <a:r>
              <a:rPr lang="en-US" sz="2200" dirty="0"/>
              <a:t> je </a:t>
            </a:r>
            <a:r>
              <a:rPr lang="en-US" sz="2200" dirty="0" err="1"/>
              <a:t>poznavati</a:t>
            </a:r>
            <a:r>
              <a:rPr lang="en-US" sz="2200" dirty="0"/>
              <a:t> </a:t>
            </a:r>
            <a:r>
              <a:rPr lang="en-US" sz="2200" dirty="0" err="1"/>
              <a:t>sintaksu</a:t>
            </a:r>
            <a:r>
              <a:rPr lang="en-US" sz="2200" dirty="0"/>
              <a:t> </a:t>
            </a:r>
            <a:r>
              <a:rPr lang="en-US" sz="2200" dirty="0" err="1"/>
              <a:t>ovakvih</a:t>
            </a:r>
            <a:r>
              <a:rPr lang="en-US" sz="2200" dirty="0"/>
              <a:t> formula. </a:t>
            </a:r>
          </a:p>
          <a:p>
            <a:pPr algn="just"/>
            <a:r>
              <a:rPr lang="en-US" sz="2200" dirty="0" err="1"/>
              <a:t>Adresa</a:t>
            </a:r>
            <a:r>
              <a:rPr lang="en-US" sz="2200" dirty="0"/>
              <a:t> </a:t>
            </a:r>
            <a:r>
              <a:rPr lang="en-US" sz="2200" dirty="0" err="1" smtClean="0"/>
              <a:t>odre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uje</a:t>
            </a:r>
            <a:r>
              <a:rPr lang="en-US" sz="2200" dirty="0" smtClean="0"/>
              <a:t> </a:t>
            </a:r>
            <a:r>
              <a:rPr lang="en-US" sz="2200" dirty="0" err="1"/>
              <a:t>poziciju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grupe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u </a:t>
            </a:r>
            <a:r>
              <a:rPr lang="en-US" sz="2200" dirty="0" err="1"/>
              <a:t>radnom</a:t>
            </a:r>
            <a:r>
              <a:rPr lang="en-US" sz="2200" dirty="0"/>
              <a:t> </a:t>
            </a:r>
            <a:r>
              <a:rPr lang="en-US" sz="2200" dirty="0" err="1"/>
              <a:t>listu</a:t>
            </a:r>
            <a:r>
              <a:rPr lang="en-US" sz="2200" dirty="0"/>
              <a:t>.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adresa</a:t>
            </a:r>
            <a:r>
              <a:rPr lang="en-US" sz="2200" dirty="0"/>
              <a:t> </a:t>
            </a:r>
            <a:r>
              <a:rPr lang="en-US" sz="2200" dirty="0" err="1"/>
              <a:t>pronalaze</a:t>
            </a:r>
            <a:r>
              <a:rPr lang="en-US" sz="2200" dirty="0"/>
              <a:t> se </a:t>
            </a:r>
            <a:r>
              <a:rPr lang="en-US" sz="2200" dirty="0" err="1"/>
              <a:t>vrijednosti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unesene</a:t>
            </a:r>
            <a:r>
              <a:rPr lang="en-US" sz="2200" dirty="0"/>
              <a:t> u </a:t>
            </a:r>
            <a:r>
              <a:rPr lang="en-US" sz="2200" dirty="0" err="1"/>
              <a:t>ćeliju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rezultat</a:t>
            </a:r>
            <a:r>
              <a:rPr lang="en-US" sz="2200" dirty="0"/>
              <a:t> </a:t>
            </a:r>
            <a:r>
              <a:rPr lang="en-US" sz="2200" dirty="0" err="1"/>
              <a:t>formule</a:t>
            </a:r>
            <a:r>
              <a:rPr lang="en-US" sz="2200" dirty="0"/>
              <a:t> u </a:t>
            </a:r>
            <a:r>
              <a:rPr lang="en-US" sz="2200" dirty="0" err="1"/>
              <a:t>toj</a:t>
            </a:r>
            <a:r>
              <a:rPr lang="en-US" sz="2200" dirty="0"/>
              <a:t> </a:t>
            </a:r>
            <a:r>
              <a:rPr lang="en-US" sz="2200" dirty="0" err="1"/>
              <a:t>ćeliji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4675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3406" y="595533"/>
            <a:ext cx="9927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Relativne</a:t>
            </a:r>
            <a:r>
              <a:rPr lang="en-US" sz="3000" b="1" dirty="0">
                <a:solidFill>
                  <a:srgbClr val="0070C0"/>
                </a:solidFill>
              </a:rPr>
              <a:t>, </a:t>
            </a:r>
            <a:r>
              <a:rPr lang="en-US" sz="3000" b="1" dirty="0" err="1">
                <a:solidFill>
                  <a:srgbClr val="0070C0"/>
                </a:solidFill>
              </a:rPr>
              <a:t>apsolutne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i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mješovite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adrese</a:t>
            </a:r>
            <a:r>
              <a:rPr lang="en-US" sz="3000" b="1" dirty="0">
                <a:solidFill>
                  <a:srgbClr val="0070C0"/>
                </a:solidFill>
              </a:rPr>
              <a:t> u </a:t>
            </a:r>
            <a:r>
              <a:rPr lang="en-US" sz="3000" b="1" dirty="0" err="1">
                <a:solidFill>
                  <a:srgbClr val="0070C0"/>
                </a:solidFill>
              </a:rPr>
              <a:t>formulama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Kako</a:t>
            </a:r>
            <a:r>
              <a:rPr lang="en-US" sz="2200" dirty="0"/>
              <a:t> </a:t>
            </a:r>
            <a:r>
              <a:rPr lang="en-US" sz="2200" dirty="0" err="1"/>
              <a:t>smo</a:t>
            </a:r>
            <a:r>
              <a:rPr lang="en-US" sz="2200" dirty="0"/>
              <a:t> </a:t>
            </a:r>
            <a:r>
              <a:rPr lang="en-US" sz="2200" dirty="0" err="1"/>
              <a:t>naveli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 smtClean="0"/>
              <a:t>po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etku</a:t>
            </a:r>
            <a:r>
              <a:rPr lang="en-US" sz="2200" dirty="0" smtClean="0"/>
              <a:t> </a:t>
            </a:r>
            <a:r>
              <a:rPr lang="en-US" sz="2200" dirty="0" err="1"/>
              <a:t>ove</a:t>
            </a:r>
            <a:r>
              <a:rPr lang="en-US" sz="2200" dirty="0"/>
              <a:t> </a:t>
            </a:r>
            <a:r>
              <a:rPr lang="en-US" sz="2200" dirty="0" err="1" smtClean="0"/>
              <a:t>vje</a:t>
            </a:r>
            <a:r>
              <a:rPr lang="sr-Latn-ME" sz="2200" dirty="0" smtClean="0"/>
              <a:t>ž</a:t>
            </a:r>
            <a:r>
              <a:rPr lang="en-US" sz="2200" dirty="0" smtClean="0"/>
              <a:t>be</a:t>
            </a:r>
            <a:r>
              <a:rPr lang="en-US" sz="2200" dirty="0"/>
              <a:t>, </a:t>
            </a:r>
            <a:r>
              <a:rPr lang="en-US" sz="2200" dirty="0" err="1"/>
              <a:t>kada</a:t>
            </a:r>
            <a:r>
              <a:rPr lang="en-US" sz="2200" dirty="0"/>
              <a:t> </a:t>
            </a:r>
            <a:r>
              <a:rPr lang="en-US" sz="2200" dirty="0" err="1"/>
              <a:t>kopirate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s </a:t>
            </a:r>
            <a:r>
              <a:rPr lang="en-US" sz="2200" dirty="0" err="1"/>
              <a:t>jednog</a:t>
            </a:r>
            <a:r>
              <a:rPr lang="en-US" sz="2200" dirty="0"/>
              <a:t> </a:t>
            </a:r>
            <a:r>
              <a:rPr lang="en-US" sz="2200" dirty="0" err="1"/>
              <a:t>mjesta</a:t>
            </a:r>
            <a:r>
              <a:rPr lang="en-US" sz="2200" dirty="0"/>
              <a:t> u </a:t>
            </a:r>
            <a:r>
              <a:rPr lang="en-US" sz="2200" dirty="0" err="1"/>
              <a:t>radnom</a:t>
            </a:r>
            <a:r>
              <a:rPr lang="en-US" sz="2200" dirty="0"/>
              <a:t> </a:t>
            </a:r>
            <a:r>
              <a:rPr lang="en-US" sz="2200" dirty="0" err="1"/>
              <a:t>listu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drugo</a:t>
            </a:r>
            <a:r>
              <a:rPr lang="en-US" sz="2200" dirty="0"/>
              <a:t>, Excel </a:t>
            </a:r>
            <a:r>
              <a:rPr lang="en-US" sz="2200" dirty="0" err="1"/>
              <a:t>podešava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u </a:t>
            </a:r>
            <a:r>
              <a:rPr lang="en-US" sz="2200" dirty="0" err="1"/>
              <a:t>formulama</a:t>
            </a:r>
            <a:r>
              <a:rPr lang="en-US" sz="2200" dirty="0"/>
              <a:t> u </a:t>
            </a:r>
            <a:r>
              <a:rPr lang="en-US" sz="2200" dirty="0" err="1"/>
              <a:t>odnosu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novo </a:t>
            </a:r>
            <a:r>
              <a:rPr lang="en-US" sz="2200" dirty="0" err="1"/>
              <a:t>mjesto</a:t>
            </a:r>
            <a:r>
              <a:rPr lang="en-US" sz="2200" dirty="0"/>
              <a:t> u </a:t>
            </a:r>
            <a:r>
              <a:rPr lang="en-US" sz="2200" dirty="0" err="1"/>
              <a:t>radnom</a:t>
            </a:r>
            <a:r>
              <a:rPr lang="en-US" sz="2200" dirty="0"/>
              <a:t> </a:t>
            </a:r>
            <a:r>
              <a:rPr lang="en-US" sz="2200" dirty="0" err="1"/>
              <a:t>listu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ćelija</a:t>
            </a:r>
            <a:r>
              <a:rPr lang="en-US" sz="2200" dirty="0"/>
              <a:t> C16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=C10+C11+C12+C13+C14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 smtClean="0"/>
              <a:t>izra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unava</a:t>
            </a:r>
            <a:r>
              <a:rPr lang="en-US" sz="2200" dirty="0" smtClean="0"/>
              <a:t> </a:t>
            </a:r>
            <a:r>
              <a:rPr lang="en-US" sz="2200" dirty="0" err="1"/>
              <a:t>ukupne</a:t>
            </a:r>
            <a:r>
              <a:rPr lang="en-US" sz="2200" dirty="0"/>
              <a:t> </a:t>
            </a:r>
            <a:r>
              <a:rPr lang="en-US" sz="2200" dirty="0" err="1"/>
              <a:t>troškove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januar</a:t>
            </a:r>
            <a:r>
              <a:rPr lang="en-US" sz="2200" dirty="0"/>
              <a:t>. </a:t>
            </a:r>
            <a:r>
              <a:rPr lang="en-US" sz="2200" dirty="0" err="1"/>
              <a:t>Ako</a:t>
            </a:r>
            <a:r>
              <a:rPr lang="en-US" sz="2200" dirty="0"/>
              <a:t> </a:t>
            </a:r>
            <a:r>
              <a:rPr lang="en-US" sz="2200" dirty="0" err="1"/>
              <a:t>kopirate</a:t>
            </a:r>
            <a:r>
              <a:rPr lang="en-US" sz="2200" dirty="0"/>
              <a:t> </a:t>
            </a:r>
            <a:r>
              <a:rPr lang="en-US" sz="2200" dirty="0" err="1"/>
              <a:t>tu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u </a:t>
            </a:r>
            <a:r>
              <a:rPr lang="en-US" sz="2200" dirty="0" err="1"/>
              <a:t>ćeliju</a:t>
            </a:r>
            <a:r>
              <a:rPr lang="en-US" sz="2200" dirty="0"/>
              <a:t> D16 (da </a:t>
            </a:r>
            <a:r>
              <a:rPr lang="en-US" sz="2200" dirty="0" err="1"/>
              <a:t>odredite</a:t>
            </a:r>
            <a:r>
              <a:rPr lang="en-US" sz="2200" dirty="0"/>
              <a:t> </a:t>
            </a:r>
            <a:r>
              <a:rPr lang="en-US" sz="2200" dirty="0" err="1"/>
              <a:t>ukupne</a:t>
            </a:r>
            <a:r>
              <a:rPr lang="en-US" sz="2200" dirty="0"/>
              <a:t> </a:t>
            </a:r>
            <a:r>
              <a:rPr lang="en-US" sz="2200" dirty="0" err="1"/>
              <a:t>troškove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februar</a:t>
            </a:r>
            <a:r>
              <a:rPr lang="en-US" sz="2200" dirty="0"/>
              <a:t>) Excel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automatski</a:t>
            </a:r>
            <a:r>
              <a:rPr lang="en-US" sz="2200" dirty="0"/>
              <a:t> </a:t>
            </a:r>
            <a:r>
              <a:rPr lang="en-US" sz="2200" dirty="0" err="1"/>
              <a:t>promijeniti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u =D10+D11+D12+D13+D14. S </a:t>
            </a:r>
            <a:r>
              <a:rPr lang="en-US" sz="2200" dirty="0" err="1"/>
              <a:t>obzirom</a:t>
            </a:r>
            <a:r>
              <a:rPr lang="en-US" sz="2200" dirty="0"/>
              <a:t> da </a:t>
            </a:r>
            <a:r>
              <a:rPr lang="en-US" sz="2200" dirty="0" err="1"/>
              <a:t>ste</a:t>
            </a:r>
            <a:r>
              <a:rPr lang="en-US" sz="2200" dirty="0"/>
              <a:t> </a:t>
            </a:r>
            <a:r>
              <a:rPr lang="en-US" sz="2200" dirty="0" err="1"/>
              <a:t>kopirali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u </a:t>
            </a:r>
            <a:r>
              <a:rPr lang="en-US" sz="2200" dirty="0" err="1"/>
              <a:t>drugu</a:t>
            </a:r>
            <a:r>
              <a:rPr lang="en-US" sz="2200" dirty="0"/>
              <a:t> </a:t>
            </a:r>
            <a:r>
              <a:rPr lang="en-US" sz="2200" dirty="0" err="1"/>
              <a:t>kolonu</a:t>
            </a:r>
            <a:r>
              <a:rPr lang="en-US" sz="2200" dirty="0"/>
              <a:t> (</a:t>
            </a:r>
            <a:r>
              <a:rPr lang="en-US" sz="2200" dirty="0" err="1"/>
              <a:t>iz</a:t>
            </a:r>
            <a:r>
              <a:rPr lang="en-US" sz="2200" dirty="0"/>
              <a:t> C u D) Excel </a:t>
            </a:r>
            <a:r>
              <a:rPr lang="en-US" sz="2200" dirty="0" err="1"/>
              <a:t>podešava</a:t>
            </a:r>
            <a:r>
              <a:rPr lang="en-US" sz="2200" dirty="0"/>
              <a:t> </a:t>
            </a:r>
            <a:r>
              <a:rPr lang="en-US" sz="2200" dirty="0" err="1"/>
              <a:t>slovo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 u </a:t>
            </a:r>
            <a:r>
              <a:rPr lang="en-US" sz="2200" dirty="0" err="1"/>
              <a:t>adresi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/>
              <a:t>Da </a:t>
            </a:r>
            <a:r>
              <a:rPr lang="en-US" sz="2200" dirty="0" err="1"/>
              <a:t>ste</a:t>
            </a:r>
            <a:r>
              <a:rPr lang="en-US" sz="2200" dirty="0"/>
              <a:t> </a:t>
            </a:r>
            <a:r>
              <a:rPr lang="en-US" sz="2200" dirty="0" err="1"/>
              <a:t>kopirali</a:t>
            </a:r>
            <a:r>
              <a:rPr lang="en-US" sz="2200" dirty="0"/>
              <a:t> </a:t>
            </a:r>
            <a:r>
              <a:rPr lang="en-US" sz="2200" dirty="0" err="1"/>
              <a:t>istu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ćeliju</a:t>
            </a:r>
            <a:r>
              <a:rPr lang="en-US" sz="2200" dirty="0"/>
              <a:t> C18 (</a:t>
            </a:r>
            <a:r>
              <a:rPr lang="en-US" sz="2200" dirty="0" err="1"/>
              <a:t>dva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 </a:t>
            </a:r>
            <a:r>
              <a:rPr lang="en-US" sz="2200" dirty="0" err="1" smtClean="0"/>
              <a:t>ni</a:t>
            </a:r>
            <a:r>
              <a:rPr lang="sr-Latn-ME" sz="2200" dirty="0" smtClean="0"/>
              <a:t>ž</a:t>
            </a:r>
            <a:r>
              <a:rPr lang="en-US" sz="2200" dirty="0" smtClean="0"/>
              <a:t>e</a:t>
            </a:r>
            <a:r>
              <a:rPr lang="en-US" sz="2200" dirty="0"/>
              <a:t>) formula bi se </a:t>
            </a:r>
            <a:r>
              <a:rPr lang="en-US" sz="2200" dirty="0" err="1"/>
              <a:t>promijenila</a:t>
            </a:r>
            <a:r>
              <a:rPr lang="en-US" sz="2200" dirty="0"/>
              <a:t> u =C12+C13+C14+C15+C16; </a:t>
            </a:r>
            <a:r>
              <a:rPr lang="en-US" sz="2200" dirty="0" err="1"/>
              <a:t>tj</a:t>
            </a:r>
            <a:r>
              <a:rPr lang="en-US" sz="2200" dirty="0"/>
              <a:t>. </a:t>
            </a:r>
            <a:r>
              <a:rPr lang="en-US" sz="2200" dirty="0" err="1"/>
              <a:t>sve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bile bi </a:t>
            </a:r>
            <a:r>
              <a:rPr lang="en-US" sz="2200" dirty="0" err="1"/>
              <a:t>pomjerene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dva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.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djeluju</a:t>
            </a:r>
            <a:r>
              <a:rPr lang="en-US" sz="2200" dirty="0"/>
              <a:t> </a:t>
            </a:r>
            <a:r>
              <a:rPr lang="en-US" sz="2200" dirty="0" err="1"/>
              <a:t>relativne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4445700"/>
            <a:ext cx="2960498" cy="1902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698" y="4445700"/>
            <a:ext cx="3125247" cy="190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5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3406" y="595533"/>
            <a:ext cx="9927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0070C0"/>
                </a:solidFill>
              </a:rPr>
              <a:t>Apsolutno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protiv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b="1" dirty="0" err="1">
                <a:solidFill>
                  <a:srgbClr val="0070C0"/>
                </a:solidFill>
              </a:rPr>
              <a:t>relativnog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1593669"/>
            <a:ext cx="111164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Apsolutna</a:t>
            </a:r>
            <a:r>
              <a:rPr lang="en-US" sz="2200" dirty="0"/>
              <a:t> </a:t>
            </a:r>
            <a:r>
              <a:rPr lang="en-US" sz="2200" dirty="0" err="1"/>
              <a:t>adresa</a:t>
            </a:r>
            <a:r>
              <a:rPr lang="en-US" sz="2200" dirty="0"/>
              <a:t> je </a:t>
            </a:r>
            <a:r>
              <a:rPr lang="en-US" sz="2200" dirty="0" err="1"/>
              <a:t>adresa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se ne </a:t>
            </a:r>
            <a:r>
              <a:rPr lang="en-US" sz="2200" dirty="0" err="1"/>
              <a:t>mijenja</a:t>
            </a:r>
            <a:r>
              <a:rPr lang="en-US" sz="2200" dirty="0"/>
              <a:t> </a:t>
            </a:r>
            <a:r>
              <a:rPr lang="en-US" sz="2200" dirty="0" err="1"/>
              <a:t>kada</a:t>
            </a:r>
            <a:r>
              <a:rPr lang="en-US" sz="2200" dirty="0"/>
              <a:t> </a:t>
            </a:r>
            <a:r>
              <a:rPr lang="en-US" sz="2200" dirty="0" err="1"/>
              <a:t>kopirate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novu</a:t>
            </a:r>
            <a:r>
              <a:rPr lang="en-US" sz="2200" dirty="0"/>
              <a:t> </a:t>
            </a:r>
            <a:r>
              <a:rPr lang="en-US" sz="2200" dirty="0" err="1"/>
              <a:t>lokaciju</a:t>
            </a:r>
            <a:r>
              <a:rPr lang="en-US" sz="2200" dirty="0"/>
              <a:t>,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razliku</a:t>
            </a:r>
            <a:r>
              <a:rPr lang="en-US" sz="2200" dirty="0"/>
              <a:t> od </a:t>
            </a:r>
            <a:r>
              <a:rPr lang="en-US" sz="2200" dirty="0" err="1"/>
              <a:t>relativne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</a:t>
            </a:r>
            <a:r>
              <a:rPr lang="en-US" sz="2200" dirty="0" err="1"/>
              <a:t>koja</a:t>
            </a:r>
            <a:r>
              <a:rPr lang="en-US" sz="2200" dirty="0"/>
              <a:t> se </a:t>
            </a:r>
            <a:r>
              <a:rPr lang="en-US" sz="2200" dirty="0" err="1"/>
              <a:t>mijenja</a:t>
            </a:r>
            <a:r>
              <a:rPr lang="en-US" sz="2200" dirty="0"/>
              <a:t> </a:t>
            </a:r>
            <a:r>
              <a:rPr lang="en-US" sz="2200" dirty="0" err="1"/>
              <a:t>pri</a:t>
            </a:r>
            <a:r>
              <a:rPr lang="en-US" sz="2200" dirty="0"/>
              <a:t> </a:t>
            </a:r>
            <a:r>
              <a:rPr lang="en-US" sz="2200" dirty="0" err="1"/>
              <a:t>kopiranju</a:t>
            </a:r>
            <a:r>
              <a:rPr lang="en-US" sz="2200" dirty="0"/>
              <a:t> </a:t>
            </a:r>
            <a:r>
              <a:rPr lang="en-US" sz="2200" dirty="0" err="1"/>
              <a:t>polja</a:t>
            </a:r>
            <a:r>
              <a:rPr lang="en-US" sz="2200" dirty="0"/>
              <a:t>. Da </a:t>
            </a:r>
            <a:r>
              <a:rPr lang="en-US" sz="2200" dirty="0" err="1"/>
              <a:t>biste</a:t>
            </a:r>
            <a:r>
              <a:rPr lang="en-US" sz="2200" dirty="0"/>
              <a:t> </a:t>
            </a:r>
            <a:r>
              <a:rPr lang="en-US" sz="2200" dirty="0" err="1"/>
              <a:t>adrese</a:t>
            </a:r>
            <a:r>
              <a:rPr lang="en-US" sz="2200" dirty="0"/>
              <a:t> u </a:t>
            </a:r>
            <a:r>
              <a:rPr lang="en-US" sz="2200" dirty="0" err="1"/>
              <a:t>formuli</a:t>
            </a:r>
            <a:r>
              <a:rPr lang="en-US" sz="2200" dirty="0"/>
              <a:t> </a:t>
            </a:r>
            <a:r>
              <a:rPr lang="en-US" sz="2200" dirty="0" smtClean="0"/>
              <a:t>u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inili</a:t>
            </a:r>
            <a:r>
              <a:rPr lang="en-US" sz="2200" dirty="0" smtClean="0"/>
              <a:t> </a:t>
            </a:r>
            <a:r>
              <a:rPr lang="en-US" sz="2200" dirty="0" err="1"/>
              <a:t>apsolutnim</a:t>
            </a:r>
            <a:r>
              <a:rPr lang="en-US" sz="2200" dirty="0"/>
              <a:t>, </a:t>
            </a:r>
            <a:r>
              <a:rPr lang="en-US" sz="2200" dirty="0" err="1"/>
              <a:t>dodajte</a:t>
            </a:r>
            <a:r>
              <a:rPr lang="en-US" sz="2200" dirty="0"/>
              <a:t> </a:t>
            </a:r>
            <a:r>
              <a:rPr lang="en-US" sz="2200" b="1" dirty="0"/>
              <a:t>$ </a:t>
            </a:r>
            <a:r>
              <a:rPr lang="en-US" sz="2200" dirty="0"/>
              <a:t>(</a:t>
            </a:r>
            <a:r>
              <a:rPr lang="en-US" sz="2200" dirty="0" err="1"/>
              <a:t>znak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dolar</a:t>
            </a:r>
            <a:r>
              <a:rPr lang="en-US" sz="2200" dirty="0"/>
              <a:t>) </a:t>
            </a:r>
            <a:r>
              <a:rPr lang="en-US" sz="2200" dirty="0" err="1"/>
              <a:t>ispred</a:t>
            </a:r>
            <a:r>
              <a:rPr lang="en-US" sz="2200" dirty="0"/>
              <a:t> </a:t>
            </a:r>
            <a:r>
              <a:rPr lang="en-US" sz="2200" dirty="0" err="1"/>
              <a:t>slova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ispred</a:t>
            </a:r>
            <a:r>
              <a:rPr lang="en-US" sz="2200" dirty="0"/>
              <a:t> </a:t>
            </a:r>
            <a:r>
              <a:rPr lang="en-US" sz="2200" dirty="0" err="1"/>
              <a:t>broja</a:t>
            </a:r>
            <a:r>
              <a:rPr lang="en-US" sz="2200" dirty="0"/>
              <a:t> </a:t>
            </a:r>
            <a:r>
              <a:rPr lang="en-US" sz="2200" dirty="0" err="1"/>
              <a:t>koji</a:t>
            </a:r>
            <a:r>
              <a:rPr lang="en-US" sz="2200" dirty="0"/>
              <a:t> </a:t>
            </a:r>
            <a:r>
              <a:rPr lang="sr-Latn-ME" sz="2200" dirty="0" err="1"/>
              <a:t>č</a:t>
            </a:r>
            <a:r>
              <a:rPr lang="en-US" sz="2200" dirty="0" err="1" smtClean="0"/>
              <a:t>ine</a:t>
            </a:r>
            <a:r>
              <a:rPr lang="en-US" sz="2200" dirty="0" smtClean="0"/>
              <a:t> </a:t>
            </a:r>
            <a:r>
              <a:rPr lang="en-US" sz="2200" dirty="0" err="1"/>
              <a:t>adresu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. </a:t>
            </a:r>
          </a:p>
          <a:p>
            <a:pPr algn="just"/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ukoliko</a:t>
            </a:r>
            <a:r>
              <a:rPr lang="en-US" sz="2200" dirty="0"/>
              <a:t> u </a:t>
            </a:r>
            <a:r>
              <a:rPr lang="en-US" sz="2200" dirty="0" err="1"/>
              <a:t>ćeliji</a:t>
            </a:r>
            <a:r>
              <a:rPr lang="en-US" sz="2200" dirty="0"/>
              <a:t> C16 </a:t>
            </a:r>
            <a:r>
              <a:rPr lang="en-US" sz="2200" dirty="0" err="1"/>
              <a:t>imate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=$C$10+$C$11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ako</a:t>
            </a:r>
            <a:r>
              <a:rPr lang="en-US" sz="2200" dirty="0"/>
              <a:t> </a:t>
            </a:r>
            <a:r>
              <a:rPr lang="en-US" sz="2200" dirty="0" err="1"/>
              <a:t>tu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</a:t>
            </a:r>
            <a:r>
              <a:rPr lang="en-US" sz="2200" dirty="0" err="1"/>
              <a:t>kopirate</a:t>
            </a:r>
            <a:r>
              <a:rPr lang="en-US" sz="2200" dirty="0"/>
              <a:t> u </a:t>
            </a:r>
            <a:r>
              <a:rPr lang="en-US" sz="2200" dirty="0" err="1"/>
              <a:t>ćeliju</a:t>
            </a:r>
            <a:r>
              <a:rPr lang="en-US" sz="2200" dirty="0"/>
              <a:t> D16, Excel </a:t>
            </a:r>
            <a:r>
              <a:rPr lang="en-US" sz="2200" dirty="0" err="1"/>
              <a:t>neće</a:t>
            </a:r>
            <a:r>
              <a:rPr lang="en-US" sz="2200" dirty="0"/>
              <a:t> </a:t>
            </a:r>
            <a:r>
              <a:rPr lang="en-US" sz="2200" dirty="0" err="1"/>
              <a:t>promijeniti</a:t>
            </a:r>
            <a:r>
              <a:rPr lang="en-US" sz="2200" dirty="0"/>
              <a:t> </a:t>
            </a:r>
            <a:r>
              <a:rPr lang="en-US" sz="2200" dirty="0" err="1"/>
              <a:t>formulu</a:t>
            </a:r>
            <a:r>
              <a:rPr lang="en-US" sz="2200" dirty="0"/>
              <a:t>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kod</a:t>
            </a:r>
            <a:r>
              <a:rPr lang="en-US" sz="2200" dirty="0"/>
              <a:t> </a:t>
            </a:r>
            <a:r>
              <a:rPr lang="en-US" sz="2200" dirty="0" err="1"/>
              <a:t>relativnog</a:t>
            </a:r>
            <a:r>
              <a:rPr lang="en-US" sz="2200" dirty="0"/>
              <a:t> </a:t>
            </a:r>
            <a:r>
              <a:rPr lang="en-US" sz="2200" dirty="0" err="1"/>
              <a:t>adresiranja</a:t>
            </a:r>
            <a:r>
              <a:rPr lang="en-US" sz="2200" dirty="0"/>
              <a:t>, </a:t>
            </a:r>
            <a:r>
              <a:rPr lang="en-US" sz="2200" dirty="0" err="1"/>
              <a:t>nego</a:t>
            </a:r>
            <a:r>
              <a:rPr lang="en-US" sz="2200" dirty="0"/>
              <a:t> </a:t>
            </a:r>
            <a:r>
              <a:rPr lang="en-US" sz="2200" dirty="0" err="1"/>
              <a:t>će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u D16 </a:t>
            </a:r>
            <a:r>
              <a:rPr lang="en-US" sz="2200" dirty="0" err="1"/>
              <a:t>biti</a:t>
            </a:r>
            <a:r>
              <a:rPr lang="en-US" sz="2200" dirty="0"/>
              <a:t> formula =$C$10+$C$11.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953" y="3434376"/>
            <a:ext cx="3191192" cy="24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14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846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Bradley Hand ITC</vt:lpstr>
      <vt:lpstr>Calibri</vt:lpstr>
      <vt:lpstr>Calibri Light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</cp:revision>
  <dcterms:created xsi:type="dcterms:W3CDTF">2020-01-12T17:46:46Z</dcterms:created>
  <dcterms:modified xsi:type="dcterms:W3CDTF">2020-01-22T08:42:25Z</dcterms:modified>
</cp:coreProperties>
</file>