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2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24" y="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5B62775-F500-4D6E-A8A5-E4247EA276AF}" type="datetimeFigureOut">
              <a:rPr lang="en-US" smtClean="0"/>
              <a:pPr/>
              <a:t>21.09.2021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458200" y="6096000"/>
            <a:ext cx="533400" cy="381000"/>
          </a:xfrm>
        </p:spPr>
        <p:txBody>
          <a:bodyPr/>
          <a:lstStyle/>
          <a:p>
            <a:pPr algn="r"/>
            <a:r>
              <a:rPr lang="sr-Latn-CS" sz="1400" dirty="0" smtClean="0"/>
              <a:t>N R</a:t>
            </a: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C00000"/>
                </a:solidFill>
                <a:latin typeface="Book Antiqua" pitchFamily="18" charset="0"/>
              </a:rPr>
              <a:t>K</a:t>
            </a:r>
            <a:r>
              <a:rPr lang="sr-Latn-CS" sz="4800" b="1" dirty="0" smtClean="0">
                <a:solidFill>
                  <a:srgbClr val="C00000"/>
                </a:solidFill>
                <a:latin typeface="Book Antiqua" pitchFamily="18" charset="0"/>
              </a:rPr>
              <a:t>njiževnoteorijski pojmovi </a:t>
            </a:r>
            <a:endParaRPr lang="en-US" sz="48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05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Osnovni pojmovi teorije pripovijedanja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Fabula</a:t>
            </a:r>
            <a:r>
              <a:rPr lang="sr-Latn-CS" dirty="0" smtClean="0">
                <a:latin typeface="Book Antiqua" pitchFamily="18" charset="0"/>
              </a:rPr>
              <a:t>: građa, hronološki i uzročno-posljedični niz događaja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Siže</a:t>
            </a:r>
            <a:r>
              <a:rPr lang="sr-Latn-CS" dirty="0" smtClean="0">
                <a:latin typeface="Book Antiqua" pitchFamily="18" charset="0"/>
              </a:rPr>
              <a:t>: obrada građe, redosljed koji zatičemo u tekstu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Kompozicija</a:t>
            </a:r>
            <a:r>
              <a:rPr lang="sr-Latn-CS" dirty="0" smtClean="0">
                <a:latin typeface="Book Antiqua" pitchFamily="18" charset="0"/>
              </a:rPr>
              <a:t>: odnos između poretka događaja u </a:t>
            </a:r>
          </a:p>
          <a:p>
            <a:pPr marL="0" indent="0">
              <a:buNone/>
            </a:pPr>
            <a:r>
              <a:rPr lang="sr-Latn-CS" dirty="0" smtClean="0">
                <a:latin typeface="Book Antiqua" pitchFamily="18" charset="0"/>
              </a:rPr>
              <a:t>fabuli (priči) i njihovog poretka u samom tekstu. Pitanje da li se fabula izlaže hronološki, ili dolazi do retardacije, pomjeranja u prošlost, ili do pomjeranja u budućnost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23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Osnovni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pojmovi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teorije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pripovijedanja</a:t>
            </a:r>
            <a:endParaRPr lang="en-US" sz="48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Retrospekcija</a:t>
            </a:r>
            <a:r>
              <a:rPr lang="sr-Latn-CS" dirty="0" smtClean="0">
                <a:latin typeface="Book Antiqua" pitchFamily="18" charset="0"/>
              </a:rPr>
              <a:t>: narativna tehnika pomoću koje se prikazuju prošla zbivanja, odnosno gradi narativna prošlost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Retardacija</a:t>
            </a:r>
            <a:r>
              <a:rPr lang="sr-Latn-CS" dirty="0" smtClean="0">
                <a:latin typeface="Book Antiqua" pitchFamily="18" charset="0"/>
              </a:rPr>
              <a:t>: epizode, opisi, digresije koji usporavaju proticanje narativnog vremena i doprinose ubjedljivosti prikazanog svijeta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45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Osnovni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pojmovi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teorije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pripovijedanja</a:t>
            </a:r>
            <a:endParaRPr lang="en-US" sz="48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966200" cy="5486400"/>
          </a:xfrm>
        </p:spPr>
        <p:txBody>
          <a:bodyPr/>
          <a:lstStyle/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Tema</a:t>
            </a:r>
            <a:r>
              <a:rPr lang="sr-Latn-CS" sz="2800" dirty="0" smtClean="0">
                <a:latin typeface="Book Antiqua" pitchFamily="18" charset="0"/>
              </a:rPr>
              <a:t>: ono o čemu se govori u tekstu, osnovni predmet, ideja ili misao koja povezuje značenja različitih elemenata djela u jedinstvenu cjelinu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Motiv</a:t>
            </a:r>
            <a:r>
              <a:rPr lang="sr-Latn-CS" sz="2800" dirty="0" smtClean="0">
                <a:latin typeface="Book Antiqua" pitchFamily="18" charset="0"/>
              </a:rPr>
              <a:t>: najmanja tematska jedinica koja služi za razvijanje određene teme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Statički motiv </a:t>
            </a:r>
            <a:r>
              <a:rPr lang="sr-Latn-CS" sz="2800" dirty="0" smtClean="0">
                <a:latin typeface="Book Antiqua" pitchFamily="18" charset="0"/>
              </a:rPr>
              <a:t>– koči radnju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Dinamički motiv </a:t>
            </a:r>
            <a:r>
              <a:rPr lang="sr-Latn-CS" sz="2800" dirty="0" smtClean="0">
                <a:latin typeface="Book Antiqua" pitchFamily="18" charset="0"/>
              </a:rPr>
              <a:t>– pokreće radnju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Motivacija</a:t>
            </a:r>
            <a:r>
              <a:rPr lang="sr-Latn-CS" sz="2800" dirty="0" smtClean="0">
                <a:latin typeface="Book Antiqua" pitchFamily="18" charset="0"/>
              </a:rPr>
              <a:t>: Opravdanje za uvođenje nekog motiva</a:t>
            </a:r>
          </a:p>
          <a:p>
            <a:pPr>
              <a:buNone/>
            </a:pPr>
            <a:r>
              <a:rPr lang="sr-Latn-CS" sz="2800" dirty="0" smtClean="0">
                <a:latin typeface="Book Antiqua" pitchFamily="18" charset="0"/>
              </a:rPr>
              <a:t>            ( postupci i ponašanje likova se zbog uvjerljivosti moraju motivisati, to jest opravdati ili obrazložiti).</a:t>
            </a:r>
            <a:endParaRPr lang="en-US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284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Pripovjedač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Pripovjedač</a:t>
            </a:r>
            <a:r>
              <a:rPr lang="sr-Latn-CS" dirty="0" smtClean="0">
                <a:latin typeface="Book Antiqua" pitchFamily="18" charset="0"/>
              </a:rPr>
              <a:t> ili narator: glas teksta, onaj koji pripovijeda (nije isto što i pisac)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Pripovijedanje u I licu</a:t>
            </a:r>
            <a:r>
              <a:rPr lang="sr-Latn-CS" dirty="0" smtClean="0">
                <a:latin typeface="Book Antiqua" pitchFamily="18" charset="0"/>
              </a:rPr>
              <a:t>: pripovjedač je lik koji pripada svijetu koji pripovijeda, govori ono što je sam doživio, događaj u kojem je učestvovao ili ga je posmatrao, ili je o njemu saznao od drugih likova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Pripovijedanje u III licu</a:t>
            </a:r>
            <a:r>
              <a:rPr lang="sr-Latn-CS" dirty="0" smtClean="0">
                <a:latin typeface="Book Antiqua" pitchFamily="18" charset="0"/>
              </a:rPr>
              <a:t>: nema nekog konkretnog pripovjedača koji je dio pripovjednog svijeta, na karaktere se upućuje imenom, ili kao „on“ ili „ona“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142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2238"/>
            <a:ext cx="8077200" cy="1206500"/>
          </a:xfrm>
        </p:spPr>
        <p:txBody>
          <a:bodyPr>
            <a:normAutofit/>
          </a:bodyPr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Književni lik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Karakterizacija</a:t>
            </a:r>
            <a:r>
              <a:rPr lang="sr-Latn-CS" dirty="0" smtClean="0">
                <a:latin typeface="Book Antiqua" pitchFamily="18" charset="0"/>
              </a:rPr>
              <a:t>: skup postupaka koji konstituišu lik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Direktna karakterizacija</a:t>
            </a:r>
            <a:r>
              <a:rPr lang="sr-Latn-CS" dirty="0" smtClean="0">
                <a:latin typeface="Book Antiqua" pitchFamily="18" charset="0"/>
              </a:rPr>
              <a:t>: imenovanje osobine, zavisno od autoritativnosti glasa od koga potiče, više je ili manje pouzdano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Indirektna karakterizacija</a:t>
            </a:r>
            <a:r>
              <a:rPr lang="sr-Latn-CS" dirty="0" smtClean="0">
                <a:latin typeface="Book Antiqua" pitchFamily="18" charset="0"/>
              </a:rPr>
              <a:t>: osobina se pokazuje na različite načine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>
                <a:latin typeface="Book Antiqua" pitchFamily="18" charset="0"/>
              </a:rPr>
              <a:t>-</a:t>
            </a:r>
            <a:r>
              <a:rPr lang="sr-Latn-CS" dirty="0" smtClean="0">
                <a:latin typeface="Book Antiqua" pitchFamily="18" charset="0"/>
              </a:rPr>
              <a:t> preko radnje, govora, spoljašnjeg izgleda, okoline lika, imena...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295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Struktura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219200"/>
            <a:ext cx="8775700" cy="5003800"/>
          </a:xfrm>
        </p:spPr>
        <p:txBody>
          <a:bodyPr/>
          <a:lstStyle/>
          <a:p>
            <a:r>
              <a:rPr lang="sr-Latn-CS" sz="2800" dirty="0" smtClean="0">
                <a:latin typeface="Book Antiqua" pitchFamily="18" charset="0"/>
              </a:rPr>
              <a:t>je cjelina sastavljena od djelova koji samo u toj cjelini imaju određeno značenje, i među kojima se uspostavljaju odnosi manje ili veće zavisnosti.</a:t>
            </a:r>
          </a:p>
          <a:p>
            <a:pPr>
              <a:buNone/>
            </a:pPr>
            <a:endParaRPr lang="sr-Latn-CS" sz="2800" dirty="0" smtClean="0">
              <a:latin typeface="Book Antiqua" pitchFamily="18" charset="0"/>
            </a:endParaRPr>
          </a:p>
          <a:p>
            <a:r>
              <a:rPr lang="sr-Latn-CS" sz="2800" dirty="0" smtClean="0">
                <a:latin typeface="Book Antiqua" pitchFamily="18" charset="0"/>
              </a:rPr>
              <a:t>U književnoj strukturi razlikujemo nekoliko slojeva:</a:t>
            </a:r>
          </a:p>
          <a:p>
            <a:r>
              <a:rPr lang="sr-Latn-CS" sz="2800" dirty="0" smtClean="0">
                <a:latin typeface="Book Antiqua" pitchFamily="18" charset="0"/>
              </a:rPr>
              <a:t>Sloj zvučanja</a:t>
            </a:r>
          </a:p>
          <a:p>
            <a:r>
              <a:rPr lang="sr-Latn-CS" sz="2800" dirty="0" smtClean="0">
                <a:latin typeface="Book Antiqua" pitchFamily="18" charset="0"/>
              </a:rPr>
              <a:t>Sloj značenja </a:t>
            </a:r>
          </a:p>
          <a:p>
            <a:r>
              <a:rPr lang="sr-Latn-CS" sz="2800" dirty="0" smtClean="0">
                <a:latin typeface="Book Antiqua" pitchFamily="18" charset="0"/>
              </a:rPr>
              <a:t>Sloj prikazanih predmetnosti (svijeta)</a:t>
            </a:r>
          </a:p>
          <a:p>
            <a:r>
              <a:rPr lang="sr-Latn-CS" sz="2800" dirty="0" smtClean="0">
                <a:latin typeface="Book Antiqua" pitchFamily="18" charset="0"/>
              </a:rPr>
              <a:t>Sloj shematizovanih aspekata (tačka gledišta)</a:t>
            </a:r>
            <a:endParaRPr lang="en-US" sz="28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91</TotalTime>
  <Words>367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Theme1</vt:lpstr>
      <vt:lpstr>Književnoteorijski pojmovi </vt:lpstr>
      <vt:lpstr>Osnovni pojmovi teorije pripovijedanja</vt:lpstr>
      <vt:lpstr>Osnovni pojmovi teorije pripovijedanja</vt:lpstr>
      <vt:lpstr>Osnovni pojmovi teorije pripovijedanja</vt:lpstr>
      <vt:lpstr>Pripovjedač</vt:lpstr>
      <vt:lpstr>Književni lik</vt:lpstr>
      <vt:lpstr>Struktura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Naratologija</dc:title>
  <dc:creator>AKTIV</dc:creator>
  <cp:lastModifiedBy>Korisnik</cp:lastModifiedBy>
  <cp:revision>13</cp:revision>
  <dcterms:created xsi:type="dcterms:W3CDTF">2012-09-12T12:05:52Z</dcterms:created>
  <dcterms:modified xsi:type="dcterms:W3CDTF">2021-09-21T17:02:19Z</dcterms:modified>
</cp:coreProperties>
</file>