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70" r:id="rId10"/>
    <p:sldId id="261" r:id="rId11"/>
    <p:sldId id="266" r:id="rId12"/>
    <p:sldId id="267" r:id="rId13"/>
    <p:sldId id="268" r:id="rId14"/>
    <p:sldId id="269" r:id="rId15"/>
    <p:sldId id="282" r:id="rId16"/>
    <p:sldId id="274" r:id="rId17"/>
    <p:sldId id="272" r:id="rId18"/>
    <p:sldId id="273" r:id="rId19"/>
    <p:sldId id="275" r:id="rId20"/>
    <p:sldId id="276" r:id="rId21"/>
    <p:sldId id="277" r:id="rId22"/>
    <p:sldId id="281" r:id="rId23"/>
    <p:sldId id="279" r:id="rId24"/>
    <p:sldId id="280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CS" sz="7200" b="1" dirty="0" smtClean="0"/>
              <a:t>Neumjetnički tekstovi</a:t>
            </a:r>
            <a:endParaRPr lang="en-US" sz="7200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1676400" y="1447800"/>
            <a:ext cx="3124200" cy="1905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</a:rPr>
              <a:t>Kako si uradio pismeni?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953000" y="2895600"/>
            <a:ext cx="3352800" cy="2590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400" b="1" dirty="0" smtClean="0">
                <a:solidFill>
                  <a:schemeClr val="bg1"/>
                </a:solidFill>
              </a:rPr>
              <a:t>Nije loše, samo za peti zadatak nijesam siguran. Ostali su mi tačni sto posto.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/>
          <a:lstStyle/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       Niti  neuhvatljive</a:t>
            </a:r>
          </a:p>
          <a:p>
            <a:pPr>
              <a:buNone/>
            </a:pPr>
            <a:r>
              <a:rPr lang="sr-Latn-CS" dirty="0" smtClean="0"/>
              <a:t>           Nekad je za tugu dosta daleki glas pijetla</a:t>
            </a:r>
          </a:p>
          <a:p>
            <a:pPr>
              <a:buNone/>
            </a:pPr>
            <a:r>
              <a:rPr lang="sr-Latn-CS" dirty="0" smtClean="0"/>
              <a:t>           iz ko zna čijeg dvorišta</a:t>
            </a:r>
          </a:p>
          <a:p>
            <a:pPr>
              <a:buNone/>
            </a:pPr>
            <a:r>
              <a:rPr lang="sr-Latn-CS" dirty="0" smtClean="0"/>
              <a:t>           i tanka, plava izmaglica svijetla</a:t>
            </a:r>
          </a:p>
          <a:p>
            <a:pPr>
              <a:buNone/>
            </a:pPr>
            <a:r>
              <a:rPr lang="sr-Latn-CS" dirty="0" smtClean="0"/>
              <a:t>            s proljeća. I drugo ništa.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Aleksandar Ivanović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      Gradske vijesti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U OKVIRU NEDJELJE UJEDINJENIH NACIJA JUČE JE U OSNOVNOJ ŠKOLI “ŠTAMPAR MAKARIJE” PROSLAVLJEN DAN DJETETA I  OTVORENO LIKOVNO TAKMIČENJE POD NAZIVOM “MOJA CRNA GORA”.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2560"/>
          </a:xfrm>
        </p:spPr>
        <p:txBody>
          <a:bodyPr/>
          <a:lstStyle/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  Molim Vas da mi izdate potvrdu o redovnome školovanju. Potvrda mi je potrebna radi ostvarivanja prava na povlasticu u autobuskom prevozu. Uz molbu prilažem đačku knjižicu i svjedočanstvo o završenom osmom razredu.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  Unaprijed zahvalan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             Miloš Đurović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441160"/>
          </a:xfrm>
        </p:spPr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Kada se traka magnezijuma unese u plamen, ona reaguje sa kiseonikom (sagorijeva) uz pojavu blještavog plamena. Jedinjenja koja nastaju u reakciji nekog elementa sa kiseonikom nazivaju se oksidi, a reakcija u kojoj nastaju naziva se oksidacija...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>
                <a:solidFill>
                  <a:srgbClr val="FFFF00"/>
                </a:solidFill>
              </a:rPr>
              <a:t>Oblici novinarskog izražavanja su</a:t>
            </a:r>
            <a:r>
              <a:rPr lang="sr-Latn-CS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endParaRPr lang="sr-Latn-C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r-Latn-CS" dirty="0" smtClean="0">
                <a:solidFill>
                  <a:srgbClr val="FFFF00"/>
                </a:solidFill>
              </a:rPr>
              <a:t>    vijest</a:t>
            </a:r>
            <a:r>
              <a:rPr lang="sr-Latn-CS" dirty="0">
                <a:solidFill>
                  <a:srgbClr val="FFFF00"/>
                </a:solidFill>
              </a:rPr>
              <a:t>, izvještaj, reportaža, intervju, </a:t>
            </a:r>
            <a:r>
              <a:rPr lang="sr-Latn-CS" dirty="0" smtClean="0">
                <a:solidFill>
                  <a:srgbClr val="FFFF00"/>
                </a:solidFill>
              </a:rPr>
              <a:t>komentar, članak</a:t>
            </a:r>
            <a:r>
              <a:rPr lang="sr-Latn-CS" dirty="0">
                <a:solidFill>
                  <a:srgbClr val="FFFF00"/>
                </a:solidFill>
              </a:rPr>
              <a:t>, bilješka i drugi.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20741"/>
      </p:ext>
    </p:extLst>
  </p:cSld>
  <p:clrMapOvr>
    <a:masterClrMapping/>
  </p:clrMapOvr>
  <p:transition>
    <p:comb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 smtClean="0"/>
              <a:t>vijest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074559793"/>
      </p:ext>
    </p:extLst>
  </p:cSld>
  <p:clrMapOvr>
    <a:masterClrMapping/>
  </p:clrMapOvr>
  <p:transition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58221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Vijest</a:t>
            </a:r>
            <a:r>
              <a:rPr lang="en-US" dirty="0" smtClean="0"/>
              <a:t> je ne</a:t>
            </a:r>
            <a:r>
              <a:rPr lang="sr-Latn-ME" dirty="0" smtClean="0"/>
              <a:t>š</a:t>
            </a:r>
            <a:r>
              <a:rPr lang="en-US" dirty="0" smtClean="0"/>
              <a:t>to novo</a:t>
            </a:r>
            <a:r>
              <a:rPr lang="sr-Latn-ME" dirty="0" smtClean="0"/>
              <a:t>, neobično, interesantno, nešto što ljudi nijesu znali ranije.</a:t>
            </a:r>
          </a:p>
          <a:p>
            <a:endParaRPr lang="sr-Latn-ME" dirty="0"/>
          </a:p>
          <a:p>
            <a:r>
              <a:rPr lang="sr-Latn-ME" dirty="0" smtClean="0">
                <a:solidFill>
                  <a:srgbClr val="FFC000"/>
                </a:solidFill>
              </a:rPr>
              <a:t>Bitni elementi vijesti:</a:t>
            </a:r>
          </a:p>
          <a:p>
            <a:r>
              <a:rPr lang="sr-Latn-ME" dirty="0" smtClean="0"/>
              <a:t>Istinitost</a:t>
            </a:r>
          </a:p>
          <a:p>
            <a:r>
              <a:rPr lang="sr-Latn-ME" dirty="0" smtClean="0"/>
              <a:t>Aktuelnost</a:t>
            </a:r>
          </a:p>
          <a:p>
            <a:r>
              <a:rPr lang="sr-Latn-ME" dirty="0" smtClean="0"/>
              <a:t>Zanimljivost</a:t>
            </a:r>
          </a:p>
          <a:p>
            <a:r>
              <a:rPr lang="sr-Latn-ME" dirty="0" smtClean="0"/>
              <a:t>Važnost</a:t>
            </a:r>
          </a:p>
          <a:p>
            <a:r>
              <a:rPr lang="sr-Latn-ME" dirty="0" smtClean="0"/>
              <a:t>Kratkoća</a:t>
            </a:r>
          </a:p>
          <a:p>
            <a:r>
              <a:rPr lang="sr-Latn-ME" dirty="0" smtClean="0"/>
              <a:t>Jasnost</a:t>
            </a:r>
          </a:p>
          <a:p>
            <a:r>
              <a:rPr lang="sr-Latn-ME" dirty="0" smtClean="0"/>
              <a:t>Preciznost</a:t>
            </a:r>
          </a:p>
          <a:p>
            <a:pPr marL="68580" indent="0">
              <a:buNone/>
            </a:pP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88999"/>
      </p:ext>
    </p:extLst>
  </p:cSld>
  <p:clrMapOvr>
    <a:masterClrMapping/>
  </p:clrMapOvr>
  <p:transition>
    <p:comb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Struktura vijesti </a:t>
            </a:r>
            <a:endParaRPr lang="en-US" dirty="0"/>
          </a:p>
        </p:txBody>
      </p:sp>
      <p:sp>
        <p:nvSpPr>
          <p:cNvPr id="4" name="Flowchart: Merge 3"/>
          <p:cNvSpPr/>
          <p:nvPr/>
        </p:nvSpPr>
        <p:spPr>
          <a:xfrm>
            <a:off x="1219200" y="1783560"/>
            <a:ext cx="7315200" cy="4836696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/>
          </a:p>
          <a:p>
            <a:pPr algn="ctr"/>
            <a:endParaRPr lang="sr-Latn-ME" sz="4000" b="1" dirty="0" smtClean="0"/>
          </a:p>
          <a:p>
            <a:pPr algn="ctr"/>
            <a:endParaRPr lang="sr-Latn-ME" sz="4000" b="1" dirty="0"/>
          </a:p>
          <a:p>
            <a:pPr algn="ctr"/>
            <a:r>
              <a:rPr lang="sr-Latn-ME" sz="4000" b="1" dirty="0" smtClean="0">
                <a:solidFill>
                  <a:schemeClr val="bg1"/>
                </a:solidFill>
              </a:rPr>
              <a:t>Glava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sr-Latn-ME" dirty="0"/>
          </a:p>
          <a:p>
            <a:pPr algn="ctr"/>
            <a:r>
              <a:rPr lang="sr-Latn-ME" b="1" dirty="0" smtClean="0">
                <a:solidFill>
                  <a:schemeClr val="bg1"/>
                </a:solidFill>
              </a:rPr>
              <a:t>KO, ŠTA, KAD, GDJE, KAKO i ZAŠTO</a:t>
            </a:r>
          </a:p>
          <a:p>
            <a:pPr algn="ctr"/>
            <a:endParaRPr lang="sr-Latn-ME" b="1" dirty="0">
              <a:solidFill>
                <a:schemeClr val="bg1"/>
              </a:solidFill>
            </a:endParaRPr>
          </a:p>
          <a:p>
            <a:pPr algn="ctr"/>
            <a:endParaRPr lang="sr-Latn-ME" b="1" dirty="0" smtClean="0">
              <a:solidFill>
                <a:schemeClr val="bg1"/>
              </a:solidFill>
            </a:endParaRPr>
          </a:p>
          <a:p>
            <a:pPr algn="ctr"/>
            <a:endParaRPr lang="sr-Latn-ME" b="1" dirty="0">
              <a:solidFill>
                <a:schemeClr val="bg1"/>
              </a:solidFill>
            </a:endParaRPr>
          </a:p>
          <a:p>
            <a:pPr algn="ctr"/>
            <a:endParaRPr lang="sr-Latn-ME" b="1" dirty="0" smtClean="0">
              <a:solidFill>
                <a:schemeClr val="bg1"/>
              </a:solidFill>
            </a:endParaRPr>
          </a:p>
          <a:p>
            <a:pPr algn="ctr"/>
            <a:endParaRPr lang="sr-Latn-ME" b="1" dirty="0">
              <a:solidFill>
                <a:schemeClr val="bg1"/>
              </a:solidFill>
            </a:endParaRPr>
          </a:p>
          <a:p>
            <a:pPr algn="ctr"/>
            <a:endParaRPr lang="sr-Latn-ME" b="1" dirty="0" smtClean="0">
              <a:solidFill>
                <a:schemeClr val="bg1"/>
              </a:solidFill>
            </a:endParaRPr>
          </a:p>
          <a:p>
            <a:pPr algn="ctr"/>
            <a:endParaRPr lang="sr-Latn-ME" b="1" dirty="0">
              <a:solidFill>
                <a:schemeClr val="bg1"/>
              </a:solidFill>
            </a:endParaRPr>
          </a:p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Tijelo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>
            <a:stCxn id="4" idx="1"/>
            <a:endCxn id="4" idx="3"/>
          </p:cNvCxnSpPr>
          <p:nvPr/>
        </p:nvCxnSpPr>
        <p:spPr>
          <a:xfrm>
            <a:off x="3048000" y="4201908"/>
            <a:ext cx="365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598924"/>
      </p:ext>
    </p:extLst>
  </p:cSld>
  <p:clrMapOvr>
    <a:masterClrMapping/>
  </p:clrMapOvr>
  <p:transition>
    <p:comb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Glavni elementi su na vrhu priče</a:t>
            </a:r>
          </a:p>
          <a:p>
            <a:r>
              <a:rPr lang="sr-Latn-ME" dirty="0" smtClean="0"/>
              <a:t>Daje se odgovor na pitanja ko. Šta, kad, gdje, zašto i kako</a:t>
            </a:r>
          </a:p>
          <a:p>
            <a:endParaRPr lang="sr-Latn-ME" dirty="0"/>
          </a:p>
          <a:p>
            <a:r>
              <a:rPr lang="sr-Latn-ME" i="1" dirty="0" smtClean="0"/>
              <a:t>New Jersey, 1. februar – Pilot jednog malog aviona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(Ko) </a:t>
            </a:r>
            <a:r>
              <a:rPr lang="sr-Latn-ME" i="1" dirty="0" smtClean="0"/>
              <a:t>jutros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(Kad) </a:t>
            </a:r>
            <a:r>
              <a:rPr lang="sr-Latn-ME" i="1" dirty="0" smtClean="0"/>
              <a:t>je bio prinuđen da sleti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(Šta) </a:t>
            </a:r>
            <a:r>
              <a:rPr lang="sr-Latn-ME" i="1" dirty="0" smtClean="0"/>
              <a:t>na autoput u američkoj državi New Jersey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(Gdje), </a:t>
            </a:r>
            <a:r>
              <a:rPr lang="sr-Latn-ME" i="1" dirty="0" smtClean="0"/>
              <a:t>izvještavaju američki policijski autoriteti.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92999810"/>
      </p:ext>
    </p:extLst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5592763"/>
          </a:xfrm>
        </p:spPr>
        <p:txBody>
          <a:bodyPr/>
          <a:lstStyle/>
          <a:p>
            <a:r>
              <a:rPr lang="en-US" dirty="0" err="1" smtClean="0">
                <a:latin typeface="Arial Narrow"/>
                <a:ea typeface="Times New Roman"/>
                <a:cs typeface="Arial"/>
              </a:rPr>
              <a:t>Svako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ima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jedan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grad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svoje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dvadesete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godine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koji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ljepši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melodičniji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sunčaniji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nego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svi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drugi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gradovi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zemlji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Grad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mladosti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to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baš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grad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takvoj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gluhoj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pokrajini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to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izgleda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istina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srca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mašte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više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nego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zemaljska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istina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stvarnost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(...) Jovan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Dučić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Razrada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Tijelo </a:t>
            </a:r>
          </a:p>
          <a:p>
            <a:r>
              <a:rPr lang="sr-Latn-ME" dirty="0" smtClean="0"/>
              <a:t>Nastavak ostalih informacija, zavisno od važnosti</a:t>
            </a:r>
          </a:p>
          <a:p>
            <a:endParaRPr lang="sr-Latn-ME" dirty="0"/>
          </a:p>
          <a:p>
            <a:r>
              <a:rPr lang="sr-Latn-ME" i="1" dirty="0" smtClean="0"/>
              <a:t>Zbog tehničkih problema </a:t>
            </a:r>
            <a:r>
              <a:rPr lang="sr-Latn-ME" dirty="0" smtClean="0">
                <a:solidFill>
                  <a:srgbClr val="FFFF00"/>
                </a:solidFill>
              </a:rPr>
              <a:t>(Zašto</a:t>
            </a:r>
            <a:r>
              <a:rPr lang="sr-Latn-ME" dirty="0" smtClean="0"/>
              <a:t>), </a:t>
            </a:r>
            <a:r>
              <a:rPr lang="sr-Latn-ME" i="1" dirty="0" smtClean="0"/>
              <a:t>avion je bio prinuđen da sleti na autoput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(Kako</a:t>
            </a:r>
            <a:r>
              <a:rPr lang="sr-Latn-ME" i="1" dirty="0" smtClean="0">
                <a:solidFill>
                  <a:srgbClr val="FFFF00"/>
                </a:solidFill>
              </a:rPr>
              <a:t>), </a:t>
            </a:r>
            <a:r>
              <a:rPr lang="sr-Latn-ME" i="1" dirty="0" smtClean="0"/>
              <a:t>osam kilometara južno od Filadelfije. U avionu su bile dvije osobe koje nijesu povrijeđene.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9534629"/>
      </p:ext>
    </p:extLst>
  </p:cSld>
  <p:clrMapOvr>
    <a:masterClrMapping/>
  </p:clrMapOvr>
  <p:transition>
    <p:comb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Zaključak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Reflektuje početak i daje tačku gledišta u budućnosti</a:t>
            </a:r>
          </a:p>
          <a:p>
            <a:endParaRPr lang="sr-Latn-ME" dirty="0"/>
          </a:p>
          <a:p>
            <a:r>
              <a:rPr lang="sr-Latn-ME" i="1" dirty="0" smtClean="0"/>
              <a:t>Predstavnik lokalnih autoriteta je saopštio da će avion ubrzo biti uklonjen s puta.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14025671"/>
      </p:ext>
    </p:extLst>
  </p:cSld>
  <p:clrMapOvr>
    <a:masterClrMapping/>
  </p:clrMapOvr>
  <p:transition>
    <p:comb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6600" dirty="0" smtClean="0"/>
              <a:t>IZVJEŠTAJ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8320408"/>
      </p:ext>
    </p:extLst>
  </p:cSld>
  <p:clrMapOvr>
    <a:masterClrMapping/>
  </p:clrMapOvr>
  <p:transition>
    <p:comb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>
                <a:solidFill>
                  <a:srgbClr val="FFFF00"/>
                </a:solidFill>
              </a:rPr>
              <a:t>Izvještaj </a:t>
            </a:r>
            <a:r>
              <a:rPr lang="sr-Latn-CS" dirty="0"/>
              <a:t>je oblik novinarskog izražavanja kojim se sa lica mjesta javlja o događaju, njegovom toku i ishodu. Izvještaj istovremeno događaj opisuje, objašnjava i tumači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Izvještaj predstavlja proširenu vijest, odnosno vijest sa više detalja.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59279"/>
      </p:ext>
    </p:extLst>
  </p:cSld>
  <p:clrMapOvr>
    <a:masterClrMapping/>
  </p:clrMapOvr>
  <p:transition>
    <p:comb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/>
          <a:lstStyle/>
          <a:p>
            <a:r>
              <a:rPr lang="sr-Latn-ME" dirty="0" smtClean="0">
                <a:solidFill>
                  <a:srgbClr val="FFFF00"/>
                </a:solidFill>
              </a:rPr>
              <a:t>WHAT</a:t>
            </a:r>
            <a:r>
              <a:rPr lang="sr-Latn-ME" dirty="0" smtClean="0"/>
              <a:t> – pravilo o izvještavanju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W </a:t>
            </a:r>
            <a:r>
              <a:rPr lang="sr-Latn-ME" dirty="0" smtClean="0"/>
              <a:t>(what) – šta se dogodilo napisati u uvodu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H</a:t>
            </a:r>
            <a:r>
              <a:rPr lang="sr-Latn-ME" dirty="0" smtClean="0"/>
              <a:t> (how) – kako je do toga došlo, dati     			pozadinu događaja, svjedoci, 			učesnici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A</a:t>
            </a:r>
            <a:r>
              <a:rPr lang="sr-Latn-ME" dirty="0" smtClean="0"/>
              <a:t> (amplify) – proširiti, ukratko opisati glavne 		         tačke događaja i hronološki ih 			         poređati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T </a:t>
            </a:r>
            <a:r>
              <a:rPr lang="sr-Latn-ME" dirty="0" smtClean="0"/>
              <a:t>(tie up) – sve dovesti u vezu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944773"/>
      </p:ext>
    </p:extLst>
  </p:cSld>
  <p:clrMapOvr>
    <a:masterClrMapping/>
  </p:clrMapOvr>
  <p:transition>
    <p:comb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CS" sz="3200" dirty="0"/>
              <a:t>Finale plej-ofa za odbojkaše</a:t>
            </a:r>
          </a:p>
          <a:p>
            <a:pPr>
              <a:buNone/>
            </a:pPr>
            <a:r>
              <a:rPr lang="sr-Latn-CS" sz="3200" dirty="0"/>
              <a:t>TITULA SE ODOMAĆILA U BUDVI</a:t>
            </a:r>
          </a:p>
          <a:p>
            <a:pPr>
              <a:buNone/>
            </a:pPr>
            <a:r>
              <a:rPr lang="sr-Latn-CS" sz="3200" dirty="0"/>
              <a:t>“</a:t>
            </a:r>
            <a:r>
              <a:rPr lang="sr-Latn-CS" sz="3200" i="1" dirty="0"/>
              <a:t>Budvanska rivijera” – “Budućnost” </a:t>
            </a:r>
            <a:r>
              <a:rPr lang="sr-Latn-CS" sz="3200" dirty="0"/>
              <a:t> 3:0</a:t>
            </a:r>
          </a:p>
          <a:p>
            <a:pPr algn="just">
              <a:buNone/>
            </a:pPr>
            <a:endParaRPr lang="sr-Latn-CS" sz="3200" dirty="0"/>
          </a:p>
          <a:p>
            <a:pPr algn="just">
              <a:buNone/>
            </a:pPr>
            <a:r>
              <a:rPr lang="sr-Latn-CS" sz="3200" dirty="0"/>
              <a:t>	Odbojkaši “Budvanske rivijere” treću godinu zaredom</a:t>
            </a:r>
          </a:p>
          <a:p>
            <a:pPr algn="just">
              <a:buNone/>
            </a:pPr>
            <a:r>
              <a:rPr lang="sr-Latn-CS" sz="3200" dirty="0"/>
              <a:t>šampioni su Crne Gore, drugu sezonu bez poraza, a drugi put</a:t>
            </a:r>
          </a:p>
          <a:p>
            <a:pPr algn="just">
              <a:buNone/>
            </a:pPr>
            <a:r>
              <a:rPr lang="sr-Latn-CS" sz="3200" dirty="0"/>
              <a:t>uzastopno osvajači su i duple krune.</a:t>
            </a:r>
          </a:p>
          <a:p>
            <a:pPr algn="just">
              <a:buNone/>
            </a:pPr>
            <a:r>
              <a:rPr lang="sr-Latn-CS" sz="3200" dirty="0"/>
              <a:t>	“Budvanska rivijera” je i sinoć savladala “Budućnost” 3:0 i</a:t>
            </a:r>
          </a:p>
          <a:p>
            <a:pPr algn="just">
              <a:buNone/>
            </a:pPr>
            <a:r>
              <a:rPr lang="sr-Latn-CS" sz="3200" dirty="0"/>
              <a:t>produžila seriju nepobjedivosti koja na domaćoj sceni traje od</a:t>
            </a:r>
          </a:p>
          <a:p>
            <a:pPr algn="just">
              <a:buNone/>
            </a:pPr>
            <a:r>
              <a:rPr lang="sr-Latn-CS" sz="3200" dirty="0"/>
              <a:t>3.aprila 2009. godine i poraza “Budućnosti” (3:2), u drugom meču</a:t>
            </a:r>
          </a:p>
          <a:p>
            <a:pPr algn="just">
              <a:buNone/>
            </a:pPr>
            <a:r>
              <a:rPr lang="sr-Latn-CS" sz="3200" dirty="0"/>
              <a:t>finala plej-ofa.</a:t>
            </a:r>
          </a:p>
          <a:p>
            <a:pPr algn="just">
              <a:buNone/>
            </a:pPr>
            <a:r>
              <a:rPr lang="sr-Latn-CS" sz="3200" dirty="0"/>
              <a:t>	U odnosu na prethodna dva meča, u “Budvanskoj rivijeri”</a:t>
            </a:r>
          </a:p>
          <a:p>
            <a:pPr algn="just">
              <a:buNone/>
            </a:pPr>
            <a:r>
              <a:rPr lang="sr-Latn-CS" sz="3200" dirty="0"/>
              <a:t>starter je bio Petković na poziciji tehničara, dok je na drugoj</a:t>
            </a:r>
          </a:p>
          <a:p>
            <a:pPr algn="just">
              <a:buNone/>
            </a:pPr>
            <a:r>
              <a:rPr lang="sr-Latn-CS" sz="3200" dirty="0"/>
              <a:t>strani, na istoj poziciji, Vlahović dobio prednost u odnosu na</a:t>
            </a:r>
          </a:p>
          <a:p>
            <a:pPr algn="just">
              <a:buNone/>
            </a:pPr>
            <a:r>
              <a:rPr lang="sr-Latn-CS" sz="3200" dirty="0"/>
              <a:t>Boškovića</a:t>
            </a:r>
            <a:r>
              <a:rPr lang="sr-Latn-CS" sz="3200" dirty="0" smtClean="0"/>
              <a:t>.</a:t>
            </a:r>
            <a:endParaRPr lang="sr-Latn-CS" sz="3200" dirty="0"/>
          </a:p>
        </p:txBody>
      </p:sp>
    </p:spTree>
    <p:extLst>
      <p:ext uri="{BB962C8B-B14F-4D97-AF65-F5344CB8AC3E}">
        <p14:creationId xmlns:p14="http://schemas.microsoft.com/office/powerpoint/2010/main" val="4117112575"/>
      </p:ext>
    </p:extLst>
  </p:cSld>
  <p:clrMapOvr>
    <a:masterClrMapping/>
  </p:clrMapOvr>
  <p:transition>
    <p:comb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81000"/>
            <a:ext cx="77724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sz="3200" dirty="0"/>
              <a:t>- Mislim da smo potpuno zasluženo pobijedili.</a:t>
            </a:r>
          </a:p>
          <a:p>
            <a:pPr>
              <a:buNone/>
            </a:pPr>
            <a:r>
              <a:rPr lang="sr-Latn-CS" sz="3200" dirty="0"/>
              <a:t>Jako mi je drago zbog toga, ali i zbog prethodne</a:t>
            </a:r>
          </a:p>
          <a:p>
            <a:pPr>
              <a:buNone/>
            </a:pPr>
            <a:r>
              <a:rPr lang="sr-Latn-CS" sz="3200" dirty="0"/>
              <a:t>dvije titule i dva kupa, nastupa u Kupu CEV i</a:t>
            </a:r>
          </a:p>
          <a:p>
            <a:pPr>
              <a:buNone/>
            </a:pPr>
            <a:r>
              <a:rPr lang="sr-Latn-CS" sz="3200" dirty="0"/>
              <a:t>dvije Lige šampiona, posebno ovosezonske, jer</a:t>
            </a:r>
          </a:p>
          <a:p>
            <a:pPr>
              <a:buNone/>
            </a:pPr>
            <a:r>
              <a:rPr lang="sr-Latn-CS" sz="3200" dirty="0"/>
              <a:t>smo se plasirali u Top 13.</a:t>
            </a:r>
          </a:p>
          <a:p>
            <a:pPr>
              <a:buNone/>
            </a:pPr>
            <a:r>
              <a:rPr lang="sr-Latn-CS" sz="3200" dirty="0"/>
              <a:t>U sve tri utakmice plej-ofa ekipa je pokazala</a:t>
            </a:r>
          </a:p>
          <a:p>
            <a:pPr>
              <a:buNone/>
            </a:pPr>
            <a:r>
              <a:rPr lang="sr-Latn-CS" sz="3200" dirty="0"/>
              <a:t>karakter i  i motiv – kazao je neposredno poslije</a:t>
            </a:r>
          </a:p>
          <a:p>
            <a:pPr>
              <a:buNone/>
            </a:pPr>
            <a:r>
              <a:rPr lang="sr-Latn-CS" sz="3200" dirty="0"/>
              <a:t>meča Veselin Vuković, trener “Budvanske rivijere”.</a:t>
            </a:r>
          </a:p>
          <a:p>
            <a:pPr>
              <a:buNone/>
            </a:pPr>
            <a:r>
              <a:rPr lang="sr-Latn-CS" sz="3200" dirty="0"/>
              <a:t>	Pobjednički pehar kapitenu Budvana Veljku</a:t>
            </a:r>
          </a:p>
          <a:p>
            <a:pPr>
              <a:buNone/>
            </a:pPr>
            <a:r>
              <a:rPr lang="sr-Latn-CS" sz="3200" dirty="0"/>
              <a:t>Petkoviću predao je Rajko Tijanić, komesar za</a:t>
            </a:r>
          </a:p>
          <a:p>
            <a:pPr>
              <a:buNone/>
            </a:pPr>
            <a:r>
              <a:rPr lang="sr-Latn-CS" sz="3200" dirty="0"/>
              <a:t>takmičenje Odbojkaškog saveza Crne Gore.</a:t>
            </a:r>
          </a:p>
          <a:p>
            <a:pPr>
              <a:buNone/>
            </a:pPr>
            <a:endParaRPr lang="sr-Latn-CS" sz="3200" dirty="0"/>
          </a:p>
          <a:p>
            <a:pPr>
              <a:buNone/>
            </a:pPr>
            <a:r>
              <a:rPr lang="sr-Latn-CS" sz="3200" dirty="0">
                <a:solidFill>
                  <a:srgbClr val="FFFF00"/>
                </a:solidFill>
              </a:rPr>
              <a:t>                   (priređeno prema tekstu Saše Jončića,    		        novinara Vijesti, četvrtak, 31.mart 2011)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78493"/>
      </p:ext>
    </p:extLst>
  </p:cSld>
  <p:clrMapOvr>
    <a:masterClrMapping/>
  </p:clrMapOvr>
  <p:transition>
    <p:comb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5822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O čemu se govori u tekstu?</a:t>
            </a:r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Odakle je tekst preuzet?</a:t>
            </a:r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Kada se dogodilo ono o čemu se pripovijeda?</a:t>
            </a:r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Za koji je oblik novinarskog izražavanja važna aktuelnost i saopštavanje za vrijeme događaja ili neposredno poslije njega?</a:t>
            </a:r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Pronađi u tekstu podatak koji potvrđuje činjenicu da se o utakmici saopštava odmah po njenom završetku?</a:t>
            </a:r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FF00"/>
                </a:solidFill>
              </a:rPr>
              <a:t>Postoje li u tekstu odgovori na pitanja na kojima se zasniva izvještaj?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815747"/>
      </p:ext>
    </p:extLst>
  </p:cSld>
  <p:clrMapOvr>
    <a:masterClrMapping/>
  </p:clrMapOvr>
  <p:transition>
    <p:comb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6000" dirty="0" smtClean="0"/>
              <a:t>REPORTAŽA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13477324"/>
      </p:ext>
    </p:extLst>
  </p:cSld>
  <p:clrMapOvr>
    <a:masterClrMapping/>
  </p:clrMapOvr>
  <p:transition>
    <p:comb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517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dirty="0" smtClean="0">
                <a:solidFill>
                  <a:srgbClr val="FFFF00"/>
                </a:solidFill>
              </a:rPr>
              <a:t>    Reportaža</a:t>
            </a:r>
            <a:r>
              <a:rPr lang="sr-Latn-CS" dirty="0" smtClean="0"/>
              <a:t> </a:t>
            </a:r>
            <a:r>
              <a:rPr lang="sr-Latn-CS" dirty="0"/>
              <a:t>je oblik novinarskog izražavanja preko kojeg se javnost upoznaje sa istinitom činjenicom (jednom ličnošću, događajem, pojavom, mjestom</a:t>
            </a:r>
            <a:r>
              <a:rPr lang="sr-Latn-CS" dirty="0" smtClean="0"/>
              <a:t>...).</a:t>
            </a:r>
          </a:p>
          <a:p>
            <a:pPr>
              <a:buNone/>
            </a:pPr>
            <a:r>
              <a:rPr lang="sr-Latn-CS" dirty="0"/>
              <a:t> </a:t>
            </a:r>
            <a:r>
              <a:rPr lang="sr-Latn-CS" dirty="0" smtClean="0"/>
              <a:t>    Reportaža predstavlja književni oblik u novinarstvu.</a:t>
            </a:r>
            <a:endParaRPr lang="sr-Latn-CS" dirty="0"/>
          </a:p>
          <a:p>
            <a:pPr>
              <a:buNone/>
            </a:pPr>
            <a:r>
              <a:rPr lang="sr-Latn-CS" dirty="0"/>
              <a:t>		Za dobru </a:t>
            </a:r>
            <a:r>
              <a:rPr lang="sr-Latn-CS" dirty="0">
                <a:solidFill>
                  <a:srgbClr val="FFFF00"/>
                </a:solidFill>
              </a:rPr>
              <a:t>reportažu</a:t>
            </a:r>
            <a:r>
              <a:rPr lang="sr-Latn-CS" dirty="0"/>
              <a:t> važna je tema, mora biti stvarna, podaci moraju biti tačni, kao i poruka – pisac je ne saopštava, ali se ona nameće sadržinom i načinom obrade građe.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69590"/>
      </p:ext>
    </p:extLst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364163"/>
          </a:xfrm>
        </p:spPr>
        <p:txBody>
          <a:bodyPr/>
          <a:lstStyle/>
          <a:p>
            <a:pPr marL="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gradsko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naselje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Crnoj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Gori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Prema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popisu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iz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2011.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godine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bilo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56.970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stanovnika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dok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cjelokupna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broji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72.443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stanovnika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Površina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2065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kilometara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kvadratnih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što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čini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teritorijalno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najvećom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opštinom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Crnoj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Gori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bivšoj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Jugoslaviji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</a:t>
            </a:r>
            <a:endParaRPr lang="en-US" dirty="0" smtClean="0"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/>
                <a:ea typeface="Times New Roman"/>
                <a:cs typeface="Arial"/>
              </a:rPr>
              <a:t> 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136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dirty="0">
                <a:solidFill>
                  <a:schemeClr val="accent3"/>
                </a:solidFill>
              </a:rPr>
              <a:t>Elementi reportaže</a:t>
            </a:r>
            <a:r>
              <a:rPr lang="sr-Latn-CS" dirty="0"/>
              <a:t>, koje autor može, a  ne mora upotrijebiti, zavisno od teme, jesu:</a:t>
            </a:r>
          </a:p>
          <a:p>
            <a:pPr>
              <a:buNone/>
            </a:pP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dirty="0">
                <a:solidFill>
                  <a:srgbClr val="FF0000"/>
                </a:solidFill>
              </a:rPr>
              <a:t> </a:t>
            </a:r>
            <a:r>
              <a:rPr lang="sr-Latn-CS" dirty="0"/>
              <a:t>opis eksterijera i enterijera</a:t>
            </a:r>
          </a:p>
          <a:p>
            <a:pPr>
              <a:buFont typeface="Wingdings" pitchFamily="2" charset="2"/>
              <a:buChar char="Ø"/>
            </a:pPr>
            <a:r>
              <a:rPr lang="sr-Latn-CS" dirty="0"/>
              <a:t>p</a:t>
            </a:r>
            <a:r>
              <a:rPr lang="sr-Latn-CS" dirty="0" smtClean="0"/>
              <a:t>ortret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aktuelnost</a:t>
            </a: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dirty="0"/>
              <a:t>dijalog</a:t>
            </a:r>
          </a:p>
          <a:p>
            <a:pPr>
              <a:buFont typeface="Wingdings" pitchFamily="2" charset="2"/>
              <a:buChar char="Ø"/>
            </a:pPr>
            <a:r>
              <a:rPr lang="sr-Latn-CS" dirty="0"/>
              <a:t>n</a:t>
            </a:r>
            <a:r>
              <a:rPr lang="sr-Latn-CS" dirty="0" smtClean="0"/>
              <a:t>aracija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emocionalnost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95592"/>
      </p:ext>
    </p:extLst>
  </p:cSld>
  <p:clrMapOvr>
    <a:masterClrMapping/>
  </p:clrMapOvr>
  <p:transition>
    <p:comb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51736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CS" dirty="0" smtClean="0"/>
              <a:t>     Ono </a:t>
            </a:r>
            <a:r>
              <a:rPr lang="sr-Latn-CS" dirty="0"/>
              <a:t>po čemu se reportaža razlikuje od vijesti i izvještaja jeste neaktuelnost </a:t>
            </a:r>
            <a:r>
              <a:rPr lang="sr-Latn-CS" dirty="0">
                <a:solidFill>
                  <a:schemeClr val="accent3"/>
                </a:solidFill>
              </a:rPr>
              <a:t>(novinar može da piše o događaju koji se desio prije nekoliko dana, sedmica, mjeseci...),</a:t>
            </a:r>
            <a:r>
              <a:rPr lang="sr-Latn-CS" dirty="0"/>
              <a:t> a ono što je približava literaturi jeste </a:t>
            </a:r>
            <a:r>
              <a:rPr lang="sr-Latn-CS" dirty="0">
                <a:solidFill>
                  <a:srgbClr val="FF0000"/>
                </a:solidFill>
              </a:rPr>
              <a:t>slikovitost, emocionalnost, osjećaj, opis atmosfere i slično.</a:t>
            </a:r>
          </a:p>
          <a:p>
            <a:pPr algn="just">
              <a:buNone/>
            </a:pPr>
            <a:r>
              <a:rPr lang="sr-Latn-CS" dirty="0"/>
              <a:t>	Autor je u drugom planu i nastoji da se suviše ne ističe.</a:t>
            </a:r>
          </a:p>
          <a:p>
            <a:pPr algn="just">
              <a:buNone/>
            </a:pPr>
            <a:r>
              <a:rPr lang="sr-Latn-CS" dirty="0">
                <a:solidFill>
                  <a:srgbClr val="C00000"/>
                </a:solidFill>
              </a:rPr>
              <a:t>	</a:t>
            </a:r>
            <a:r>
              <a:rPr lang="sr-Latn-C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Ono o čemu se govori u reportaži ne mora biti aktuelno, ali treba da bude na zanimljiv način ispričano.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96236"/>
      </p:ext>
    </p:extLst>
  </p:cSld>
  <p:clrMapOvr>
    <a:masterClrMapping/>
  </p:clrMapOvr>
  <p:transition>
    <p:comb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10600" cy="6629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CS" sz="3200" dirty="0" smtClean="0"/>
              <a:t>                  JEDNA </a:t>
            </a:r>
            <a:r>
              <a:rPr lang="sr-Latn-CS" sz="3200" dirty="0"/>
              <a:t>ULCINJSKA PRIČA NA RAČUN LJETA 2006</a:t>
            </a:r>
            <a:r>
              <a:rPr lang="sr-Latn-CS" sz="3200" dirty="0" smtClean="0"/>
              <a:t>.</a:t>
            </a:r>
          </a:p>
          <a:p>
            <a:pPr>
              <a:buNone/>
            </a:pPr>
            <a:endParaRPr lang="sr-Latn-CS" sz="3200" dirty="0"/>
          </a:p>
          <a:p>
            <a:pPr>
              <a:buNone/>
            </a:pPr>
            <a:r>
              <a:rPr lang="sr-Latn-CS" sz="3200" dirty="0"/>
              <a:t>          Iznajmljivanje kreveta više pa, makar i u sobi “pod pločom”, ovoga ljeta smatralo se premijom u jednom od najstarijih gradova na jadranskom primorju. Sada, po razlazu, slijedi malo priče o tome što se sve viđelo i preživjelo na jednoj, po mnogo čemu, originalnoj destinaciji. Zato, dobro došli u Ulcinj.</a:t>
            </a:r>
          </a:p>
          <a:p>
            <a:pPr>
              <a:buNone/>
            </a:pPr>
            <a:r>
              <a:rPr lang="sr-Latn-CS" sz="3200" dirty="0"/>
              <a:t>          Za magistralni put u pravcu Ulcinja može se reći da je prilično dobar. Čak zahvaljujući tunelu  Sozina, ozbiljno je skraćen i uređen.</a:t>
            </a:r>
          </a:p>
          <a:p>
            <a:pPr>
              <a:buNone/>
            </a:pPr>
            <a:r>
              <a:rPr lang="sr-Latn-CS" sz="3200" dirty="0"/>
              <a:t>          Ali, u proteklih nekoliko mjeseci, to apsolutno nije značilo mnogo. Kolone automobila su se smjenjivale, gužve stvarale...</a:t>
            </a:r>
          </a:p>
          <a:p>
            <a:pPr>
              <a:buNone/>
            </a:pPr>
            <a:r>
              <a:rPr lang="sr-Latn-CS" sz="3200" dirty="0"/>
              <a:t>          No kako taj red i nije nikakva novost, zauzimanje svog mjesta u nepreglednoj koloni vozila i strpljenje bile su i ovog ljeta važne preporuke za putovanje u pravcu  Ulcinja.</a:t>
            </a:r>
          </a:p>
          <a:p>
            <a:pPr>
              <a:buNone/>
            </a:pPr>
            <a:r>
              <a:rPr lang="sr-Latn-CS" sz="3200" dirty="0"/>
              <a:t>         Ali već nakon prve sedmice septembra nastao je razlaz.</a:t>
            </a:r>
          </a:p>
          <a:p>
            <a:pPr>
              <a:buNone/>
            </a:pPr>
            <a:r>
              <a:rPr lang="sr-Latn-CS" sz="3200" dirty="0"/>
              <a:t>         Sad, osim “nešto malo Njemaca po hotelima”, jedna pomalo haotična turistička sezona može se smatrati okončanom.</a:t>
            </a:r>
          </a:p>
          <a:p>
            <a:pPr>
              <a:buNone/>
            </a:pPr>
            <a:r>
              <a:rPr lang="sr-Latn-CS" sz="3200" dirty="0"/>
              <a:t>         Samo što novinaru, u potrazi za kojom riječi od građana Ulcinja, nije nimalo lako. </a:t>
            </a:r>
            <a:r>
              <a:rPr lang="sr-Latn-CS" sz="3200" dirty="0" smtClean="0"/>
              <a:t>(...)</a:t>
            </a:r>
            <a:endParaRPr lang="sr-Latn-CS" sz="3200" dirty="0"/>
          </a:p>
        </p:txBody>
      </p:sp>
    </p:spTree>
    <p:extLst>
      <p:ext uri="{BB962C8B-B14F-4D97-AF65-F5344CB8AC3E}">
        <p14:creationId xmlns:p14="http://schemas.microsoft.com/office/powerpoint/2010/main" val="1269153602"/>
      </p:ext>
    </p:extLst>
  </p:cSld>
  <p:clrMapOvr>
    <a:masterClrMapping/>
  </p:clrMapOvr>
  <p:transition>
    <p:comb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12696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sr-Latn-CS" sz="3200" dirty="0"/>
              <a:t> </a:t>
            </a:r>
            <a:r>
              <a:rPr lang="sr-Latn-CS" sz="3200" dirty="0" smtClean="0"/>
              <a:t>     Ipak</a:t>
            </a:r>
            <a:r>
              <a:rPr lang="sr-Latn-CS" sz="3200" dirty="0"/>
              <a:t>, jedna lagana šetnja od ulaska u grad do tamošnje pijace, prilično prazne u odnosu na njenu sliku od prije samo dvadesetak dana, u društvu starijeg stanovnika Ulcinja, dopustila je sastavljanje sličica o tome kako je to bilo ovoga ljeta. (...)</a:t>
            </a:r>
          </a:p>
          <a:p>
            <a:pPr algn="just">
              <a:buNone/>
            </a:pPr>
            <a:r>
              <a:rPr lang="sr-Latn-CS" sz="3200" dirty="0"/>
              <a:t>        Za kraj, slijedi odlazak do Velike plaže. Sad, tim putem, do najveće pješčane obale na Jadranskom moru, stiže se za čas. U toku ljetnjih mjeseci na tom dijelu puta vladala je ogromna gužva koju ni svekolike saobraćajne patrole zaista nijesu uspjele da riješe.</a:t>
            </a:r>
          </a:p>
          <a:p>
            <a:pPr algn="just">
              <a:buNone/>
            </a:pPr>
            <a:r>
              <a:rPr lang="sr-Latn-CS" sz="3200" dirty="0"/>
              <a:t>           Ipak, taj dio Ulcinja, posebno izlazak na samu obalu i taj trenutak kad pogled pukne preko talasa, čini prisutnost vrijednom svakog koraka po njoj. Uostalom, na tom mjestu Otrantska vrata su tako blizu, te i za jednog sanjara, sva druga mora ovog svijeta.</a:t>
            </a:r>
          </a:p>
          <a:p>
            <a:pPr algn="just">
              <a:buNone/>
            </a:pPr>
            <a:r>
              <a:rPr lang="sr-Latn-CS" sz="3200" dirty="0"/>
              <a:t>         A onda stopala dodiruju pijesak koji je sad već malo hladan i škriputav pod nogama. Tragovi liče na uvalice, tuga se uvlači pod kožu, miris mora stiže do uzdaha i koraci vode do posljednjeg obrisa talasa po kopnu.</a:t>
            </a:r>
          </a:p>
          <a:p>
            <a:pPr algn="just">
              <a:buNone/>
            </a:pPr>
            <a:r>
              <a:rPr lang="sr-Latn-CS" sz="3200" dirty="0"/>
              <a:t>          </a:t>
            </a:r>
            <a:r>
              <a:rPr lang="sr-Latn-CS" sz="3200" dirty="0">
                <a:solidFill>
                  <a:srgbClr val="FFFF00"/>
                </a:solidFill>
              </a:rPr>
              <a:t>(Priređeno prema tekstu Željka Vukmirovića, Republika,      18.septembar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66867"/>
      </p:ext>
    </p:extLst>
  </p:cSld>
  <p:clrMapOvr>
    <a:masterClrMapping/>
  </p:clrMapOvr>
  <p:transition>
    <p:comb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INTERVJU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64377559"/>
      </p:ext>
    </p:extLst>
  </p:cSld>
  <p:clrMapOvr>
    <a:masterClrMapping/>
  </p:clrMapOvr>
  <p:transition>
    <p:comb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PRIPREMA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 bi </a:t>
            </a:r>
            <a:r>
              <a:rPr lang="en-US" dirty="0" err="1" smtClean="0"/>
              <a:t>intervju</a:t>
            </a:r>
            <a:r>
              <a:rPr lang="en-US" dirty="0" smtClean="0"/>
              <a:t> bio </a:t>
            </a:r>
            <a:r>
              <a:rPr lang="en-US" dirty="0" err="1" smtClean="0"/>
              <a:t>dobar</a:t>
            </a:r>
            <a:r>
              <a:rPr lang="en-US" dirty="0" smtClean="0"/>
              <a:t> </a:t>
            </a:r>
            <a:r>
              <a:rPr lang="en-US" dirty="0" err="1" smtClean="0"/>
              <a:t>moramo</a:t>
            </a:r>
            <a:r>
              <a:rPr lang="en-US" dirty="0" smtClean="0"/>
              <a:t> se </a:t>
            </a:r>
            <a:r>
              <a:rPr lang="en-US" dirty="0" err="1" smtClean="0"/>
              <a:t>valjano</a:t>
            </a:r>
            <a:r>
              <a:rPr lang="en-US" dirty="0" smtClean="0"/>
              <a:t> </a:t>
            </a:r>
            <a:r>
              <a:rPr lang="en-US" dirty="0" err="1" smtClean="0"/>
              <a:t>spremiti</a:t>
            </a:r>
            <a:endParaRPr lang="en-US" dirty="0" smtClean="0"/>
          </a:p>
          <a:p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postaviti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sr-Latn-ME" dirty="0" smtClean="0"/>
              <a:t>:</a:t>
            </a:r>
          </a:p>
          <a:p>
            <a:pPr marL="68580" indent="0">
              <a:buNone/>
            </a:pPr>
            <a:r>
              <a:rPr lang="sr-Latn-ME" dirty="0"/>
              <a:t>z</a:t>
            </a:r>
            <a:r>
              <a:rPr lang="sr-Latn-ME" dirty="0" smtClean="0"/>
              <a:t>ašto radimo intervju</a:t>
            </a:r>
          </a:p>
          <a:p>
            <a:pPr marL="68580" indent="0">
              <a:buNone/>
            </a:pPr>
            <a:r>
              <a:rPr lang="sr-Latn-ME" dirty="0"/>
              <a:t>k</a:t>
            </a:r>
            <a:r>
              <a:rPr lang="sr-Latn-ME" dirty="0" smtClean="0"/>
              <a:t>oja mu je svrha</a:t>
            </a:r>
          </a:p>
          <a:p>
            <a:r>
              <a:rPr lang="sr-Latn-ME" dirty="0" smtClean="0"/>
              <a:t>Istražiti podatke o osobi s kojom ćemo razgovarati</a:t>
            </a:r>
          </a:p>
          <a:p>
            <a:r>
              <a:rPr lang="sr-Latn-ME" dirty="0" smtClean="0"/>
              <a:t>Planirati pitanja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79125"/>
      </p:ext>
    </p:extLst>
  </p:cSld>
  <p:clrMapOvr>
    <a:masterClrMapping/>
  </p:clrMapOvr>
  <p:transition>
    <p:comb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IZBOR SAGOVORNIKA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Svaki razgovor bi trebao imati povod – aktuelni događaj ili popularsnost intervjuisane osobe.</a:t>
            </a:r>
          </a:p>
          <a:p>
            <a:r>
              <a:rPr lang="sr-Latn-ME" dirty="0" smtClean="0"/>
              <a:t>Intervjuisati možemo svakoga ko se bavim nečim važnim, zanimljivim, neobičnim.</a:t>
            </a:r>
          </a:p>
          <a:p>
            <a:r>
              <a:rPr lang="sr-Latn-ME" dirty="0" smtClean="0"/>
              <a:t>Sagovornik mora biti neka zanimljiva osoba, ali ne i nužno poznata javnosti.</a:t>
            </a:r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67757"/>
      </p:ext>
    </p:extLst>
  </p:cSld>
  <p:clrMapOvr>
    <a:masterClrMapping/>
  </p:clrMapOvr>
  <p:transition>
    <p:comb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STRUKTURA INTERVJUA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67916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sr-Latn-ME" dirty="0" smtClean="0">
                <a:solidFill>
                  <a:srgbClr val="FFC000"/>
                </a:solidFill>
              </a:rPr>
              <a:t>1. Kraći uvod</a:t>
            </a:r>
          </a:p>
          <a:p>
            <a:endParaRPr lang="sr-Latn-ME" dirty="0"/>
          </a:p>
          <a:p>
            <a:r>
              <a:rPr lang="sr-Latn-ME" dirty="0" smtClean="0"/>
              <a:t>Kroz nekoliko rečenica se objasni povod predstave osnovni podaci i kraća zapažanja o sagovorniku</a:t>
            </a:r>
          </a:p>
          <a:p>
            <a:pPr marL="68580" indent="0">
              <a:buNone/>
            </a:pPr>
            <a:endParaRPr lang="sr-Latn-ME" dirty="0" smtClean="0"/>
          </a:p>
          <a:p>
            <a:pPr marL="68580" indent="0">
              <a:buNone/>
            </a:pPr>
            <a:r>
              <a:rPr lang="sr-Latn-ME" dirty="0" smtClean="0">
                <a:solidFill>
                  <a:srgbClr val="FFC000"/>
                </a:solidFill>
              </a:rPr>
              <a:t>2. Novinarska pitanja</a:t>
            </a:r>
          </a:p>
          <a:p>
            <a:pPr marL="68580" indent="0">
              <a:buNone/>
            </a:pPr>
            <a:r>
              <a:rPr lang="sr-Latn-ME" dirty="0" smtClean="0">
                <a:solidFill>
                  <a:srgbClr val="FFC000"/>
                </a:solidFill>
              </a:rPr>
              <a:t>3. Sagovornikovi odgovori</a:t>
            </a:r>
          </a:p>
          <a:p>
            <a:pPr marL="68580" indent="0">
              <a:buNone/>
            </a:pPr>
            <a:endParaRPr lang="sr-Latn-ME" dirty="0"/>
          </a:p>
          <a:p>
            <a:pPr marL="68580" indent="0">
              <a:buNone/>
            </a:pPr>
            <a:r>
              <a:rPr lang="sr-Latn-ME" dirty="0" smtClean="0"/>
              <a:t>             * Piše se kao upravni govor, bez         		   	     prepričavanja i komentarisanja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63814"/>
      </p:ext>
    </p:extLst>
  </p:cSld>
  <p:clrMapOvr>
    <a:masterClrMapping/>
  </p:clrMapOvr>
  <p:transition>
    <p:comb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IZBOR PITANJA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346191"/>
              </p:ext>
            </p:extLst>
          </p:nvPr>
        </p:nvGraphicFramePr>
        <p:xfrm>
          <a:off x="914400" y="1784350"/>
          <a:ext cx="77724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ZATVORENJA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 PITANJA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     </a:t>
                      </a:r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OTVORENA PITANJA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Konkretna i zahtijevaju konkretan odgovor</a:t>
                      </a:r>
                    </a:p>
                    <a:p>
                      <a:endParaRPr lang="sr-Latn-M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Opštija, traže pune odgovore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Često navode ispitanika na odgovor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Objektivnija su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Obično počinju riječima kako i zašto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Počinju</a:t>
                      </a:r>
                      <a:r>
                        <a:rPr lang="sr-Latn-ME" baseline="0" dirty="0" smtClean="0"/>
                        <a:t> frazama: recite mi, opišite i sl.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ME" dirty="0" smtClean="0"/>
                    </a:p>
                    <a:p>
                      <a:r>
                        <a:rPr lang="sr-Latn-ME" dirty="0" smtClean="0"/>
                        <a:t>Slažeš</a:t>
                      </a:r>
                      <a:r>
                        <a:rPr lang="sr-Latn-ME" baseline="0" dirty="0" smtClean="0"/>
                        <a:t> li se dobro sa razrednim starješinom?</a:t>
                      </a:r>
                      <a:endParaRPr lang="sr-Latn-ME" dirty="0" smtClean="0"/>
                    </a:p>
                    <a:p>
                      <a:endParaRPr lang="sr-Latn-M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ME" dirty="0" smtClean="0"/>
                    </a:p>
                    <a:p>
                      <a:r>
                        <a:rPr lang="sr-Latn-ME" dirty="0" smtClean="0"/>
                        <a:t>Opiši mi u kakvom si</a:t>
                      </a:r>
                      <a:r>
                        <a:rPr lang="sr-Latn-ME" baseline="0" dirty="0" smtClean="0"/>
                        <a:t> odnosu s razrednim starješinom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Koja ti se pjesma najviše dopala na ovogodišnjim Sunčanim skalama?</a:t>
                      </a:r>
                    </a:p>
                    <a:p>
                      <a:endParaRPr lang="sr-Latn-ME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Što misliš o pjesmama sa ovogodišnjih Sunčanih skala?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58335"/>
      </p:ext>
    </p:extLst>
  </p:cSld>
  <p:clrMapOvr>
    <a:masterClrMapping/>
  </p:clrMapOvr>
  <p:transition>
    <p:comb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400" dirty="0" smtClean="0">
                <a:solidFill>
                  <a:srgbClr val="FFFF00"/>
                </a:solidFill>
              </a:rPr>
              <a:t>Primjer nespretno vođenog intervjua između novinara i meteorologa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sr-Latn-ME" sz="2800" i="1" dirty="0" smtClean="0"/>
              <a:t>P: Hoće li narednih dana padati kiša?</a:t>
            </a:r>
          </a:p>
          <a:p>
            <a:pPr marL="68580" indent="0">
              <a:buNone/>
            </a:pPr>
            <a:r>
              <a:rPr lang="sr-Latn-ME" sz="2800" i="1" dirty="0" smtClean="0"/>
              <a:t>O: Neće.</a:t>
            </a:r>
          </a:p>
          <a:p>
            <a:pPr marL="68580" indent="0">
              <a:buNone/>
            </a:pPr>
            <a:r>
              <a:rPr lang="sr-Latn-ME" sz="2800" i="1" dirty="0" smtClean="0"/>
              <a:t>P: Znači, imaćemo lijepo vrijeme?</a:t>
            </a:r>
          </a:p>
          <a:p>
            <a:pPr marL="68580" indent="0">
              <a:buNone/>
            </a:pPr>
            <a:r>
              <a:rPr lang="sr-Latn-ME" sz="2800" i="1" dirty="0" smtClean="0"/>
              <a:t>O: Zavisi od toga što podrazumijevate pod „lijepo“.</a:t>
            </a:r>
          </a:p>
          <a:p>
            <a:pPr marL="68580" indent="0">
              <a:buNone/>
            </a:pPr>
            <a:r>
              <a:rPr lang="sr-Latn-ME" sz="2800" i="1" dirty="0" smtClean="0"/>
              <a:t>P: Sunčano.</a:t>
            </a:r>
          </a:p>
          <a:p>
            <a:pPr marL="68580" indent="0">
              <a:buNone/>
            </a:pPr>
            <a:r>
              <a:rPr lang="sr-Latn-ME" sz="2800" i="1" dirty="0" smtClean="0"/>
              <a:t>O: Ne.</a:t>
            </a:r>
          </a:p>
          <a:p>
            <a:pPr marL="68580" indent="0">
              <a:buNone/>
            </a:pPr>
            <a:r>
              <a:rPr lang="sr-Latn-ME" sz="2800" i="1" dirty="0" smtClean="0"/>
              <a:t>P: Pa što onda?</a:t>
            </a:r>
          </a:p>
          <a:p>
            <a:pPr marL="68580" indent="0">
              <a:buNone/>
            </a:pPr>
            <a:r>
              <a:rPr lang="sr-Latn-ME" sz="2800" i="1" dirty="0" smtClean="0"/>
              <a:t>O: Snijeg.</a:t>
            </a:r>
          </a:p>
          <a:p>
            <a:pPr marL="68580" indent="0">
              <a:buNone/>
            </a:pPr>
            <a:r>
              <a:rPr lang="sr-Latn-ME" sz="2800" i="1" dirty="0" smtClean="0"/>
              <a:t>P: Pa što onda nijeste tako rekli?</a:t>
            </a:r>
          </a:p>
          <a:p>
            <a:pPr marL="68580" indent="0">
              <a:buNone/>
            </a:pPr>
            <a:r>
              <a:rPr lang="sr-Latn-ME" sz="2800" i="1" dirty="0" smtClean="0"/>
              <a:t>O: Nijeste me pitali.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81428"/>
      </p:ext>
    </p:extLst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267201"/>
          </a:xfrm>
        </p:spPr>
        <p:txBody>
          <a:bodyPr/>
          <a:lstStyle/>
          <a:p>
            <a:r>
              <a:rPr lang="sr-Latn-CS" dirty="0" smtClean="0"/>
              <a:t>Šta je tema pročitanih tekstova?</a:t>
            </a:r>
          </a:p>
          <a:p>
            <a:r>
              <a:rPr lang="sr-Latn-CS" dirty="0" smtClean="0"/>
              <a:t>Da li se tekstovi razlikuju po stilu iako oba govore o gradu?</a:t>
            </a:r>
          </a:p>
          <a:p>
            <a:r>
              <a:rPr lang="sr-Latn-CS" dirty="0" smtClean="0"/>
              <a:t>Za koje sve vrste neumjetničkih tekstova znate?</a:t>
            </a:r>
          </a:p>
          <a:p>
            <a:r>
              <a:rPr lang="sr-Latn-CS" dirty="0" smtClean="0"/>
              <a:t>Zašto su to neumjetnički tekstovi?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21536"/>
          </a:xfrm>
        </p:spPr>
        <p:txBody>
          <a:bodyPr/>
          <a:lstStyle/>
          <a:p>
            <a:r>
              <a:rPr lang="sr-Latn-ME" sz="2800" dirty="0" smtClean="0">
                <a:solidFill>
                  <a:srgbClr val="FFFF00"/>
                </a:solidFill>
              </a:rPr>
              <a:t>INTERVJU</a:t>
            </a:r>
            <a:br>
              <a:rPr lang="sr-Latn-ME" sz="2800" dirty="0" smtClean="0">
                <a:solidFill>
                  <a:srgbClr val="FFFF00"/>
                </a:solidFill>
              </a:rPr>
            </a:br>
            <a:r>
              <a:rPr lang="sr-Latn-ME" sz="2800" dirty="0" smtClean="0">
                <a:solidFill>
                  <a:srgbClr val="FFFF00"/>
                </a:solidFill>
              </a:rPr>
              <a:t>VESNA KRMPOTIĆ: Susret s trenutkom koji ne prolazi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4069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r-Latn-ME" sz="2400" dirty="0" smtClean="0"/>
              <a:t>Književnica i pjesnikinja bogatog opusa Vesna Krmpotić rođena je 1932. u Dubrovniku. Diplomirala je psihologiju i engleski jezik na Zagrebačkom sveučilištu. U Delhiju je studirala bengalski jezik. Karijeru je započela kao zapažena pjesnikinja, a među prvima je u Hrvatskoj izučavala i prevodila indijsku književnost. Živjela je u Splitu, Zagrebu, Nju Delhiju, Vašingtonu, Beogradu. Autorka je najveće pjesničke zbirke u svjetskoj književnosti, koja sadrži 11.664 pjesme. Dobitnica je brojnih nagrada.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0694114"/>
      </p:ext>
    </p:extLst>
  </p:cSld>
  <p:clrMapOvr>
    <a:masterClrMapping/>
  </p:clrMapOvr>
  <p:transition>
    <p:comb dir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800" dirty="0">
                <a:solidFill>
                  <a:srgbClr val="FFFF00"/>
                </a:solidFill>
              </a:rPr>
              <a:t>INTERVJU</a:t>
            </a:r>
            <a:br>
              <a:rPr lang="sr-Latn-ME" sz="2800" dirty="0">
                <a:solidFill>
                  <a:srgbClr val="FFFF00"/>
                </a:solidFill>
              </a:rPr>
            </a:br>
            <a:r>
              <a:rPr lang="sr-Latn-ME" sz="2800" dirty="0">
                <a:solidFill>
                  <a:srgbClr val="FFFF00"/>
                </a:solidFill>
              </a:rPr>
              <a:t>VESNA KRMPOTIĆ: Susret s trenutkom koji ne prolazi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406956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sz="2000" dirty="0" smtClean="0"/>
              <a:t>MONITOR:  Prvu knjigu poezije objavili ste 1956. godine. 				Fascinantna je brojka od 104 knjige koje ste objavili do 		sada. Otkuda taj navir stvaranja, jer znam da u 			rukopisu imate još i više od stotinu knjiga?</a:t>
            </a:r>
          </a:p>
          <a:p>
            <a:pPr marL="68580" indent="0" algn="just">
              <a:buNone/>
            </a:pPr>
            <a:endParaRPr lang="sr-Latn-ME" sz="2000" dirty="0" smtClean="0"/>
          </a:p>
          <a:p>
            <a:pPr algn="just"/>
            <a:r>
              <a:rPr lang="sr-Latn-ME" sz="2000" dirty="0" smtClean="0"/>
              <a:t>KRMPOTIĆ:   Odgovor je u riječi koju svi koristimo kao nešto jasno i 		jednostavno. Ta riječ je nadahnuće. U njoj je prijedlog 		na kazuje odakle stižu slike, riječi, ritam, zvuci -  tj. 			stižu iz predjela koji nadilaze naš razum, talente i 			vještine. Te riječi, ti simboli, te slike, ti zvuci, htjeli bi do 		kraja izgovoriti ono što je suštinski neizgovorivo. I jer to nešto ostaje takvo – neizgovorivo, ono je zbog toga i neodoljivo. Ono zove u nov pokušaj da ga -  to nešto - izgovorimo do kraja.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1139441"/>
      </p:ext>
    </p:extLst>
  </p:cSld>
  <p:clrMapOvr>
    <a:masterClrMapping/>
  </p:clrMapOvr>
  <p:transition>
    <p:comb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447800"/>
          </a:xfrm>
        </p:spPr>
        <p:txBody>
          <a:bodyPr/>
          <a:lstStyle/>
          <a:p>
            <a:r>
              <a:rPr lang="sr-Latn-ME" sz="2400" dirty="0">
                <a:solidFill>
                  <a:srgbClr val="FFFF00"/>
                </a:solidFill>
              </a:rPr>
              <a:t>INTERVJU</a:t>
            </a:r>
            <a:br>
              <a:rPr lang="sr-Latn-ME" sz="2400" dirty="0">
                <a:solidFill>
                  <a:srgbClr val="FFFF00"/>
                </a:solidFill>
              </a:rPr>
            </a:br>
            <a:r>
              <a:rPr lang="sr-Latn-ME" sz="2400" dirty="0">
                <a:solidFill>
                  <a:srgbClr val="FFFF00"/>
                </a:solidFill>
              </a:rPr>
              <a:t>VESNA KRMPOTIĆ: Susret s trenutkom koji ne prolazi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221960"/>
          </a:xfrm>
        </p:spPr>
        <p:txBody>
          <a:bodyPr>
            <a:normAutofit fontScale="92500" lnSpcReduction="10000"/>
          </a:bodyPr>
          <a:lstStyle/>
          <a:p>
            <a:r>
              <a:rPr lang="sr-Latn-ME" sz="2000" dirty="0" smtClean="0"/>
              <a:t>MONITOR:    Prije par godina iz štampe je izašla „Bijela kula“ – veliki    		zbornik zbirki poezije, zbornik koji broji 108 knjiga, a 			svaka knjiga opet broji 108  pjesama, sveukupno 11.664 		pjesme. To djelo nijeste pisali, već, kako kažete, 			zapisivali. Možete li nam to pojasniti?</a:t>
            </a:r>
          </a:p>
          <a:p>
            <a:endParaRPr lang="sr-Latn-ME" sz="2000" dirty="0"/>
          </a:p>
          <a:p>
            <a:r>
              <a:rPr lang="sr-Latn-ME" sz="2000" dirty="0" smtClean="0"/>
              <a:t>KRMPOTIĆ: Mogu opisati, ali možda ne mogu pojasniti. Kad se 		osjećaš protočnom upravo za to nešto neizgovorivo onda 	postaješ olovka u ruci Autora. Nije li u predgovoru Bijele kule 	posveta Autoru? Knjiga je pisana dok sam čekala autobus, 	sjedila u kavani, putovala vlakom ili avionom, sjedila u Prashantiju 	iščekujući daršan Autora. Nacionalna književnica u Zagrebu istražila 	je ima li veće zbirke poezije, kvantitativno veće u svjetskoj 	književnosti. Nema. Ali to nije prvenstveno odlika ove knjige (...)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0168874"/>
      </p:ext>
    </p:extLst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Neumjetnički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sr-Latn-CS" b="1" dirty="0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</a:t>
            </a:r>
            <a:r>
              <a:rPr lang="en-US" dirty="0" err="1" smtClean="0"/>
              <a:t>piščeva</a:t>
            </a:r>
            <a:r>
              <a:rPr lang="en-US" dirty="0" smtClean="0"/>
              <a:t> </a:t>
            </a:r>
            <a:r>
              <a:rPr lang="en-US" dirty="0" err="1" smtClean="0"/>
              <a:t>subjektivna</a:t>
            </a:r>
            <a:r>
              <a:rPr lang="en-US" dirty="0" smtClean="0"/>
              <a:t> </a:t>
            </a:r>
            <a:r>
              <a:rPr lang="en-US" dirty="0" err="1" smtClean="0"/>
              <a:t>osjećanja</a:t>
            </a:r>
            <a:r>
              <a:rPr lang="en-US" dirty="0" smtClean="0"/>
              <a:t>. </a:t>
            </a:r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je </a:t>
            </a:r>
            <a:r>
              <a:rPr lang="en-US" dirty="0" err="1" smtClean="0"/>
              <a:t>objektivan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stvaran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književnoumjetničkog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(</a:t>
            </a:r>
            <a:r>
              <a:rPr lang="en-US" dirty="0" err="1" smtClean="0"/>
              <a:t>odabrane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, </a:t>
            </a:r>
            <a:r>
              <a:rPr lang="en-US" dirty="0" err="1" smtClean="0"/>
              <a:t>preneseno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, </a:t>
            </a:r>
            <a:r>
              <a:rPr lang="en-US" dirty="0" err="1" smtClean="0"/>
              <a:t>poseban</a:t>
            </a:r>
            <a:r>
              <a:rPr lang="en-US" dirty="0" smtClean="0"/>
              <a:t> red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sl.). </a:t>
            </a:r>
            <a:endParaRPr lang="sr-Latn-CS" dirty="0" smtClean="0"/>
          </a:p>
          <a:p>
            <a:endParaRPr lang="sr-Latn-CS" dirty="0" smtClean="0"/>
          </a:p>
          <a:p>
            <a:r>
              <a:rPr lang="en-US" b="1" dirty="0" err="1"/>
              <a:t>Neumjetnički</a:t>
            </a:r>
            <a:r>
              <a:rPr lang="en-US" b="1" dirty="0"/>
              <a:t> </a:t>
            </a:r>
            <a:r>
              <a:rPr lang="en-US" b="1" dirty="0" err="1"/>
              <a:t>tekst</a:t>
            </a:r>
            <a:r>
              <a:rPr lang="en-US" b="1" dirty="0"/>
              <a:t> je </a:t>
            </a:r>
            <a:r>
              <a:rPr lang="en-US" b="1" dirty="0" err="1"/>
              <a:t>informativnog</a:t>
            </a:r>
            <a:r>
              <a:rPr lang="en-US" b="1" dirty="0"/>
              <a:t> </a:t>
            </a:r>
            <a:r>
              <a:rPr lang="en-US" b="1" dirty="0" err="1"/>
              <a:t>karaktera</a:t>
            </a:r>
            <a:r>
              <a:rPr lang="en-US" b="1" dirty="0"/>
              <a:t>, </a:t>
            </a:r>
            <a:r>
              <a:rPr lang="en-US" b="1" dirty="0" err="1" smtClean="0"/>
              <a:t>sadrži</a:t>
            </a:r>
            <a:r>
              <a:rPr lang="sr-Latn-CS" b="1" dirty="0" smtClean="0"/>
              <a:t> </a:t>
            </a:r>
            <a:r>
              <a:rPr lang="en-US" b="1" dirty="0" err="1" smtClean="0"/>
              <a:t>relevantne</a:t>
            </a:r>
            <a:r>
              <a:rPr lang="en-US" b="1" dirty="0" smtClean="0"/>
              <a:t> </a:t>
            </a:r>
            <a:r>
              <a:rPr lang="en-US" b="1" dirty="0" err="1"/>
              <a:t>podatke</a:t>
            </a:r>
            <a:r>
              <a:rPr lang="en-US" b="1" dirty="0"/>
              <a:t> o </a:t>
            </a:r>
            <a:r>
              <a:rPr lang="en-US" b="1" dirty="0" err="1"/>
              <a:t>pojedinostima</a:t>
            </a:r>
            <a:r>
              <a:rPr lang="en-US" b="1" dirty="0"/>
              <a:t> </a:t>
            </a:r>
            <a:r>
              <a:rPr lang="en-US" b="1" dirty="0" err="1"/>
              <a:t>društvene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 smtClean="0"/>
              <a:t>prirodne</a:t>
            </a:r>
            <a:r>
              <a:rPr lang="sr-Latn-CS" b="1" dirty="0" smtClean="0"/>
              <a:t> </a:t>
            </a:r>
            <a:r>
              <a:rPr lang="en-US" b="1" dirty="0" err="1" smtClean="0"/>
              <a:t>sredine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sz="5400" dirty="0" smtClean="0"/>
              <a:t>Funkcionalni stilovi</a:t>
            </a:r>
            <a:endParaRPr lang="en-US" sz="5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772400" cy="5288760"/>
          </a:xfrm>
        </p:spPr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sr-Latn-CS" dirty="0" smtClean="0"/>
              <a:t>Funkcionalni stilovi nastaju zbog različite upotrebe jezika u različitim oblastima ljudskih aktivnosti.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517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Književnoumjetnički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Novinarsko-publicistički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Naučni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</a:t>
            </a:r>
            <a:r>
              <a:rPr lang="en-US" sz="4400" dirty="0" smtClean="0"/>
              <a:t>A</a:t>
            </a:r>
            <a:r>
              <a:rPr lang="sr-Latn-CS" sz="4400" dirty="0" smtClean="0"/>
              <a:t>dministrativno-poslovni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</a:t>
            </a:r>
            <a:r>
              <a:rPr lang="en-US" sz="4400" dirty="0" smtClean="0"/>
              <a:t>R</a:t>
            </a:r>
            <a:r>
              <a:rPr lang="sr-Latn-CS" sz="4400" dirty="0" smtClean="0"/>
              <a:t>azgovorni stil</a:t>
            </a:r>
          </a:p>
          <a:p>
            <a:pPr>
              <a:buNone/>
            </a:pP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r-Latn-CS" dirty="0" smtClean="0"/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rgbClr val="00B0F0"/>
                </a:solidFill>
              </a:rPr>
              <a:t>Književnoumjetnički stil </a:t>
            </a:r>
            <a:r>
              <a:rPr lang="sr-Latn-CS" sz="2400" dirty="0" smtClean="0"/>
              <a:t>– pjesnik svoje doživljaje, osjećanja i raspoloženja iskazuje pjesničkim jezikom. Koristi se u poeziji i proznim tekstovima . Prepoznatljiv je po subjektivnosti, originalnosti i stilskim figurama.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rgbClr val="FF0000"/>
                </a:solidFill>
              </a:rPr>
              <a:t>Novinarsko-publicistički stil - </a:t>
            </a:r>
            <a:r>
              <a:rPr lang="sr-Latn-CS" sz="2400" dirty="0" smtClean="0"/>
              <a:t> njime se pišu vijesti, novinski članci, izvještaji, komentari, reportaže, odlikuje ga tačno iznošenje činjenica.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2">
                    <a:lumMod val="75000"/>
                  </a:schemeClr>
                </a:solidFill>
              </a:rPr>
              <a:t>Naučni stil </a:t>
            </a:r>
            <a:r>
              <a:rPr lang="sr-Latn-CS" sz="2400" dirty="0" smtClean="0"/>
              <a:t> - ispoljava se u stručnim i naučnim radovima, odlikuju ga stručni izrazi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1">
                    <a:lumMod val="75000"/>
                  </a:schemeClr>
                </a:solidFill>
              </a:rPr>
              <a:t>Administrativno-poslovni  stil- </a:t>
            </a:r>
            <a:r>
              <a:rPr lang="sr-Latn-CS" sz="2400" dirty="0" smtClean="0"/>
              <a:t>primjenjuje se u poslovnim spisima, odlikuje ga šablonsko pisanje (molbe, žalbe i drugi obrasci).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2"/>
                </a:solidFill>
              </a:rPr>
              <a:t>Razgovorni stil – </a:t>
            </a:r>
            <a:r>
              <a:rPr lang="sr-Latn-CS" sz="2400" dirty="0" smtClean="0"/>
              <a:t>vid jezika koji se upotrebljava u svakodnevnoj usmenoj komunikaciji.</a:t>
            </a:r>
          </a:p>
          <a:p>
            <a:pPr marL="525780" indent="-457200">
              <a:buFont typeface="+mj-lt"/>
              <a:buAutoNum type="arabicPeriod"/>
            </a:pPr>
            <a:endParaRPr lang="sr-Latn-C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1004</TotalTime>
  <Words>1786</Words>
  <Application>Microsoft Office PowerPoint</Application>
  <PresentationFormat>On-screen Show (4:3)</PresentationFormat>
  <Paragraphs>215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Arial Narrow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Neumjetnički tekstovi</vt:lpstr>
      <vt:lpstr>PowerPoint Presentation</vt:lpstr>
      <vt:lpstr>PowerPoint Presentation</vt:lpstr>
      <vt:lpstr>PowerPoint Presentation</vt:lpstr>
      <vt:lpstr>PowerPoint Presentation</vt:lpstr>
      <vt:lpstr>Funkcionalni stilovi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Gradske vijesti</vt:lpstr>
      <vt:lpstr>PowerPoint Presentation</vt:lpstr>
      <vt:lpstr>PowerPoint Presentation</vt:lpstr>
      <vt:lpstr>PowerPoint Presentation</vt:lpstr>
      <vt:lpstr>vijest</vt:lpstr>
      <vt:lpstr>PowerPoint Presentation</vt:lpstr>
      <vt:lpstr>Struktura vijesti </vt:lpstr>
      <vt:lpstr>UVOD</vt:lpstr>
      <vt:lpstr>Razrada</vt:lpstr>
      <vt:lpstr>Zaključak </vt:lpstr>
      <vt:lpstr>IZVJEŠTAJ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REPORTAŽA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INTERVJU</vt:lpstr>
      <vt:lpstr>PRIPREMA</vt:lpstr>
      <vt:lpstr>IZBOR SAGOVORNIKA</vt:lpstr>
      <vt:lpstr>STRUKTURA INTERVJUA</vt:lpstr>
      <vt:lpstr>IZBOR PITANJA</vt:lpstr>
      <vt:lpstr>Primjer nespretno vođenog intervjua između novinara i meteorologa</vt:lpstr>
      <vt:lpstr>INTERVJU VESNA KRMPOTIĆ: Susret s trenutkom koji ne prolazi </vt:lpstr>
      <vt:lpstr>INTERVJU VESNA KRMPOTIĆ: Susret s trenutkom koji ne prolazi</vt:lpstr>
      <vt:lpstr>INTERVJU VESNA KRMPOTIĆ: Susret s trenutkom koji ne prolazi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>Natasa</dc:creator>
  <cp:lastModifiedBy>Natasa</cp:lastModifiedBy>
  <cp:revision>111</cp:revision>
  <dcterms:created xsi:type="dcterms:W3CDTF">2006-08-16T00:00:00Z</dcterms:created>
  <dcterms:modified xsi:type="dcterms:W3CDTF">2021-03-05T08:47:28Z</dcterms:modified>
</cp:coreProperties>
</file>