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6" r:id="rId4"/>
    <p:sldId id="264" r:id="rId5"/>
    <p:sldId id="258" r:id="rId6"/>
    <p:sldId id="259" r:id="rId7"/>
    <p:sldId id="265" r:id="rId8"/>
    <p:sldId id="260" r:id="rId9"/>
    <p:sldId id="261" r:id="rId10"/>
    <p:sldId id="262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D484B97-5158-4CD6-8F47-0FEDF43AED6A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D456FF-A372-497E-B3E0-F5154B9D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2209800" y="1752600"/>
            <a:ext cx="6248400" cy="1676400"/>
          </a:xfrm>
        </p:spPr>
        <p:txBody>
          <a:bodyPr/>
          <a:lstStyle/>
          <a:p>
            <a:r>
              <a:rPr lang="en-US" sz="5400" b="1" i="1" dirty="0" err="1" smtClean="0">
                <a:latin typeface="Brush Script MT" pitchFamily="66" charset="0"/>
              </a:rPr>
              <a:t>Književnost</a:t>
            </a:r>
            <a:r>
              <a:rPr lang="sr-Latn-CS" sz="5400" b="1" i="1" dirty="0" smtClean="0">
                <a:latin typeface="Brush Script MT" pitchFamily="66" charset="0"/>
              </a:rPr>
              <a:t> kao umjetnost</a:t>
            </a:r>
            <a:endParaRPr lang="en-US" sz="5400" b="1" i="1" dirty="0">
              <a:latin typeface="Brush Script MT" pitchFamily="66" charset="0"/>
            </a:endParaRPr>
          </a:p>
        </p:txBody>
      </p:sp>
      <p:pic>
        <p:nvPicPr>
          <p:cNvPr id="5" name="Picture 4" descr="Rezultat slika za knjiga i pero crte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1225" y="4876800"/>
            <a:ext cx="31527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38660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smtClean="0">
                <a:latin typeface="Brush Script MT" pitchFamily="66" charset="0"/>
              </a:rPr>
              <a:t>K</a:t>
            </a:r>
            <a:r>
              <a:rPr lang="sr-Latn-CS" sz="5400" b="1" i="1" dirty="0" smtClean="0">
                <a:latin typeface="Brush Script MT" pitchFamily="66" charset="0"/>
              </a:rPr>
              <a:t>njiževna k</a:t>
            </a:r>
            <a:r>
              <a:rPr lang="en-US" sz="5400" b="1" i="1" dirty="0" err="1" smtClean="0">
                <a:latin typeface="Brush Script MT" pitchFamily="66" charset="0"/>
              </a:rPr>
              <a:t>ritika</a:t>
            </a:r>
            <a:endParaRPr lang="en-US" sz="5400" b="1" i="1" dirty="0">
              <a:latin typeface="Brush Script MT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vi-VN" dirty="0" smtClean="0"/>
              <a:t>Dio </a:t>
            </a:r>
            <a:r>
              <a:rPr lang="vi-VN" dirty="0"/>
              <a:t>nauke o književnosti koji služi kao veza između književnog djela i čitaoca</a:t>
            </a:r>
            <a:r>
              <a:rPr lang="vi-VN" dirty="0" smtClean="0"/>
              <a:t>.</a:t>
            </a:r>
            <a:endParaRPr lang="sr-Latn-CS" dirty="0" smtClean="0"/>
          </a:p>
          <a:p>
            <a:pPr algn="just"/>
            <a:endParaRPr lang="vi-VN" dirty="0"/>
          </a:p>
          <a:p>
            <a:pPr algn="just"/>
            <a:r>
              <a:rPr lang="vi-VN" dirty="0"/>
              <a:t>Polazeći od teorije </a:t>
            </a:r>
            <a:r>
              <a:rPr lang="vi-VN" dirty="0" smtClean="0"/>
              <a:t>književnosti</a:t>
            </a:r>
            <a:r>
              <a:rPr lang="sr-Latn-CS" dirty="0" smtClean="0"/>
              <a:t>,</a:t>
            </a:r>
            <a:r>
              <a:rPr lang="vi-VN" dirty="0" smtClean="0"/>
              <a:t> </a:t>
            </a:r>
            <a:r>
              <a:rPr lang="vi-VN" dirty="0"/>
              <a:t>ima za cilj da otkrije značenja i ljepote sadržane u književnom djelu, kako bi olakšala čitaocima što potpunije razumijevanje i uživanje. Uvijek polazi od shvatanja savremenosti, tumačeći djela u svjetlosti današnjeg, savremenog osjećanja i poimanja umjetnosti i </a:t>
            </a:r>
            <a:r>
              <a:rPr lang="vi-VN" dirty="0" smtClean="0"/>
              <a:t>književnosti</a:t>
            </a:r>
            <a:r>
              <a:rPr lang="sr-Latn-CS" dirty="0" smtClean="0"/>
              <a:t>.</a:t>
            </a:r>
            <a:endParaRPr lang="vi-VN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630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err="1" smtClean="0">
                <a:latin typeface="Brush Script MT" pitchFamily="66" charset="0"/>
              </a:rPr>
              <a:t>Istorija</a:t>
            </a:r>
            <a:r>
              <a:rPr lang="sr-Latn-CS" sz="5400" b="1" i="1" dirty="0">
                <a:latin typeface="Brush Script MT" pitchFamily="66" charset="0"/>
              </a:rPr>
              <a:t> </a:t>
            </a:r>
            <a:r>
              <a:rPr lang="sr-Latn-CS" sz="5400" b="1" i="1" dirty="0" smtClean="0">
                <a:latin typeface="Brush Script MT" pitchFamily="66" charset="0"/>
              </a:rPr>
              <a:t>književnosti</a:t>
            </a:r>
            <a:endParaRPr lang="en-US" sz="5400" b="1" i="1" dirty="0">
              <a:latin typeface="Brush Script MT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vi-VN" dirty="0" smtClean="0"/>
              <a:t>Istorija </a:t>
            </a:r>
            <a:r>
              <a:rPr lang="vi-VN" dirty="0"/>
              <a:t>književnosti ujedinjuje teoriju književnosti i književnu kritiku dajući istorijski pogled na razvitak književne </a:t>
            </a:r>
            <a:r>
              <a:rPr lang="vi-VN" dirty="0" smtClean="0"/>
              <a:t>prošlosti</a:t>
            </a:r>
            <a:r>
              <a:rPr lang="sr-Latn-CS" dirty="0" smtClean="0"/>
              <a:t>.</a:t>
            </a:r>
            <a:endParaRPr lang="vi-VN" dirty="0"/>
          </a:p>
          <a:p>
            <a:pPr algn="just"/>
            <a:r>
              <a:rPr lang="vi-VN" dirty="0"/>
              <a:t>Proučava razvitak književnosti jednog naroda ili jedne epohe, uključujući u krug svojih interesovanja pojedine pisce i njihova djela, književne pravce i opštu duhovnu orijentaciju u određenom </a:t>
            </a:r>
            <a:r>
              <a:rPr lang="vi-VN" dirty="0" smtClean="0"/>
              <a:t>period</a:t>
            </a:r>
            <a:r>
              <a:rPr lang="sr-Latn-CS" dirty="0" smtClean="0"/>
              <a:t>.</a:t>
            </a:r>
            <a:endParaRPr lang="vi-VN" dirty="0"/>
          </a:p>
          <a:p>
            <a:pPr algn="just"/>
            <a:r>
              <a:rPr lang="vi-VN" dirty="0"/>
              <a:t>Može proučavati književnost jednog naroda – nacionalna istorija, ili posmatrati veći broj nacionalnih književnosti koje čine opštu ili svjetsku </a:t>
            </a:r>
            <a:r>
              <a:rPr lang="vi-VN" dirty="0" smtClean="0"/>
              <a:t>književnost</a:t>
            </a:r>
            <a:r>
              <a:rPr lang="sr-Latn-CS" dirty="0" smtClean="0"/>
              <a:t>.</a:t>
            </a:r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779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zultat slika za knjiga i pero crtež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295400"/>
            <a:ext cx="746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u="sng" dirty="0" err="1" smtClean="0">
                <a:latin typeface="Brush Script MT" pitchFamily="66" charset="0"/>
              </a:rPr>
              <a:t>Umjetnost</a:t>
            </a:r>
            <a:endParaRPr lang="en-US" sz="5400" b="1" u="sng" dirty="0">
              <a:latin typeface="Brush Scrip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Umjetnost</a:t>
            </a:r>
            <a:r>
              <a:rPr lang="en-US" dirty="0"/>
              <a:t> je </a:t>
            </a:r>
            <a:r>
              <a:rPr lang="en-US" dirty="0" err="1"/>
              <a:t>ljudska</a:t>
            </a:r>
            <a:r>
              <a:rPr lang="en-US" dirty="0"/>
              <a:t> </a:t>
            </a:r>
            <a:r>
              <a:rPr lang="en-US" dirty="0" err="1"/>
              <a:t>djelatnost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stimulisanje</a:t>
            </a:r>
            <a:r>
              <a:rPr lang="en-US" dirty="0"/>
              <a:t> </a:t>
            </a:r>
            <a:r>
              <a:rPr lang="en-US" dirty="0" err="1"/>
              <a:t>ljudskih</a:t>
            </a:r>
            <a:r>
              <a:rPr lang="en-US" dirty="0"/>
              <a:t> </a:t>
            </a:r>
            <a:r>
              <a:rPr lang="en-US" dirty="0" err="1"/>
              <a:t>čula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duha</a:t>
            </a:r>
            <a:r>
              <a:rPr lang="en-US" dirty="0" smtClean="0"/>
              <a:t>.</a:t>
            </a:r>
            <a:endParaRPr lang="sr-Latn-C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Umjetnost</a:t>
            </a:r>
            <a:r>
              <a:rPr lang="en-US" dirty="0"/>
              <a:t> je </a:t>
            </a:r>
            <a:r>
              <a:rPr lang="en-US" dirty="0" err="1"/>
              <a:t>aktivnost</a:t>
            </a:r>
            <a:r>
              <a:rPr lang="en-US" dirty="0"/>
              <a:t>, </a:t>
            </a:r>
            <a:r>
              <a:rPr lang="en-US" dirty="0" err="1"/>
              <a:t>objekat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 </a:t>
            </a:r>
            <a:r>
              <a:rPr lang="en-US" dirty="0" err="1" smtClean="0"/>
              <a:t>stvorenih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namjerom</a:t>
            </a:r>
            <a:r>
              <a:rPr lang="en-US" dirty="0"/>
              <a:t> da se </a:t>
            </a:r>
            <a:r>
              <a:rPr lang="en-US" dirty="0" err="1"/>
              <a:t>prenesu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emocije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sr-Latn-CS" dirty="0" smtClean="0"/>
              <a:t>„</a:t>
            </a:r>
            <a:r>
              <a:rPr lang="en-US" i="1" dirty="0" smtClean="0"/>
              <a:t>An </a:t>
            </a:r>
            <a:r>
              <a:rPr lang="en-US" i="1" dirty="0"/>
              <a:t>artist is somebody who produces things that people don't need to have, but that he – for some reason – thinks it would be a good idea to give them</a:t>
            </a:r>
            <a:r>
              <a:rPr lang="en-US" dirty="0"/>
              <a:t>." - Andy Warhol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2245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err="1">
                <a:latin typeface="Brush Script MT" pitchFamily="66" charset="0"/>
              </a:rPr>
              <a:t>Podjela</a:t>
            </a:r>
            <a:r>
              <a:rPr lang="en-US" sz="5400" b="1" i="1" dirty="0">
                <a:latin typeface="Brush Script MT" pitchFamily="66" charset="0"/>
              </a:rPr>
              <a:t> </a:t>
            </a:r>
            <a:r>
              <a:rPr lang="en-US" sz="5400" b="1" i="1" dirty="0" err="1" smtClean="0">
                <a:latin typeface="Brush Script MT" pitchFamily="66" charset="0"/>
              </a:rPr>
              <a:t>umjetnosti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književnost,muzika</a:t>
            </a:r>
            <a:r>
              <a:rPr lang="en-US" dirty="0"/>
              <a:t>, </a:t>
            </a:r>
            <a:r>
              <a:rPr lang="en-US" dirty="0" err="1"/>
              <a:t>slikarstvo</a:t>
            </a:r>
            <a:r>
              <a:rPr lang="en-US" dirty="0"/>
              <a:t>, </a:t>
            </a:r>
            <a:r>
              <a:rPr lang="en-US" dirty="0" err="1"/>
              <a:t>vajarstvo</a:t>
            </a:r>
            <a:r>
              <a:rPr lang="en-US" dirty="0"/>
              <a:t>, </a:t>
            </a:r>
            <a:r>
              <a:rPr lang="en-US" dirty="0" err="1"/>
              <a:t>arhitektura</a:t>
            </a:r>
            <a:r>
              <a:rPr lang="en-US" dirty="0"/>
              <a:t>, </a:t>
            </a:r>
            <a:r>
              <a:rPr lang="en-US" dirty="0" err="1"/>
              <a:t>pozorište</a:t>
            </a:r>
            <a:r>
              <a:rPr lang="en-US" dirty="0"/>
              <a:t>, film </a:t>
            </a:r>
            <a:endParaRPr lang="sr-Latn-CS" dirty="0" smtClean="0"/>
          </a:p>
          <a:p>
            <a:endParaRPr lang="sr-Latn-CS" dirty="0"/>
          </a:p>
          <a:p>
            <a:r>
              <a:rPr lang="en-US" dirty="0" err="1" smtClean="0"/>
              <a:t>primijenjena</a:t>
            </a:r>
            <a:r>
              <a:rPr lang="en-US" dirty="0" smtClean="0"/>
              <a:t> </a:t>
            </a:r>
            <a:r>
              <a:rPr lang="en-US" dirty="0" err="1"/>
              <a:t>umjetnost</a:t>
            </a:r>
            <a:r>
              <a:rPr lang="en-US" dirty="0"/>
              <a:t>, </a:t>
            </a:r>
            <a:r>
              <a:rPr lang="en-US" dirty="0" err="1"/>
              <a:t>ples</a:t>
            </a:r>
            <a:r>
              <a:rPr lang="en-US" dirty="0"/>
              <a:t>, strip, </a:t>
            </a:r>
            <a:r>
              <a:rPr lang="en-US" dirty="0" err="1"/>
              <a:t>fotografija</a:t>
            </a:r>
            <a:r>
              <a:rPr lang="en-US" dirty="0"/>
              <a:t>, </a:t>
            </a:r>
            <a:r>
              <a:rPr lang="en-US" dirty="0" err="1"/>
              <a:t>grafiti</a:t>
            </a:r>
            <a:r>
              <a:rPr lang="en-US" dirty="0" smtClean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3005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5400" b="1" i="1" dirty="0" smtClean="0">
                <a:latin typeface="Brush Script MT" pitchFamily="66" charset="0"/>
              </a:rPr>
              <a:t>Naziv i pojam književnosti</a:t>
            </a:r>
            <a:endParaRPr lang="en-US" sz="5400" b="1" i="1" dirty="0">
              <a:latin typeface="Brush Script MT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Latn-CS" dirty="0" smtClean="0"/>
              <a:t>književnost, literatura, beletristika, lijepa književnost, poezija, pjesništvo</a:t>
            </a:r>
          </a:p>
          <a:p>
            <a:pPr algn="just"/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</a:rPr>
              <a:t>Književnost</a:t>
            </a:r>
            <a:r>
              <a:rPr lang="sr-Latn-CS" dirty="0" smtClean="0"/>
              <a:t>: prevod latinskog </a:t>
            </a:r>
            <a:r>
              <a:rPr lang="sr-Latn-CS" b="1" i="1" dirty="0" smtClean="0"/>
              <a:t>literatura</a:t>
            </a:r>
            <a:r>
              <a:rPr lang="sr-Latn-CS" dirty="0" smtClean="0"/>
              <a:t> od </a:t>
            </a:r>
            <a:r>
              <a:rPr lang="sr-Latn-CS" b="1" i="1" dirty="0" smtClean="0"/>
              <a:t>littera</a:t>
            </a:r>
            <a:r>
              <a:rPr lang="sr-Latn-CS" dirty="0" smtClean="0"/>
              <a:t>-slovo, upućuje na knjigu, nešto što je napisano</a:t>
            </a:r>
          </a:p>
          <a:p>
            <a:pPr algn="just"/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</a:rPr>
              <a:t>Beletristika</a:t>
            </a:r>
            <a:r>
              <a:rPr lang="sr-Latn-CS" dirty="0" smtClean="0"/>
              <a:t>: franc. </a:t>
            </a:r>
            <a:r>
              <a:rPr lang="sr-Latn-CS" b="1" i="1" dirty="0" smtClean="0"/>
              <a:t>Belles letters </a:t>
            </a:r>
            <a:r>
              <a:rPr lang="sr-Latn-CS" dirty="0" smtClean="0"/>
              <a:t>– lijepa književnost, iako je obuhvatao sve književne vrste, danas se uglavnom upotrebljava za pripovjednu književnost (romane i pripovjetke) </a:t>
            </a:r>
          </a:p>
          <a:p>
            <a:pPr algn="just"/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</a:rPr>
              <a:t>Poezija</a:t>
            </a:r>
            <a:r>
              <a:rPr lang="sr-Latn-CS" dirty="0" smtClean="0"/>
              <a:t>: grčki </a:t>
            </a:r>
            <a:r>
              <a:rPr lang="sr-Latn-CS" b="1" i="1" dirty="0" smtClean="0"/>
              <a:t>poiesis</a:t>
            </a:r>
            <a:r>
              <a:rPr lang="sr-Latn-CS" dirty="0" smtClean="0"/>
              <a:t> – stvaranje, stvaralačko umijeće (umjetnost) označavao je djela koja stvaralački podražavaju stvarnost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255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err="1" smtClean="0">
                <a:latin typeface="Brush Script MT" pitchFamily="66" charset="0"/>
              </a:rPr>
              <a:t>Knji</a:t>
            </a:r>
            <a:r>
              <a:rPr lang="sr-Latn-CS" sz="5400" b="1" i="1" dirty="0">
                <a:latin typeface="Brush Script MT" pitchFamily="66" charset="0"/>
              </a:rPr>
              <a:t>ž</a:t>
            </a:r>
            <a:r>
              <a:rPr lang="en-US" sz="5400" b="1" i="1" dirty="0" err="1" smtClean="0">
                <a:latin typeface="Brush Script MT" pitchFamily="66" charset="0"/>
              </a:rPr>
              <a:t>evnost</a:t>
            </a:r>
            <a:r>
              <a:rPr lang="en-US" sz="5400" b="1" i="1" dirty="0" smtClean="0">
                <a:latin typeface="Brush Script MT" pitchFamily="66" charset="0"/>
              </a:rPr>
              <a:t> </a:t>
            </a:r>
            <a:r>
              <a:rPr lang="en-US" sz="5400" b="1" i="1" dirty="0" err="1" smtClean="0">
                <a:latin typeface="Brush Script MT" pitchFamily="66" charset="0"/>
              </a:rPr>
              <a:t>kao</a:t>
            </a:r>
            <a:r>
              <a:rPr lang="en-US" sz="5400" b="1" i="1" dirty="0" smtClean="0">
                <a:latin typeface="Brush Script MT" pitchFamily="66" charset="0"/>
              </a:rPr>
              <a:t> </a:t>
            </a:r>
            <a:r>
              <a:rPr lang="en-US" sz="5400" b="1" i="1" dirty="0" err="1" smtClean="0">
                <a:latin typeface="Brush Script MT" pitchFamily="66" charset="0"/>
              </a:rPr>
              <a:t>umjetnost</a:t>
            </a:r>
            <a:endParaRPr lang="en-US" sz="5400" b="1" i="1" dirty="0">
              <a:latin typeface="Brush Script MT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vi-VN" dirty="0"/>
              <a:t>Književnost je sastavni dio svakodnevnog života, kao takva ona govori o istom onom o čemu govori svaki ljudski napor za osmišljavanjem zbilje, razlika je u tome što književnoumjetničko djelo zahvata pojave života na način koji ipak pripada jedino umjetnosti, na način oblikovanja posebnog smislenog </a:t>
            </a:r>
            <a:r>
              <a:rPr lang="sr-Latn-CS" dirty="0" smtClean="0"/>
              <a:t>„</a:t>
            </a:r>
            <a:r>
              <a:rPr lang="vi-VN" dirty="0" smtClean="0"/>
              <a:t>svijeta djela</a:t>
            </a:r>
            <a:r>
              <a:rPr lang="sr-Latn-CS" dirty="0" smtClean="0"/>
              <a:t>“</a:t>
            </a:r>
            <a:endParaRPr lang="vi-VN" dirty="0"/>
          </a:p>
          <a:p>
            <a:pPr algn="just"/>
            <a:r>
              <a:rPr lang="sr-Latn-CS" dirty="0" smtClean="0"/>
              <a:t>„</a:t>
            </a:r>
            <a:r>
              <a:rPr lang="vi-VN" dirty="0" smtClean="0"/>
              <a:t>Svijet djela</a:t>
            </a:r>
            <a:r>
              <a:rPr lang="sr-Latn-CS" dirty="0" smtClean="0"/>
              <a:t>“</a:t>
            </a:r>
            <a:r>
              <a:rPr lang="vi-VN" dirty="0" smtClean="0"/>
              <a:t> </a:t>
            </a:r>
            <a:r>
              <a:rPr lang="vi-VN" dirty="0"/>
              <a:t>označava sređeni kosmos </a:t>
            </a:r>
            <a:r>
              <a:rPr lang="vi-VN" dirty="0" smtClean="0"/>
              <a:t>kojem</a:t>
            </a:r>
            <a:r>
              <a:rPr lang="sr-Latn-CS" dirty="0" smtClean="0"/>
              <a:t> </a:t>
            </a:r>
            <a:r>
              <a:rPr lang="vi-VN" dirty="0" smtClean="0"/>
              <a:t>unutrašnji </a:t>
            </a:r>
            <a:r>
              <a:rPr lang="vi-VN" dirty="0"/>
              <a:t>red i poredak osiguravaju jedinstvo i cjelovitost, a bogatstvo smislenih sadržaja i raznolikost odnosa gotovo beskonačne mogućnosti razumijevanja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744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i="1" dirty="0" err="1">
                <a:latin typeface="Brush Script MT" pitchFamily="66" charset="0"/>
              </a:rPr>
              <a:t>Usmena</a:t>
            </a:r>
            <a:r>
              <a:rPr lang="en-US" sz="6000" b="1" i="1" dirty="0">
                <a:latin typeface="Brush Script MT" pitchFamily="66" charset="0"/>
              </a:rPr>
              <a:t> </a:t>
            </a:r>
            <a:r>
              <a:rPr lang="en-US" sz="6000" b="1" i="1" dirty="0" err="1">
                <a:latin typeface="Brush Script MT" pitchFamily="66" charset="0"/>
              </a:rPr>
              <a:t>i</a:t>
            </a:r>
            <a:r>
              <a:rPr lang="en-US" sz="6000" b="1" i="1" dirty="0">
                <a:latin typeface="Brush Script MT" pitchFamily="66" charset="0"/>
              </a:rPr>
              <a:t> </a:t>
            </a:r>
            <a:r>
              <a:rPr lang="en-US" sz="6000" b="1" i="1" dirty="0" err="1">
                <a:latin typeface="Brush Script MT" pitchFamily="66" charset="0"/>
              </a:rPr>
              <a:t>pisana</a:t>
            </a:r>
            <a:r>
              <a:rPr lang="en-US" sz="6000" b="1" i="1" dirty="0">
                <a:latin typeface="Brush Script MT" pitchFamily="66" charset="0"/>
              </a:rPr>
              <a:t> </a:t>
            </a:r>
            <a:r>
              <a:rPr lang="en-US" sz="6000" b="1" i="1" dirty="0" err="1">
                <a:latin typeface="Brush Script MT" pitchFamily="66" charset="0"/>
              </a:rPr>
              <a:t>književnost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vi-VN" dirty="0" smtClean="0"/>
              <a:t>Usmena </a:t>
            </a:r>
            <a:r>
              <a:rPr lang="vi-VN" dirty="0"/>
              <a:t>književnost doživjela je svoj procvat u vremenima kada je pismenost bila nepoznata ili vrlo rijetka, te prethodi pisanoj književnosti, ali se i zadržava i razvija u pojedinim sredinama gdje je pismenost </a:t>
            </a:r>
            <a:r>
              <a:rPr lang="vi-VN" dirty="0" smtClean="0"/>
              <a:t>rjeđa</a:t>
            </a:r>
            <a:r>
              <a:rPr lang="sr-Latn-CS" dirty="0" smtClean="0"/>
              <a:t>.</a:t>
            </a:r>
          </a:p>
          <a:p>
            <a:pPr algn="just"/>
            <a:endParaRPr lang="vi-VN" dirty="0"/>
          </a:p>
          <a:p>
            <a:pPr algn="just"/>
            <a:r>
              <a:rPr lang="vi-VN" dirty="0"/>
              <a:t>Usmena književnost izražava narodno stvaralaštvo zajednica u kojima je pismenost bila rijetka, otuda kod nas naziv NARODNA KNJIŽEVNOST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720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2743200" y="1219200"/>
            <a:ext cx="5715000" cy="2209800"/>
          </a:xfrm>
        </p:spPr>
        <p:txBody>
          <a:bodyPr/>
          <a:lstStyle/>
          <a:p>
            <a:r>
              <a:rPr lang="en-US" sz="5400" b="1" i="1" u="sng" dirty="0" err="1">
                <a:latin typeface="Brush Script MT" pitchFamily="66" charset="0"/>
              </a:rPr>
              <a:t>Nauka</a:t>
            </a:r>
            <a:r>
              <a:rPr lang="en-US" sz="5400" b="1" i="1" u="sng" dirty="0">
                <a:latin typeface="Brush Script MT" pitchFamily="66" charset="0"/>
              </a:rPr>
              <a:t> o </a:t>
            </a:r>
            <a:r>
              <a:rPr lang="en-US" sz="5400" b="1" i="1" u="sng" dirty="0" err="1">
                <a:latin typeface="Brush Script MT" pitchFamily="66" charset="0"/>
              </a:rPr>
              <a:t>književnosti</a:t>
            </a:r>
            <a:r>
              <a:rPr lang="en-US" sz="5400" b="1" i="1" u="sng" dirty="0">
                <a:latin typeface="Brush Script MT" pitchFamily="66" charset="0"/>
              </a:rPr>
              <a:t/>
            </a:r>
            <a:br>
              <a:rPr lang="en-US" sz="5400" b="1" i="1" u="sng" dirty="0">
                <a:latin typeface="Brush Script MT" pitchFamily="66" charset="0"/>
              </a:rPr>
            </a:br>
            <a:endParaRPr lang="en-US" sz="5400" b="1" i="1" u="sng" dirty="0">
              <a:latin typeface="Brush Script MT" pitchFamily="66" charset="0"/>
            </a:endParaRPr>
          </a:p>
        </p:txBody>
      </p:sp>
      <p:pic>
        <p:nvPicPr>
          <p:cNvPr id="4" name="Picture 3" descr="Rezultat slika za knjiga i pero crte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953000"/>
            <a:ext cx="4114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69118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5400" b="1" i="1" dirty="0" smtClean="0">
                <a:latin typeface="Brush Script MT" pitchFamily="66" charset="0"/>
              </a:rPr>
              <a:t>Podjela nauke o književnosti:</a:t>
            </a:r>
            <a:endParaRPr lang="en-US" sz="5400" b="1" i="1" dirty="0">
              <a:latin typeface="Brush Script MT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1.	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književnosti</a:t>
            </a:r>
            <a:endParaRPr lang="sr-Latn-C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2.	</a:t>
            </a:r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književnosti</a:t>
            </a:r>
            <a:endParaRPr lang="sr-Latn-C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3.	</a:t>
            </a:r>
            <a:r>
              <a:rPr lang="en-US" dirty="0" err="1" smtClean="0"/>
              <a:t>Književna</a:t>
            </a:r>
            <a:r>
              <a:rPr lang="en-US" dirty="0" smtClean="0"/>
              <a:t> </a:t>
            </a:r>
            <a:r>
              <a:rPr lang="en-US" dirty="0" err="1" smtClean="0"/>
              <a:t>kritika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1112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 dirty="0" err="1" smtClean="0">
                <a:latin typeface="Brush Script MT" pitchFamily="66" charset="0"/>
              </a:rPr>
              <a:t>Teorija</a:t>
            </a:r>
            <a:r>
              <a:rPr lang="sr-Latn-CS" sz="5400" b="1" i="1" dirty="0">
                <a:latin typeface="Brush Script MT" pitchFamily="66" charset="0"/>
              </a:rPr>
              <a:t> </a:t>
            </a:r>
            <a:r>
              <a:rPr lang="sr-Latn-CS" sz="5400" b="1" i="1" dirty="0" smtClean="0">
                <a:latin typeface="Brush Script MT" pitchFamily="66" charset="0"/>
              </a:rPr>
              <a:t>književnosti</a:t>
            </a:r>
            <a:endParaRPr lang="en-US" sz="5400" b="1" i="1" dirty="0">
              <a:latin typeface="Brush Script MT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 smtClean="0"/>
              <a:t>Teorija </a:t>
            </a:r>
            <a:r>
              <a:rPr lang="vi-VN" dirty="0"/>
              <a:t>književnosti ili poetika je teorijska naučna disciplina o opštim osobinama književnog djela. </a:t>
            </a:r>
            <a:endParaRPr lang="sr-Latn-CS" dirty="0" smtClean="0"/>
          </a:p>
          <a:p>
            <a:pPr algn="just"/>
            <a:endParaRPr lang="vi-VN" dirty="0"/>
          </a:p>
          <a:p>
            <a:pPr algn="just"/>
            <a:r>
              <a:rPr lang="vi-VN" dirty="0"/>
              <a:t>Ispituje jezik kao sredstvo kojim se ostvaruje književnoumjetničko djelo, proučava oblik, strukturu i formu. Krajnji cilj proučavanje je da se otkrije jedinstvo forme i sadržine u </a:t>
            </a:r>
            <a:r>
              <a:rPr lang="vi-VN" dirty="0" smtClean="0"/>
              <a:t>književn</a:t>
            </a:r>
            <a:r>
              <a:rPr lang="sr-Latn-CS" dirty="0" smtClean="0"/>
              <a:t>o</a:t>
            </a:r>
            <a:r>
              <a:rPr lang="vi-VN" dirty="0" smtClean="0"/>
              <a:t>m </a:t>
            </a:r>
            <a:r>
              <a:rPr lang="vi-VN" dirty="0"/>
              <a:t>djelu, sklad između jezika i dubljeg smisla djela.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19220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132</TotalTime>
  <Words>530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Theme1</vt:lpstr>
      <vt:lpstr>Književnost kao umjetnost</vt:lpstr>
      <vt:lpstr>Umjetnost</vt:lpstr>
      <vt:lpstr>Podjela umjetnosti </vt:lpstr>
      <vt:lpstr>Naziv i pojam književnosti</vt:lpstr>
      <vt:lpstr>Književnost kao umjetnost</vt:lpstr>
      <vt:lpstr>Usmena i pisana književnost </vt:lpstr>
      <vt:lpstr>Nauka o književnosti </vt:lpstr>
      <vt:lpstr>Podjela nauke o književnosti:</vt:lpstr>
      <vt:lpstr>Teorija književnosti</vt:lpstr>
      <vt:lpstr>Književna kritika</vt:lpstr>
      <vt:lpstr>Istorija književnosti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Književnost kao umjetnost</dc:title>
  <dc:creator>AKTIV</dc:creator>
  <cp:lastModifiedBy>sadmin</cp:lastModifiedBy>
  <cp:revision>15</cp:revision>
  <dcterms:created xsi:type="dcterms:W3CDTF">2012-09-05T20:47:41Z</dcterms:created>
  <dcterms:modified xsi:type="dcterms:W3CDTF">2016-09-12T19:38:49Z</dcterms:modified>
</cp:coreProperties>
</file>