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700D85-C938-4443-91B9-BD5EB60B11E4}" type="datetimeFigureOut">
              <a:rPr lang="pt-PT"/>
              <a:pPr>
                <a:defRPr/>
              </a:pPr>
              <a:t>13-11-2017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68E275-2DEA-4150-BBE3-AB9054B41B98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2E016-B62B-4B92-A8CB-D7349FB40EA2}" type="datetimeFigureOut">
              <a:rPr lang="pt-PT"/>
              <a:pPr>
                <a:defRPr/>
              </a:pPr>
              <a:t>13-11-2017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E0439-C79E-45C7-81B1-1725B866D98E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8C9E2-2CE2-4E7B-8F33-C603E5E8E3A9}" type="datetimeFigureOut">
              <a:rPr lang="pt-PT"/>
              <a:pPr>
                <a:defRPr/>
              </a:pPr>
              <a:t>13-11-2017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C9538B-2AFF-4B0C-881C-B16997F5B14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0A568-CF75-4D64-99FD-BE2CB996B28C}" type="datetimeFigureOut">
              <a:rPr lang="pt-PT"/>
              <a:pPr>
                <a:defRPr/>
              </a:pPr>
              <a:t>13-11-2017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ACB81F-F2FF-4593-8629-102655B83ED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C804C6-AB8E-4BB7-A905-4204EB22BC5E}" type="datetimeFigureOut">
              <a:rPr lang="pt-PT"/>
              <a:pPr>
                <a:defRPr/>
              </a:pPr>
              <a:t>13-11-2017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CE8FF-53C2-4E68-86E8-5FC9107F2BFD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A783CA-2B60-4D2F-AE9E-105A31F01455}" type="datetimeFigureOut">
              <a:rPr lang="pt-PT"/>
              <a:pPr>
                <a:defRPr/>
              </a:pPr>
              <a:t>13-11-2017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06546D-E71F-4511-A7F0-1D485E72EF88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C072C-E56E-4EAE-98F6-BE6ECDDFE196}" type="datetimeFigureOut">
              <a:rPr lang="pt-PT"/>
              <a:pPr>
                <a:defRPr/>
              </a:pPr>
              <a:t>13-11-2017</a:t>
            </a:fld>
            <a:endParaRPr lang="pt-PT"/>
          </a:p>
        </p:txBody>
      </p:sp>
      <p:sp>
        <p:nvSpPr>
          <p:cNvPr id="8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37332-ED80-4414-A4E8-2FC7F9A8F656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58F7A4-952C-47B4-8336-3988292FCE24}" type="datetimeFigureOut">
              <a:rPr lang="pt-PT"/>
              <a:pPr>
                <a:defRPr/>
              </a:pPr>
              <a:t>13-11-2017</a:t>
            </a:fld>
            <a:endParaRPr lang="pt-PT"/>
          </a:p>
        </p:txBody>
      </p:sp>
      <p:sp>
        <p:nvSpPr>
          <p:cNvPr id="4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80D8F-D266-40FA-8959-F68F5C3B7B46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AB3E5A-1EEA-4F16-8A1E-0AF135985A15}" type="datetimeFigureOut">
              <a:rPr lang="pt-PT"/>
              <a:pPr>
                <a:defRPr/>
              </a:pPr>
              <a:t>13-11-2017</a:t>
            </a:fld>
            <a:endParaRPr lang="pt-PT"/>
          </a:p>
        </p:txBody>
      </p:sp>
      <p:sp>
        <p:nvSpPr>
          <p:cNvPr id="3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ED9A6-E563-4F9D-AD82-DFFCE7BCC395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9A5A8-3144-405B-B77F-C9F49E4D9E36}" type="datetimeFigureOut">
              <a:rPr lang="pt-PT"/>
              <a:pPr>
                <a:defRPr/>
              </a:pPr>
              <a:t>13-11-2017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2C2061-D865-4D9A-8043-5B8458879E2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 smtClean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E5249-7795-43F2-A198-D439F990ECED}" type="datetimeFigureOut">
              <a:rPr lang="pt-PT"/>
              <a:pPr>
                <a:defRPr/>
              </a:pPr>
              <a:t>13-11-2017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CF2424-B2C5-4371-BF1F-96BE0AF7C47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Posição do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 estilo</a:t>
            </a:r>
          </a:p>
        </p:txBody>
      </p:sp>
      <p:sp>
        <p:nvSpPr>
          <p:cNvPr id="1027" name="Marcador de Posição do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64511E9-7BB6-4933-8A7E-75388E283E2E}" type="datetimeFigureOut">
              <a:rPr lang="pt-PT"/>
              <a:pPr>
                <a:defRPr/>
              </a:pPr>
              <a:t>13-11-2017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6563A04-A767-4084-8270-C1953ED61C17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6"/>
          <p:cNvSpPr/>
          <p:nvPr/>
        </p:nvSpPr>
        <p:spPr>
          <a:xfrm>
            <a:off x="214282" y="214290"/>
            <a:ext cx="8643998" cy="107721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3200" b="1" u="sng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Past</a:t>
            </a:r>
            <a:r>
              <a:rPr lang="pt-PT" sz="3200" b="1" u="sng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pt-PT" sz="3200" b="1" u="sng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Perfect</a:t>
            </a:r>
            <a:r>
              <a:rPr lang="pt-PT" sz="3200" b="1" u="sng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pt-PT" sz="3200" b="1" u="sng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Simple</a:t>
            </a:r>
            <a:r>
              <a:rPr lang="pt-PT" sz="3200" b="1" u="sng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pt-PT" sz="32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or</a:t>
            </a:r>
            <a:r>
              <a:rPr lang="pt-PT" sz="3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pt-PT" sz="32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Past</a:t>
            </a:r>
            <a:r>
              <a:rPr lang="pt-PT" sz="3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pt-PT" sz="32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Perfect</a:t>
            </a:r>
            <a:r>
              <a:rPr lang="pt-PT" sz="3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pt-PT" sz="32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Continous</a:t>
            </a:r>
            <a:endParaRPr lang="pt-PT" sz="32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 sz="32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1" name="Seta para baixo 10"/>
          <p:cNvSpPr/>
          <p:nvPr/>
        </p:nvSpPr>
        <p:spPr>
          <a:xfrm>
            <a:off x="1285875" y="785813"/>
            <a:ext cx="1714500" cy="10715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  <p:sp>
        <p:nvSpPr>
          <p:cNvPr id="12" name="CaixaDeTexto 11"/>
          <p:cNvSpPr txBox="1"/>
          <p:nvPr/>
        </p:nvSpPr>
        <p:spPr>
          <a:xfrm>
            <a:off x="714375" y="2000250"/>
            <a:ext cx="3214688" cy="1754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pt-PT" dirty="0">
                <a:latin typeface="+mn-lt"/>
                <a:cs typeface="+mn-cs"/>
              </a:rPr>
              <a:t>To </a:t>
            </a:r>
            <a:r>
              <a:rPr lang="pt-PT" dirty="0" err="1">
                <a:latin typeface="+mn-lt"/>
                <a:cs typeface="+mn-cs"/>
              </a:rPr>
              <a:t>talk</a:t>
            </a:r>
            <a:r>
              <a:rPr lang="pt-PT" dirty="0">
                <a:latin typeface="+mn-lt"/>
                <a:cs typeface="+mn-cs"/>
              </a:rPr>
              <a:t> </a:t>
            </a:r>
            <a:r>
              <a:rPr lang="pt-PT" dirty="0" err="1">
                <a:latin typeface="+mn-lt"/>
                <a:cs typeface="+mn-cs"/>
              </a:rPr>
              <a:t>about</a:t>
            </a:r>
            <a:r>
              <a:rPr lang="pt-PT" dirty="0">
                <a:latin typeface="+mn-lt"/>
                <a:cs typeface="+mn-cs"/>
              </a:rPr>
              <a:t> a </a:t>
            </a:r>
            <a:r>
              <a:rPr lang="pt-PT" u="sng" dirty="0" err="1">
                <a:solidFill>
                  <a:srgbClr val="FF0000"/>
                </a:solidFill>
                <a:latin typeface="+mn-lt"/>
                <a:cs typeface="+mn-cs"/>
              </a:rPr>
              <a:t>past</a:t>
            </a:r>
            <a:r>
              <a:rPr lang="pt-PT" u="sng" dirty="0">
                <a:solidFill>
                  <a:srgbClr val="FF0000"/>
                </a:solidFill>
                <a:latin typeface="+mn-lt"/>
                <a:cs typeface="+mn-cs"/>
              </a:rPr>
              <a:t> </a:t>
            </a:r>
            <a:r>
              <a:rPr lang="pt-PT" u="sng" dirty="0" err="1">
                <a:solidFill>
                  <a:srgbClr val="FF0000"/>
                </a:solidFill>
                <a:latin typeface="+mn-lt"/>
                <a:cs typeface="+mn-cs"/>
              </a:rPr>
              <a:t>action</a:t>
            </a:r>
            <a:r>
              <a:rPr lang="pt-PT" u="sng" dirty="0">
                <a:solidFill>
                  <a:srgbClr val="FF0000"/>
                </a:solidFill>
                <a:latin typeface="+mn-lt"/>
                <a:cs typeface="+mn-cs"/>
              </a:rPr>
              <a:t> </a:t>
            </a:r>
            <a:r>
              <a:rPr lang="pt-PT" dirty="0" err="1">
                <a:latin typeface="+mn-lt"/>
                <a:cs typeface="+mn-cs"/>
              </a:rPr>
              <a:t>that</a:t>
            </a:r>
            <a:r>
              <a:rPr lang="pt-PT" dirty="0">
                <a:latin typeface="+mn-lt"/>
                <a:cs typeface="+mn-cs"/>
              </a:rPr>
              <a:t> </a:t>
            </a:r>
            <a:r>
              <a:rPr lang="pt-PT" dirty="0" err="1">
                <a:latin typeface="+mn-lt"/>
                <a:cs typeface="+mn-cs"/>
              </a:rPr>
              <a:t>occurred</a:t>
            </a:r>
            <a:r>
              <a:rPr lang="pt-PT" dirty="0">
                <a:latin typeface="+mn-lt"/>
                <a:cs typeface="+mn-cs"/>
              </a:rPr>
              <a:t> </a:t>
            </a:r>
            <a:r>
              <a:rPr lang="pt-PT" dirty="0" err="1">
                <a:latin typeface="+mn-lt"/>
                <a:cs typeface="+mn-cs"/>
              </a:rPr>
              <a:t>before</a:t>
            </a:r>
            <a:r>
              <a:rPr lang="pt-PT" dirty="0">
                <a:latin typeface="+mn-lt"/>
                <a:cs typeface="+mn-cs"/>
              </a:rPr>
              <a:t> </a:t>
            </a:r>
            <a:r>
              <a:rPr lang="pt-PT" dirty="0" err="1">
                <a:latin typeface="+mn-lt"/>
                <a:cs typeface="+mn-cs"/>
              </a:rPr>
              <a:t>another</a:t>
            </a:r>
            <a:r>
              <a:rPr lang="pt-PT" dirty="0">
                <a:latin typeface="+mn-lt"/>
                <a:cs typeface="+mn-cs"/>
              </a:rPr>
              <a:t> </a:t>
            </a:r>
            <a:r>
              <a:rPr lang="pt-PT" dirty="0" err="1">
                <a:latin typeface="+mn-lt"/>
                <a:cs typeface="+mn-cs"/>
              </a:rPr>
              <a:t>in</a:t>
            </a:r>
            <a:r>
              <a:rPr lang="pt-PT" dirty="0">
                <a:latin typeface="+mn-lt"/>
                <a:cs typeface="+mn-cs"/>
              </a:rPr>
              <a:t> </a:t>
            </a:r>
            <a:r>
              <a:rPr lang="pt-PT" dirty="0" err="1">
                <a:latin typeface="+mn-lt"/>
                <a:cs typeface="+mn-cs"/>
              </a:rPr>
              <a:t>the</a:t>
            </a:r>
            <a:r>
              <a:rPr lang="pt-PT" dirty="0">
                <a:latin typeface="+mn-lt"/>
                <a:cs typeface="+mn-cs"/>
              </a:rPr>
              <a:t> </a:t>
            </a:r>
            <a:r>
              <a:rPr lang="pt-PT" dirty="0" err="1">
                <a:latin typeface="+mn-lt"/>
                <a:cs typeface="+mn-cs"/>
              </a:rPr>
              <a:t>past</a:t>
            </a:r>
            <a:r>
              <a:rPr lang="pt-PT" dirty="0">
                <a:latin typeface="+mn-lt"/>
                <a:cs typeface="+mn-cs"/>
              </a:rPr>
              <a:t>.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pt-PT" dirty="0">
                <a:latin typeface="+mn-lt"/>
                <a:cs typeface="+mn-cs"/>
              </a:rPr>
              <a:t>Ex: </a:t>
            </a:r>
            <a:r>
              <a:rPr lang="pt-PT" dirty="0" err="1">
                <a:latin typeface="+mn-lt"/>
                <a:cs typeface="+mn-cs"/>
              </a:rPr>
              <a:t>He</a:t>
            </a:r>
            <a:r>
              <a:rPr lang="pt-PT" dirty="0">
                <a:latin typeface="+mn-lt"/>
                <a:cs typeface="+mn-cs"/>
              </a:rPr>
              <a:t> </a:t>
            </a:r>
            <a:r>
              <a:rPr lang="pt-PT" u="sng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had</a:t>
            </a:r>
            <a:r>
              <a:rPr lang="pt-PT" u="sng" dirty="0">
                <a:latin typeface="+mn-lt"/>
                <a:cs typeface="+mn-cs"/>
              </a:rPr>
              <a:t> </a:t>
            </a:r>
            <a:r>
              <a:rPr lang="pt-PT" u="sng" dirty="0" err="1">
                <a:latin typeface="+mn-lt"/>
                <a:cs typeface="+mn-cs"/>
              </a:rPr>
              <a:t>already</a:t>
            </a:r>
            <a:r>
              <a:rPr lang="pt-PT" u="sng" dirty="0">
                <a:latin typeface="+mn-lt"/>
                <a:cs typeface="+mn-cs"/>
              </a:rPr>
              <a:t> </a:t>
            </a:r>
            <a:r>
              <a:rPr lang="pt-PT" u="sng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made</a:t>
            </a:r>
            <a:r>
              <a:rPr lang="pt-PT" u="sng" dirty="0">
                <a:latin typeface="+mn-lt"/>
                <a:cs typeface="+mn-cs"/>
              </a:rPr>
              <a:t> </a:t>
            </a:r>
            <a:r>
              <a:rPr lang="pt-PT" dirty="0" err="1">
                <a:latin typeface="+mn-lt"/>
                <a:cs typeface="+mn-cs"/>
              </a:rPr>
              <a:t>the</a:t>
            </a:r>
            <a:r>
              <a:rPr lang="pt-PT" dirty="0">
                <a:latin typeface="+mn-lt"/>
                <a:cs typeface="+mn-cs"/>
              </a:rPr>
              <a:t> </a:t>
            </a:r>
            <a:r>
              <a:rPr lang="pt-PT" dirty="0" err="1">
                <a:latin typeface="+mn-lt"/>
                <a:cs typeface="+mn-cs"/>
              </a:rPr>
              <a:t>necessary</a:t>
            </a:r>
            <a:r>
              <a:rPr lang="pt-PT" dirty="0">
                <a:latin typeface="+mn-lt"/>
                <a:cs typeface="+mn-cs"/>
              </a:rPr>
              <a:t> </a:t>
            </a:r>
            <a:r>
              <a:rPr lang="pt-PT" dirty="0" err="1">
                <a:latin typeface="+mn-lt"/>
                <a:cs typeface="+mn-cs"/>
              </a:rPr>
              <a:t>arrangements</a:t>
            </a:r>
            <a:r>
              <a:rPr lang="pt-PT" dirty="0">
                <a:latin typeface="+mn-lt"/>
                <a:cs typeface="+mn-cs"/>
              </a:rPr>
              <a:t> </a:t>
            </a:r>
            <a:r>
              <a:rPr lang="pt-PT" dirty="0" err="1">
                <a:latin typeface="+mn-lt"/>
                <a:cs typeface="+mn-cs"/>
              </a:rPr>
              <a:t>before</a:t>
            </a:r>
            <a:r>
              <a:rPr lang="pt-PT" dirty="0">
                <a:latin typeface="+mn-lt"/>
                <a:cs typeface="+mn-cs"/>
              </a:rPr>
              <a:t> I </a:t>
            </a:r>
            <a:r>
              <a:rPr lang="pt-PT" dirty="0" err="1">
                <a:latin typeface="+mn-lt"/>
                <a:cs typeface="+mn-cs"/>
              </a:rPr>
              <a:t>arrived</a:t>
            </a:r>
            <a:r>
              <a:rPr lang="pt-PT" dirty="0">
                <a:latin typeface="+mn-lt"/>
                <a:cs typeface="+mn-cs"/>
              </a:rPr>
              <a:t>.</a:t>
            </a:r>
          </a:p>
        </p:txBody>
      </p:sp>
      <p:sp>
        <p:nvSpPr>
          <p:cNvPr id="13" name="Seta para baixo 12"/>
          <p:cNvSpPr/>
          <p:nvPr/>
        </p:nvSpPr>
        <p:spPr>
          <a:xfrm>
            <a:off x="5572125" y="857250"/>
            <a:ext cx="1928813" cy="11430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  <p:sp>
        <p:nvSpPr>
          <p:cNvPr id="14" name="CaixaDeTexto 13"/>
          <p:cNvSpPr txBox="1"/>
          <p:nvPr/>
        </p:nvSpPr>
        <p:spPr>
          <a:xfrm>
            <a:off x="5000625" y="2143125"/>
            <a:ext cx="3429000" cy="2032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pt-PT" dirty="0">
                <a:latin typeface="+mn-lt"/>
                <a:cs typeface="+mn-cs"/>
              </a:rPr>
              <a:t>To </a:t>
            </a:r>
            <a:r>
              <a:rPr lang="pt-PT" dirty="0" err="1">
                <a:latin typeface="+mn-lt"/>
                <a:cs typeface="+mn-cs"/>
              </a:rPr>
              <a:t>talk</a:t>
            </a:r>
            <a:r>
              <a:rPr lang="pt-PT" dirty="0">
                <a:latin typeface="+mn-lt"/>
                <a:cs typeface="+mn-cs"/>
              </a:rPr>
              <a:t> </a:t>
            </a:r>
            <a:r>
              <a:rPr lang="pt-PT" dirty="0" err="1">
                <a:latin typeface="+mn-lt"/>
                <a:cs typeface="+mn-cs"/>
              </a:rPr>
              <a:t>about</a:t>
            </a:r>
            <a:r>
              <a:rPr lang="pt-PT" dirty="0">
                <a:latin typeface="+mn-lt"/>
                <a:cs typeface="+mn-cs"/>
              </a:rPr>
              <a:t> </a:t>
            </a:r>
            <a:r>
              <a:rPr lang="pt-PT" dirty="0">
                <a:solidFill>
                  <a:srgbClr val="FF0000"/>
                </a:solidFill>
                <a:latin typeface="+mn-lt"/>
                <a:cs typeface="+mn-cs"/>
              </a:rPr>
              <a:t>a </a:t>
            </a:r>
            <a:r>
              <a:rPr lang="pt-PT" dirty="0" err="1">
                <a:solidFill>
                  <a:srgbClr val="FF0000"/>
                </a:solidFill>
                <a:latin typeface="+mn-lt"/>
                <a:cs typeface="+mn-cs"/>
              </a:rPr>
              <a:t>continuous</a:t>
            </a:r>
            <a:r>
              <a:rPr lang="pt-PT" dirty="0">
                <a:solidFill>
                  <a:srgbClr val="FF0000"/>
                </a:solidFill>
                <a:latin typeface="+mn-lt"/>
                <a:cs typeface="+mn-cs"/>
              </a:rPr>
              <a:t> </a:t>
            </a:r>
            <a:r>
              <a:rPr lang="pt-PT" dirty="0" err="1">
                <a:solidFill>
                  <a:srgbClr val="FF0000"/>
                </a:solidFill>
                <a:latin typeface="+mn-lt"/>
                <a:cs typeface="+mn-cs"/>
              </a:rPr>
              <a:t>action</a:t>
            </a:r>
            <a:r>
              <a:rPr lang="pt-PT" dirty="0">
                <a:solidFill>
                  <a:srgbClr val="FF0000"/>
                </a:solidFill>
                <a:latin typeface="+mn-lt"/>
                <a:cs typeface="+mn-cs"/>
              </a:rPr>
              <a:t> </a:t>
            </a:r>
            <a:r>
              <a:rPr lang="pt-PT" dirty="0" err="1">
                <a:latin typeface="+mn-lt"/>
                <a:cs typeface="+mn-cs"/>
              </a:rPr>
              <a:t>that</a:t>
            </a:r>
            <a:r>
              <a:rPr lang="pt-PT" dirty="0">
                <a:latin typeface="+mn-lt"/>
                <a:cs typeface="+mn-cs"/>
              </a:rPr>
              <a:t> </a:t>
            </a:r>
            <a:r>
              <a:rPr lang="pt-PT" dirty="0" err="1">
                <a:latin typeface="+mn-lt"/>
                <a:cs typeface="+mn-cs"/>
              </a:rPr>
              <a:t>was</a:t>
            </a:r>
            <a:r>
              <a:rPr lang="pt-PT" dirty="0">
                <a:latin typeface="+mn-lt"/>
                <a:cs typeface="+mn-cs"/>
              </a:rPr>
              <a:t> </a:t>
            </a:r>
            <a:r>
              <a:rPr lang="pt-PT" dirty="0" err="1">
                <a:latin typeface="+mn-lt"/>
                <a:cs typeface="+mn-cs"/>
              </a:rPr>
              <a:t>still</a:t>
            </a:r>
            <a:r>
              <a:rPr lang="pt-PT" dirty="0">
                <a:latin typeface="+mn-lt"/>
                <a:cs typeface="+mn-cs"/>
              </a:rPr>
              <a:t> </a:t>
            </a:r>
            <a:r>
              <a:rPr lang="pt-PT" dirty="0" err="1">
                <a:latin typeface="+mn-lt"/>
                <a:cs typeface="+mn-cs"/>
              </a:rPr>
              <a:t>in</a:t>
            </a:r>
            <a:r>
              <a:rPr lang="pt-PT" dirty="0">
                <a:latin typeface="+mn-lt"/>
                <a:cs typeface="+mn-cs"/>
              </a:rPr>
              <a:t> </a:t>
            </a:r>
            <a:r>
              <a:rPr lang="pt-PT" dirty="0" err="1">
                <a:latin typeface="+mn-lt"/>
                <a:cs typeface="+mn-cs"/>
              </a:rPr>
              <a:t>progress</a:t>
            </a:r>
            <a:r>
              <a:rPr lang="pt-PT" dirty="0">
                <a:latin typeface="+mn-lt"/>
                <a:cs typeface="+mn-cs"/>
              </a:rPr>
              <a:t>  </a:t>
            </a:r>
            <a:r>
              <a:rPr lang="pt-PT" dirty="0" err="1">
                <a:latin typeface="+mn-lt"/>
                <a:cs typeface="+mn-cs"/>
              </a:rPr>
              <a:t>when</a:t>
            </a:r>
            <a:r>
              <a:rPr lang="pt-PT" dirty="0">
                <a:latin typeface="+mn-lt"/>
                <a:cs typeface="+mn-cs"/>
              </a:rPr>
              <a:t> </a:t>
            </a:r>
            <a:r>
              <a:rPr lang="pt-PT" dirty="0" err="1">
                <a:latin typeface="+mn-lt"/>
                <a:cs typeface="+mn-cs"/>
              </a:rPr>
              <a:t>another</a:t>
            </a:r>
            <a:r>
              <a:rPr lang="pt-PT" dirty="0">
                <a:latin typeface="+mn-lt"/>
                <a:cs typeface="+mn-cs"/>
              </a:rPr>
              <a:t> </a:t>
            </a:r>
            <a:r>
              <a:rPr lang="pt-PT" dirty="0" err="1">
                <a:latin typeface="+mn-lt"/>
                <a:cs typeface="+mn-cs"/>
              </a:rPr>
              <a:t>action</a:t>
            </a:r>
            <a:r>
              <a:rPr lang="pt-PT" dirty="0">
                <a:latin typeface="+mn-lt"/>
                <a:cs typeface="+mn-cs"/>
              </a:rPr>
              <a:t> </a:t>
            </a:r>
            <a:r>
              <a:rPr lang="pt-PT" dirty="0" err="1">
                <a:latin typeface="+mn-lt"/>
                <a:cs typeface="+mn-cs"/>
              </a:rPr>
              <a:t>in</a:t>
            </a:r>
            <a:r>
              <a:rPr lang="pt-PT" dirty="0">
                <a:latin typeface="+mn-lt"/>
                <a:cs typeface="+mn-cs"/>
              </a:rPr>
              <a:t> </a:t>
            </a:r>
            <a:r>
              <a:rPr lang="pt-PT" dirty="0" err="1">
                <a:latin typeface="+mn-lt"/>
                <a:cs typeface="+mn-cs"/>
              </a:rPr>
              <a:t>the</a:t>
            </a:r>
            <a:r>
              <a:rPr lang="pt-PT" dirty="0">
                <a:latin typeface="+mn-lt"/>
                <a:cs typeface="+mn-cs"/>
              </a:rPr>
              <a:t> </a:t>
            </a:r>
            <a:r>
              <a:rPr lang="pt-PT" dirty="0" err="1">
                <a:latin typeface="+mn-lt"/>
                <a:cs typeface="+mn-cs"/>
              </a:rPr>
              <a:t>past</a:t>
            </a:r>
            <a:r>
              <a:rPr lang="pt-PT" dirty="0">
                <a:latin typeface="+mn-lt"/>
                <a:cs typeface="+mn-cs"/>
              </a:rPr>
              <a:t> </a:t>
            </a:r>
            <a:r>
              <a:rPr lang="pt-PT" dirty="0" err="1">
                <a:latin typeface="+mn-lt"/>
                <a:cs typeface="+mn-cs"/>
              </a:rPr>
              <a:t>occurred</a:t>
            </a:r>
            <a:r>
              <a:rPr lang="pt-PT" dirty="0">
                <a:latin typeface="+mn-lt"/>
                <a:cs typeface="+mn-cs"/>
              </a:rPr>
              <a:t>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pt-PT" dirty="0">
                <a:latin typeface="+mn-lt"/>
                <a:cs typeface="+mn-cs"/>
              </a:rPr>
              <a:t>Ex: </a:t>
            </a:r>
            <a:r>
              <a:rPr lang="pt-PT" dirty="0" err="1">
                <a:latin typeface="+mn-lt"/>
                <a:cs typeface="+mn-cs"/>
              </a:rPr>
              <a:t>they</a:t>
            </a:r>
            <a:r>
              <a:rPr lang="pt-PT" dirty="0">
                <a:latin typeface="+mn-lt"/>
                <a:cs typeface="+mn-cs"/>
              </a:rPr>
              <a:t> </a:t>
            </a:r>
            <a:r>
              <a:rPr lang="pt-PT" u="sng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had</a:t>
            </a:r>
            <a:r>
              <a:rPr lang="pt-PT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 </a:t>
            </a:r>
            <a:r>
              <a:rPr lang="pt-PT" u="sng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been</a:t>
            </a:r>
            <a:r>
              <a:rPr lang="pt-PT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 </a:t>
            </a:r>
            <a:r>
              <a:rPr lang="pt-PT" u="sng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living</a:t>
            </a:r>
            <a:r>
              <a:rPr lang="pt-PT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 </a:t>
            </a:r>
            <a:r>
              <a:rPr lang="pt-PT" dirty="0" err="1">
                <a:latin typeface="+mn-lt"/>
                <a:cs typeface="+mn-cs"/>
              </a:rPr>
              <a:t>in</a:t>
            </a:r>
            <a:r>
              <a:rPr lang="pt-PT" dirty="0">
                <a:latin typeface="+mn-lt"/>
                <a:cs typeface="+mn-cs"/>
              </a:rPr>
              <a:t> </a:t>
            </a:r>
            <a:r>
              <a:rPr lang="pt-PT" dirty="0" err="1">
                <a:latin typeface="+mn-lt"/>
                <a:cs typeface="+mn-cs"/>
              </a:rPr>
              <a:t>that</a:t>
            </a:r>
            <a:r>
              <a:rPr lang="pt-PT" dirty="0">
                <a:latin typeface="+mn-lt"/>
                <a:cs typeface="+mn-cs"/>
              </a:rPr>
              <a:t> </a:t>
            </a:r>
            <a:r>
              <a:rPr lang="pt-PT" dirty="0" err="1">
                <a:latin typeface="+mn-lt"/>
                <a:cs typeface="+mn-cs"/>
              </a:rPr>
              <a:t>city</a:t>
            </a:r>
            <a:r>
              <a:rPr lang="pt-PT" dirty="0">
                <a:latin typeface="+mn-lt"/>
                <a:cs typeface="+mn-cs"/>
              </a:rPr>
              <a:t> for tem </a:t>
            </a:r>
            <a:r>
              <a:rPr lang="pt-PT" dirty="0" err="1">
                <a:latin typeface="+mn-lt"/>
                <a:cs typeface="+mn-cs"/>
              </a:rPr>
              <a:t>years</a:t>
            </a:r>
            <a:r>
              <a:rPr lang="pt-PT" dirty="0">
                <a:latin typeface="+mn-lt"/>
                <a:cs typeface="+mn-cs"/>
              </a:rPr>
              <a:t> </a:t>
            </a:r>
            <a:r>
              <a:rPr lang="pt-PT" dirty="0" err="1">
                <a:latin typeface="+mn-lt"/>
                <a:cs typeface="+mn-cs"/>
              </a:rPr>
              <a:t>when</a:t>
            </a:r>
            <a:r>
              <a:rPr lang="pt-PT" dirty="0">
                <a:latin typeface="+mn-lt"/>
                <a:cs typeface="+mn-cs"/>
              </a:rPr>
              <a:t> </a:t>
            </a:r>
            <a:r>
              <a:rPr lang="pt-PT" dirty="0" err="1">
                <a:latin typeface="+mn-lt"/>
                <a:cs typeface="+mn-cs"/>
              </a:rPr>
              <a:t>it</a:t>
            </a:r>
            <a:r>
              <a:rPr lang="pt-PT" dirty="0">
                <a:latin typeface="+mn-lt"/>
                <a:cs typeface="+mn-cs"/>
              </a:rPr>
              <a:t> </a:t>
            </a:r>
            <a:r>
              <a:rPr lang="pt-PT" dirty="0" err="1">
                <a:latin typeface="+mn-lt"/>
                <a:cs typeface="+mn-cs"/>
              </a:rPr>
              <a:t>was</a:t>
            </a:r>
            <a:r>
              <a:rPr lang="pt-PT" dirty="0">
                <a:latin typeface="+mn-lt"/>
                <a:cs typeface="+mn-cs"/>
              </a:rPr>
              <a:t>  </a:t>
            </a:r>
            <a:r>
              <a:rPr lang="pt-PT" dirty="0" err="1">
                <a:latin typeface="+mn-lt"/>
                <a:cs typeface="+mn-cs"/>
              </a:rPr>
              <a:t>destroyed</a:t>
            </a:r>
            <a:r>
              <a:rPr lang="pt-PT" dirty="0">
                <a:latin typeface="+mn-lt"/>
                <a:cs typeface="+mn-cs"/>
              </a:rPr>
              <a:t> </a:t>
            </a:r>
            <a:r>
              <a:rPr lang="pt-PT" dirty="0" err="1">
                <a:latin typeface="+mn-lt"/>
                <a:cs typeface="+mn-cs"/>
              </a:rPr>
              <a:t>by</a:t>
            </a:r>
            <a:r>
              <a:rPr lang="pt-PT" dirty="0">
                <a:latin typeface="+mn-lt"/>
                <a:cs typeface="+mn-cs"/>
              </a:rPr>
              <a:t> na </a:t>
            </a:r>
            <a:r>
              <a:rPr lang="pt-PT" dirty="0" err="1">
                <a:latin typeface="+mn-lt"/>
                <a:cs typeface="+mn-cs"/>
              </a:rPr>
              <a:t>earthquake</a:t>
            </a:r>
            <a:r>
              <a:rPr lang="pt-PT" dirty="0">
                <a:latin typeface="+mn-lt"/>
                <a:cs typeface="+mn-cs"/>
              </a:rPr>
              <a:t>.</a:t>
            </a:r>
          </a:p>
        </p:txBody>
      </p:sp>
      <p:sp>
        <p:nvSpPr>
          <p:cNvPr id="17" name="Seta para baixo 16"/>
          <p:cNvSpPr/>
          <p:nvPr/>
        </p:nvSpPr>
        <p:spPr>
          <a:xfrm>
            <a:off x="1785938" y="3643313"/>
            <a:ext cx="1285875" cy="1143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  <p:sp>
        <p:nvSpPr>
          <p:cNvPr id="2056" name="CaixaDeTexto 17"/>
          <p:cNvSpPr txBox="1">
            <a:spLocks noChangeArrowheads="1"/>
          </p:cNvSpPr>
          <p:nvPr/>
        </p:nvSpPr>
        <p:spPr bwMode="auto">
          <a:xfrm>
            <a:off x="500063" y="5214938"/>
            <a:ext cx="3500437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pt-PT">
                <a:latin typeface="Calibri" pitchFamily="34" charset="0"/>
              </a:rPr>
              <a:t>Rule: </a:t>
            </a:r>
            <a:r>
              <a:rPr lang="pt-PT" b="1" i="1" u="sng">
                <a:latin typeface="Calibri" pitchFamily="34" charset="0"/>
              </a:rPr>
              <a:t>had + past participle of the main verb</a:t>
            </a:r>
          </a:p>
          <a:p>
            <a:endParaRPr lang="pt-PT" b="1" i="1" u="sng">
              <a:latin typeface="Calibri" pitchFamily="34" charset="0"/>
            </a:endParaRPr>
          </a:p>
          <a:p>
            <a:endParaRPr lang="pt-PT" sz="1000" b="1" i="1" u="sng">
              <a:latin typeface="Calibri" pitchFamily="34" charset="0"/>
            </a:endParaRPr>
          </a:p>
        </p:txBody>
      </p:sp>
      <p:sp>
        <p:nvSpPr>
          <p:cNvPr id="19" name="Seta para baixo 18"/>
          <p:cNvSpPr/>
          <p:nvPr/>
        </p:nvSpPr>
        <p:spPr>
          <a:xfrm>
            <a:off x="5786438" y="4286250"/>
            <a:ext cx="1428750" cy="64293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  <p:sp>
        <p:nvSpPr>
          <p:cNvPr id="2058" name="CaixaDeTexto 19"/>
          <p:cNvSpPr txBox="1">
            <a:spLocks noChangeArrowheads="1"/>
          </p:cNvSpPr>
          <p:nvPr/>
        </p:nvSpPr>
        <p:spPr bwMode="auto">
          <a:xfrm>
            <a:off x="5214938" y="5214938"/>
            <a:ext cx="30718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pt-PT">
                <a:latin typeface="Calibri" pitchFamily="34" charset="0"/>
              </a:rPr>
              <a:t>Rule:  </a:t>
            </a:r>
            <a:r>
              <a:rPr lang="pt-PT" b="1" i="1" u="sng">
                <a:latin typeface="Calibri" pitchFamily="34" charset="0"/>
              </a:rPr>
              <a:t>had + been + past participle of the main verb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214283" y="285728"/>
          <a:ext cx="8572560" cy="6215106"/>
        </p:xfrm>
        <a:graphic>
          <a:graphicData uri="http://schemas.openxmlformats.org/presentationml/2006/ole">
            <p:oleObj spid="_x0000_s15362" name="PDF" r:id="rId3" imgW="0" imgH="0" progId="FoxitReader.Document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357159" y="214290"/>
          <a:ext cx="8572560" cy="6429420"/>
        </p:xfrm>
        <a:graphic>
          <a:graphicData uri="http://schemas.openxmlformats.org/presentationml/2006/ole">
            <p:oleObj spid="_x0000_s16386" name="Document" r:id="rId3" imgW="6796693" imgH="10962858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95</Words>
  <Application>Microsoft Office PowerPoint</Application>
  <PresentationFormat>On-screen Show (4:3)</PresentationFormat>
  <Paragraphs>7</Paragraphs>
  <Slides>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Wingdings</vt:lpstr>
      <vt:lpstr>Tema do Office</vt:lpstr>
      <vt:lpstr>Foxit PDF Document</vt:lpstr>
      <vt:lpstr>Microsoft Office Word 97 - 2003 Document</vt:lpstr>
      <vt:lpstr>Slide 1</vt:lpstr>
      <vt:lpstr>Slide 2</vt:lpstr>
      <vt:lpstr>Slide 3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Ligia</dc:creator>
  <cp:lastModifiedBy>ana</cp:lastModifiedBy>
  <cp:revision>7</cp:revision>
  <dcterms:created xsi:type="dcterms:W3CDTF">2010-02-27T21:17:22Z</dcterms:created>
  <dcterms:modified xsi:type="dcterms:W3CDTF">2017-11-13T19:09:08Z</dcterms:modified>
</cp:coreProperties>
</file>