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61" r:id="rId2"/>
    <p:sldId id="263" r:id="rId3"/>
    <p:sldId id="282" r:id="rId4"/>
    <p:sldId id="281" r:id="rId5"/>
    <p:sldId id="271" r:id="rId6"/>
    <p:sldId id="273" r:id="rId7"/>
    <p:sldId id="274" r:id="rId8"/>
    <p:sldId id="275" r:id="rId9"/>
    <p:sldId id="276" r:id="rId10"/>
    <p:sldId id="278" r:id="rId11"/>
    <p:sldId id="279" r:id="rId12"/>
    <p:sldId id="280" r:id="rId13"/>
    <p:sldId id="26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4" autoAdjust="0"/>
    <p:restoredTop sz="94706" autoAdjust="0"/>
  </p:normalViewPr>
  <p:slideViewPr>
    <p:cSldViewPr snapToGrid="0">
      <p:cViewPr>
        <p:scale>
          <a:sx n="81" d="100"/>
          <a:sy n="81" d="100"/>
        </p:scale>
        <p:origin x="-78" y="-59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3852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41DB8-B66F-4DC8-A96E-33677E0F90FF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04A0D4-B89B-4ADD-AF9E-38636B40EE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389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B49C4A-65AC-492D-9701-81B46C3AD0E4}" type="datetimeFigureOut">
              <a:rPr lang="en-US" smtClean="0"/>
              <a:t>4/12/2021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869989-EB00-4EE7-BCB5-25BDC5BB29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636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6" name="Straight Connector 5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Group 22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1" name="Straight Connector 40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6" name="Group 45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2" name="Straight Connector 51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7" name="Straight Connector 46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 23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5" name="Straight Connector 24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0" name="Group 29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6" name="Straight Connector 35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1" name="Straight Connector 30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3845" y="1909346"/>
            <a:ext cx="9604310" cy="3383280"/>
          </a:xfrm>
        </p:spPr>
        <p:txBody>
          <a:bodyPr anchor="b">
            <a:normAutofit/>
          </a:bodyPr>
          <a:lstStyle>
            <a:lvl1pPr algn="l">
              <a:lnSpc>
                <a:spcPct val="76000"/>
              </a:lnSpc>
              <a:defRPr sz="8000" cap="none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3845" y="5432564"/>
            <a:ext cx="9604310" cy="4572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cxnSp>
        <p:nvCxnSpPr>
          <p:cNvPr id="58" name="Straight Connector 57"/>
          <p:cNvCxnSpPr/>
          <p:nvPr userDrawn="1"/>
        </p:nvCxnSpPr>
        <p:spPr>
          <a:xfrm>
            <a:off x="1295400" y="5294175"/>
            <a:ext cx="96012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A29A4-78C8-47AB-BA06-22CB45938951}" type="datetime1">
              <a:rPr lang="en-US" smtClean="0"/>
              <a:t>4/12/2021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09314" y="489856"/>
            <a:ext cx="1687286" cy="530134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9" y="489856"/>
            <a:ext cx="7587344" cy="530134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D4ACF-2D82-46F2-A8E9-23963AA34E86}" type="datetime1">
              <a:rPr lang="en-US" smtClean="0"/>
              <a:t>4/12/2021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74B5B-21A0-4192-BF4C-38187F1A68D8}" type="datetime1">
              <a:rPr lang="en-US" smtClean="0"/>
              <a:t>4/12/2021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gradFill flip="none" rotWithShape="1">
          <a:gsLst>
            <a:gs pos="0">
              <a:schemeClr val="accent1"/>
            </a:gs>
            <a:gs pos="97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8" name="Straight Connector 7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Group 23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2" name="Straight Connector 41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" name="Group 46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3" name="Straight Connector 52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8" name="Straight Connector 47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6" name="Straight Connector 25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1" name="Group 30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7" name="Straight Connector 36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2" name="Straight Connector 31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541573"/>
            <a:ext cx="9601200" cy="2743200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000" cap="none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5431536"/>
            <a:ext cx="9601200" cy="4572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58" name="Straight Connector 57"/>
          <p:cNvCxnSpPr/>
          <p:nvPr userDrawn="1"/>
        </p:nvCxnSpPr>
        <p:spPr>
          <a:xfrm>
            <a:off x="1295400" y="5294175"/>
            <a:ext cx="96012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67780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00" y="1981199"/>
            <a:ext cx="4572000" cy="3810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981199"/>
            <a:ext cx="4572000" cy="3810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5CF7C-B333-48E1-A4A6-83A3C8B73AC0}" type="datetime1">
              <a:rPr lang="en-US" smtClean="0"/>
              <a:t>4/12/2021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1818322"/>
            <a:ext cx="4572000" cy="6413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2503713"/>
            <a:ext cx="4572000" cy="32874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1818322"/>
            <a:ext cx="4572000" cy="6413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4600" y="2503713"/>
            <a:ext cx="4572000" cy="32874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20762-5CBF-4210-AB54-376B091119F8}" type="datetime1">
              <a:rPr lang="en-US" smtClean="0"/>
              <a:t>4/12/2021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DB371-BF5F-4058-A212-1A908E4D2674}" type="datetime1">
              <a:rPr lang="en-US" smtClean="0"/>
              <a:t>4/12/2021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Group 160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162" name="Straight Connector 161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8" name="Group 177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196" name="Straight Connector 195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Straight Connector 196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Straight Connector 197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Straight Connector 198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Straight Connector 199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1" name="Group 200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207" name="Straight Connector 206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" name="Straight Connector 207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" name="Straight Connector 208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" name="Straight Connector 209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1" name="Straight Connector 210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02" name="Straight Connector 201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3" name="Straight Connector 202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Straight Connector 203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Straight Connector 204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Straight Connector 205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9" name="Group 178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180" name="Straight Connector 179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Straight Connector 180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Straight Connector 183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85" name="Group 184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91" name="Straight Connector 190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" name="Straight Connector 191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" name="Straight Connector 192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" name="Straight Connector 193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" name="Straight Connector 194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86" name="Straight Connector 185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Straight Connector 186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13" name="Footer Placeholder 2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12" name="Date Placeholder 2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4083B-90AA-48CF-BAD5-00AA24D7F288}" type="datetime1">
              <a:rPr lang="en-US" smtClean="0"/>
              <a:t>4/12/2021</a:t>
            </a:fld>
            <a:endParaRPr lang="en-US"/>
          </a:p>
        </p:txBody>
      </p:sp>
      <p:sp>
        <p:nvSpPr>
          <p:cNvPr id="214" name="Slide Number Placeholder 2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10" name="Straight Connector 9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oup 25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4" name="Straight Connector 43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9" name="Group 48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5" name="Straight Connector 54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0" name="Straight Connector 49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 26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8" name="Straight Connector 27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3" name="Group 32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9" name="Straight Connector 38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42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4" name="Straight Connector 33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Rectangle 6"/>
          <p:cNvSpPr/>
          <p:nvPr userDrawn="1"/>
        </p:nvSpPr>
        <p:spPr>
          <a:xfrm>
            <a:off x="0" y="0"/>
            <a:ext cx="73152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13152" y="571500"/>
            <a:ext cx="3657600" cy="2197100"/>
          </a:xfrm>
        </p:spPr>
        <p:txBody>
          <a:bodyPr anchor="b">
            <a:normAutofit/>
          </a:bodyPr>
          <a:lstStyle>
            <a:lvl1pPr>
              <a:defRPr sz="2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3197" y="571500"/>
            <a:ext cx="6217920" cy="5715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13152" y="2995012"/>
            <a:ext cx="3657600" cy="228595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60" name="Straight Connector 59"/>
          <p:cNvCxnSpPr/>
          <p:nvPr userDrawn="1"/>
        </p:nvCxnSpPr>
        <p:spPr>
          <a:xfrm>
            <a:off x="7923089" y="2895600"/>
            <a:ext cx="365931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BAF629-ECA2-4CF3-B790-9D9BDED98269}" type="datetime1">
              <a:rPr lang="en-US" smtClean="0"/>
              <a:pPr/>
              <a:t>4/12/2021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9" name="Straight Connector 8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oup 24"/>
            <p:cNvGrpSpPr/>
            <p:nvPr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3" name="Straight Connector 42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8" name="Group 47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4" name="Straight Connector 53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9" name="Straight Connector 48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 25"/>
            <p:cNvGrpSpPr/>
            <p:nvPr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7" name="Straight Connector 26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2" name="Group 31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8" name="Straight Connector 37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3" name="Straight Connector 32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0" name="Rectangle 59"/>
          <p:cNvSpPr/>
          <p:nvPr/>
        </p:nvSpPr>
        <p:spPr>
          <a:xfrm>
            <a:off x="0" y="0"/>
            <a:ext cx="73152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9" name="Straight Connector 58"/>
          <p:cNvCxnSpPr/>
          <p:nvPr/>
        </p:nvCxnSpPr>
        <p:spPr>
          <a:xfrm>
            <a:off x="7923089" y="2895600"/>
            <a:ext cx="365931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09560" y="576072"/>
            <a:ext cx="3657600" cy="2194560"/>
          </a:xfrm>
        </p:spPr>
        <p:txBody>
          <a:bodyPr anchor="b">
            <a:normAutofit/>
          </a:bodyPr>
          <a:lstStyle>
            <a:lvl1pPr>
              <a:defRPr sz="2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412" y="-159"/>
            <a:ext cx="7315200" cy="6858000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09560" y="2999232"/>
            <a:ext cx="3657600" cy="2286000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2031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3000">
              <a:schemeClr val="bg1"/>
            </a:gs>
            <a:gs pos="0">
              <a:schemeClr val="bg1">
                <a:lumMod val="100000"/>
              </a:schemeClr>
            </a:gs>
            <a:gs pos="100000">
              <a:schemeClr val="bg1">
                <a:lumMod val="95000"/>
                <a:alpha val="6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roup 95"/>
          <p:cNvGrpSpPr/>
          <p:nvPr userDrawn="1"/>
        </p:nvGrpSpPr>
        <p:grpSpPr bwMode="hidden">
          <a:xfrm>
            <a:off x="-1" y="-195943"/>
            <a:ext cx="12192002" cy="6858000"/>
            <a:chOff x="-1" y="0"/>
            <a:chExt cx="12192002" cy="6858000"/>
          </a:xfrm>
        </p:grpSpPr>
        <p:cxnSp>
          <p:nvCxnSpPr>
            <p:cNvPr id="97" name="Straight Connector 96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3" name="Group 112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131" name="Straight Connector 130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Straight Connector 131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Straight Connector 132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36" name="Group 135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42" name="Straight Connector 141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Straight Connector 142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Straight Connector 143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Straight Connector 144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Straight Connector 145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37" name="Straight Connector 136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Straight Connector 137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Straight Connector 138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Straight Connector 139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Straight Connector 140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4" name="Group 113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115" name="Straight Connector 114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Straight Connector 115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Straight Connector 116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0" name="Group 119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26" name="Straight Connector 125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126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127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Straight Connector 128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Straight Connector 129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21" name="Straight Connector 120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Straight Connector 121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0" y="503853"/>
            <a:ext cx="9601200" cy="11423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1981201"/>
            <a:ext cx="9601200" cy="3809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148" name="Straight Connector 147"/>
          <p:cNvCxnSpPr/>
          <p:nvPr userDrawn="1"/>
        </p:nvCxnSpPr>
        <p:spPr>
          <a:xfrm>
            <a:off x="609600" y="6172200"/>
            <a:ext cx="10972800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1" y="6289679"/>
            <a:ext cx="6128030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94042" y="6289679"/>
            <a:ext cx="965946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B51B2453-8663-4C69-AF73-9FD7B1DEC5D0}" type="datetime1">
              <a:rPr lang="en-US" smtClean="0"/>
              <a:pPr/>
              <a:t>4/12/2021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65311" y="6289679"/>
            <a:ext cx="918882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9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9388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878012" indent="0" algn="l" defTabSz="914400" rtl="0" eaLnBrk="1" latinLnBrk="0" hangingPunct="1">
        <a:lnSpc>
          <a:spcPct val="90000"/>
        </a:lnSpc>
        <a:spcBef>
          <a:spcPts val="600"/>
        </a:spcBef>
        <a:buClr>
          <a:schemeClr val="accent1">
            <a:lumMod val="75000"/>
          </a:schemeClr>
        </a:buClr>
        <a:buSzPct val="100000"/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3845" y="3291838"/>
            <a:ext cx="9604310" cy="1778717"/>
          </a:xfrm>
        </p:spPr>
        <p:txBody>
          <a:bodyPr>
            <a:normAutofit/>
          </a:bodyPr>
          <a:lstStyle/>
          <a:p>
            <a:r>
              <a:rPr lang="sr-Latn-ME" sz="6000" b="0" dirty="0" smtClean="0"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</a:rPr>
              <a:t>KORIŠĆENJE I KARAKTERISTIKE UPREDENE PARICE</a:t>
            </a:r>
            <a:endParaRPr lang="en-US" sz="6000" b="0" dirty="0">
              <a:solidFill>
                <a:schemeClr val="accent1">
                  <a:lumMod val="75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en-US" sz="2400" smtClean="0">
                <a:latin typeface="Impact" panose="020B0806030902050204" pitchFamily="34" charset="0"/>
              </a:rPr>
              <a:t>.</a:t>
            </a:r>
            <a:endParaRPr lang="en-US" sz="2400" dirty="0">
              <a:latin typeface="Impact" panose="020B080603090205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b="6716"/>
          <a:stretch/>
        </p:blipFill>
        <p:spPr>
          <a:xfrm>
            <a:off x="7597820" y="814289"/>
            <a:ext cx="4594180" cy="25951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9531" y="219007"/>
            <a:ext cx="7242676" cy="1164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0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Ethernet </a:t>
            </a:r>
            <a:r>
              <a:rPr lang="en-US" dirty="0" err="1"/>
              <a:t>kablovi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399" y="1406433"/>
            <a:ext cx="10330543" cy="4497978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povezivanje</a:t>
            </a:r>
            <a:r>
              <a:rPr lang="en-US" dirty="0"/>
              <a:t> </a:t>
            </a:r>
            <a:r>
              <a:rPr lang="en-US" dirty="0" err="1"/>
              <a:t>uređaja</a:t>
            </a:r>
            <a:r>
              <a:rPr lang="en-US" dirty="0"/>
              <a:t> Ethernet </a:t>
            </a:r>
            <a:r>
              <a:rPr lang="en-US" dirty="0" err="1" smtClean="0"/>
              <a:t>kablom</a:t>
            </a:r>
            <a:r>
              <a:rPr lang="sr-Latn-ME" dirty="0"/>
              <a:t> </a:t>
            </a:r>
            <a:r>
              <a:rPr lang="en-US" dirty="0" err="1" smtClean="0"/>
              <a:t>koriste</a:t>
            </a:r>
            <a:r>
              <a:rPr lang="en-US" dirty="0" smtClean="0"/>
              <a:t> </a:t>
            </a:r>
            <a:r>
              <a:rPr lang="en-US" dirty="0"/>
              <a:t>se tri </a:t>
            </a:r>
            <a:r>
              <a:rPr lang="en-US" dirty="0" err="1"/>
              <a:t>tipa</a:t>
            </a:r>
            <a:r>
              <a:rPr lang="en-US" dirty="0"/>
              <a:t> </a:t>
            </a:r>
            <a:r>
              <a:rPr lang="en-US" dirty="0" err="1"/>
              <a:t>kabla</a:t>
            </a:r>
            <a:r>
              <a:rPr lang="en-US" dirty="0"/>
              <a:t>:</a:t>
            </a:r>
          </a:p>
          <a:p>
            <a:r>
              <a:rPr lang="en-US" sz="2400" b="1" i="1" dirty="0">
                <a:solidFill>
                  <a:schemeClr val="accent1">
                    <a:lumMod val="75000"/>
                  </a:schemeClr>
                </a:solidFill>
              </a:rPr>
              <a:t>Straight through</a:t>
            </a:r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400" b="1" i="1" dirty="0">
                <a:solidFill>
                  <a:schemeClr val="accent1">
                    <a:lumMod val="75000"/>
                  </a:schemeClr>
                </a:solidFill>
              </a:rPr>
              <a:t>Crossover</a:t>
            </a:r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400" b="1" i="1" dirty="0">
                <a:solidFill>
                  <a:schemeClr val="accent1">
                    <a:lumMod val="75000"/>
                  </a:schemeClr>
                </a:solidFill>
              </a:rPr>
              <a:t>Rollover</a:t>
            </a:r>
            <a:endParaRPr lang="en-US" sz="24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sr-Latn-ME" b="1" dirty="0" smtClean="0"/>
          </a:p>
          <a:p>
            <a:pPr marL="0" indent="0" algn="just">
              <a:buNone/>
            </a:pPr>
            <a:r>
              <a:rPr lang="en-US" b="1" dirty="0" err="1" smtClean="0"/>
              <a:t>Kako</a:t>
            </a:r>
            <a:r>
              <a:rPr lang="en-US" b="1" dirty="0" smtClean="0"/>
              <a:t> </a:t>
            </a:r>
            <a:r>
              <a:rPr lang="en-US" b="1" dirty="0" err="1"/>
              <a:t>ime</a:t>
            </a:r>
            <a:r>
              <a:rPr lang="en-US" b="1" u="sng" dirty="0"/>
              <a:t> </a:t>
            </a:r>
            <a:r>
              <a:rPr lang="en-US" b="1" i="1" u="sng" dirty="0"/>
              <a:t>straight through</a:t>
            </a:r>
            <a:r>
              <a:rPr lang="en-US" dirty="0"/>
              <a:t> </a:t>
            </a:r>
            <a:r>
              <a:rPr lang="en-US" dirty="0" err="1"/>
              <a:t>bukvalno</a:t>
            </a:r>
            <a:r>
              <a:rPr lang="en-US" dirty="0"/>
              <a:t> </a:t>
            </a:r>
            <a:r>
              <a:rPr lang="en-US" dirty="0" err="1"/>
              <a:t>prevedeno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engleskog</a:t>
            </a:r>
            <a:r>
              <a:rPr lang="en-US" dirty="0"/>
              <a:t> </a:t>
            </a:r>
            <a:r>
              <a:rPr lang="en-US" dirty="0" err="1"/>
              <a:t>znači</a:t>
            </a:r>
            <a:r>
              <a:rPr lang="en-US" dirty="0"/>
              <a:t> </a:t>
            </a:r>
            <a:r>
              <a:rPr lang="en-US" b="1" u="sng" dirty="0" err="1"/>
              <a:t>direktno</a:t>
            </a:r>
            <a:r>
              <a:rPr lang="en-US" b="1" u="sng" dirty="0"/>
              <a:t> </a:t>
            </a:r>
            <a:r>
              <a:rPr lang="en-US" b="1" u="sng" dirty="0" err="1"/>
              <a:t>povezani</a:t>
            </a:r>
            <a:r>
              <a:rPr lang="en-US" dirty="0"/>
              <a:t>, </a:t>
            </a:r>
            <a:r>
              <a:rPr lang="en-US" dirty="0" err="1"/>
              <a:t>tako</a:t>
            </a:r>
            <a:r>
              <a:rPr lang="en-US" dirty="0"/>
              <a:t> se </a:t>
            </a:r>
            <a:r>
              <a:rPr lang="en-US" dirty="0" err="1"/>
              <a:t>ovaj</a:t>
            </a:r>
            <a:r>
              <a:rPr lang="en-US" dirty="0"/>
              <a:t> tip </a:t>
            </a:r>
            <a:r>
              <a:rPr lang="en-US" dirty="0" err="1"/>
              <a:t>kabla</a:t>
            </a:r>
            <a:r>
              <a:rPr lang="en-US" dirty="0"/>
              <a:t> </a:t>
            </a:r>
            <a:r>
              <a:rPr lang="en-US" dirty="0" err="1"/>
              <a:t>pravi</a:t>
            </a:r>
            <a:r>
              <a:rPr lang="en-US" dirty="0"/>
              <a:t> </a:t>
            </a:r>
            <a:r>
              <a:rPr lang="en-US" dirty="0" err="1"/>
              <a:t>direknom</a:t>
            </a:r>
            <a:r>
              <a:rPr lang="en-US" dirty="0"/>
              <a:t> </a:t>
            </a:r>
            <a:r>
              <a:rPr lang="en-US" dirty="0" err="1"/>
              <a:t>vezom</a:t>
            </a:r>
            <a:r>
              <a:rPr lang="en-US" dirty="0"/>
              <a:t> </a:t>
            </a:r>
            <a:r>
              <a:rPr lang="en-US" dirty="0" err="1"/>
              <a:t>odgovarajućih</a:t>
            </a:r>
            <a:r>
              <a:rPr lang="en-US" dirty="0"/>
              <a:t> </a:t>
            </a:r>
            <a:r>
              <a:rPr lang="en-US" dirty="0" err="1"/>
              <a:t>parica</a:t>
            </a:r>
            <a:r>
              <a:rPr lang="en-US" dirty="0"/>
              <a:t>. To </a:t>
            </a:r>
            <a:r>
              <a:rPr lang="en-US" dirty="0" err="1"/>
              <a:t>znači</a:t>
            </a:r>
            <a:r>
              <a:rPr lang="en-US" dirty="0"/>
              <a:t> da </a:t>
            </a:r>
            <a:r>
              <a:rPr lang="en-US" dirty="0" err="1"/>
              <a:t>raspored</a:t>
            </a:r>
            <a:r>
              <a:rPr lang="en-US" dirty="0"/>
              <a:t> </a:t>
            </a:r>
            <a:r>
              <a:rPr lang="en-US" dirty="0" err="1"/>
              <a:t>pinova</a:t>
            </a:r>
            <a:r>
              <a:rPr lang="en-US" dirty="0"/>
              <a:t> u RJ-45 </a:t>
            </a:r>
            <a:r>
              <a:rPr lang="en-US" dirty="0" err="1"/>
              <a:t>konektoru</a:t>
            </a:r>
            <a:r>
              <a:rPr lang="en-US" dirty="0"/>
              <a:t> </a:t>
            </a:r>
            <a:r>
              <a:rPr lang="en-US" dirty="0" err="1"/>
              <a:t>ovakvog</a:t>
            </a:r>
            <a:r>
              <a:rPr lang="en-US" dirty="0"/>
              <a:t> </a:t>
            </a:r>
            <a:r>
              <a:rPr lang="en-US" dirty="0" err="1"/>
              <a:t>kabla</a:t>
            </a:r>
            <a:r>
              <a:rPr lang="en-US" dirty="0"/>
              <a:t> je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ob</a:t>
            </a:r>
            <a:r>
              <a:rPr lang="sr-Latn-ME" dirty="0" smtClean="0"/>
              <a:t>j</a:t>
            </a:r>
            <a:r>
              <a:rPr lang="en-US" dirty="0" smtClean="0"/>
              <a:t>e </a:t>
            </a:r>
            <a:r>
              <a:rPr lang="en-US" dirty="0" err="1"/>
              <a:t>strane</a:t>
            </a:r>
            <a:r>
              <a:rPr lang="en-US" dirty="0"/>
              <a:t> T568A,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ob</a:t>
            </a:r>
            <a:r>
              <a:rPr lang="sr-Latn-ME" dirty="0" smtClean="0"/>
              <a:t>j</a:t>
            </a:r>
            <a:r>
              <a:rPr lang="en-US" dirty="0" smtClean="0"/>
              <a:t>e </a:t>
            </a:r>
            <a:r>
              <a:rPr lang="en-US" dirty="0" err="1"/>
              <a:t>strane</a:t>
            </a:r>
            <a:r>
              <a:rPr lang="en-US" dirty="0"/>
              <a:t> T568B.</a:t>
            </a:r>
          </a:p>
          <a:p>
            <a:pPr marL="0" indent="0">
              <a:buNone/>
            </a:pPr>
            <a:r>
              <a:rPr lang="en-US" dirty="0" err="1"/>
              <a:t>Ovakav</a:t>
            </a:r>
            <a:r>
              <a:rPr lang="en-US" dirty="0"/>
              <a:t> tip </a:t>
            </a:r>
            <a:r>
              <a:rPr lang="en-US" dirty="0" err="1"/>
              <a:t>kabla</a:t>
            </a:r>
            <a:r>
              <a:rPr lang="en-US" dirty="0"/>
              <a:t> se </a:t>
            </a:r>
            <a:r>
              <a:rPr lang="en-US" dirty="0" err="1"/>
              <a:t>koristi</a:t>
            </a:r>
            <a:r>
              <a:rPr lang="en-US" dirty="0"/>
              <a:t> </a:t>
            </a:r>
            <a:r>
              <a:rPr lang="en-US" dirty="0" err="1"/>
              <a:t>prilikom</a:t>
            </a:r>
            <a:r>
              <a:rPr lang="en-US" dirty="0"/>
              <a:t> </a:t>
            </a:r>
            <a:r>
              <a:rPr lang="en-US" dirty="0" err="1"/>
              <a:t>povezivanja</a:t>
            </a:r>
            <a:r>
              <a:rPr lang="en-US" dirty="0"/>
              <a:t> </a:t>
            </a:r>
            <a:r>
              <a:rPr lang="en-US" dirty="0" err="1"/>
              <a:t>uređaja</a:t>
            </a:r>
            <a:r>
              <a:rPr lang="en-US" dirty="0"/>
              <a:t> </a:t>
            </a:r>
            <a:r>
              <a:rPr lang="en-US" dirty="0" err="1"/>
              <a:t>različitog</a:t>
            </a:r>
            <a:r>
              <a:rPr lang="en-US" dirty="0"/>
              <a:t> </a:t>
            </a:r>
            <a:r>
              <a:rPr lang="en-US" dirty="0" err="1"/>
              <a:t>tipa</a:t>
            </a:r>
            <a:r>
              <a:rPr lang="en-US" dirty="0"/>
              <a:t>:</a:t>
            </a:r>
          </a:p>
          <a:p>
            <a:r>
              <a:rPr lang="en-US" dirty="0"/>
              <a:t>– </a:t>
            </a:r>
            <a:r>
              <a:rPr lang="en-US" dirty="0" err="1"/>
              <a:t>računara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switch </a:t>
            </a:r>
            <a:r>
              <a:rPr lang="en-US" dirty="0" err="1"/>
              <a:t>ili</a:t>
            </a:r>
            <a:r>
              <a:rPr lang="en-US" dirty="0"/>
              <a:t> hub, </a:t>
            </a:r>
            <a:r>
              <a:rPr lang="en-US" dirty="0" err="1"/>
              <a:t>i</a:t>
            </a:r>
            <a:endParaRPr lang="en-US" dirty="0"/>
          </a:p>
          <a:p>
            <a:r>
              <a:rPr lang="en-US" dirty="0"/>
              <a:t>– hub-a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switcha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ruter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89120" y="1701413"/>
            <a:ext cx="5055325" cy="1954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439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Ethernet </a:t>
            </a:r>
            <a:r>
              <a:rPr lang="en-US" dirty="0" err="1"/>
              <a:t>kablovi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399" y="1406433"/>
            <a:ext cx="10330543" cy="44979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/>
              <a:t>Crossover</a:t>
            </a:r>
            <a:r>
              <a:rPr lang="en-US" dirty="0"/>
              <a:t>, </a:t>
            </a:r>
            <a:r>
              <a:rPr lang="en-US" dirty="0" err="1"/>
              <a:t>ili</a:t>
            </a:r>
            <a:r>
              <a:rPr lang="en-US" dirty="0"/>
              <a:t> u </a:t>
            </a:r>
            <a:r>
              <a:rPr lang="en-US" dirty="0" err="1"/>
              <a:t>prevodu</a:t>
            </a:r>
            <a:r>
              <a:rPr lang="en-US" dirty="0"/>
              <a:t> </a:t>
            </a:r>
            <a:r>
              <a:rPr lang="en-US" b="1" u="sng" dirty="0" err="1"/>
              <a:t>upredeni</a:t>
            </a:r>
            <a:r>
              <a:rPr lang="en-US" b="1" u="sng" dirty="0"/>
              <a:t> </a:t>
            </a:r>
            <a:r>
              <a:rPr lang="en-US" b="1" u="sng" dirty="0" err="1"/>
              <a:t>ethernet</a:t>
            </a:r>
            <a:r>
              <a:rPr lang="en-US" dirty="0"/>
              <a:t> </a:t>
            </a:r>
            <a:r>
              <a:rPr lang="en-US" dirty="0" err="1" smtClean="0"/>
              <a:t>kabl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dobija</a:t>
            </a:r>
            <a:r>
              <a:rPr lang="en-US" dirty="0"/>
              <a:t> </a:t>
            </a:r>
            <a:r>
              <a:rPr lang="en-US" dirty="0" smtClean="0"/>
              <a:t>m</a:t>
            </a:r>
            <a:r>
              <a:rPr lang="sr-Latn-ME" dirty="0" smtClean="0"/>
              <a:t>ij</a:t>
            </a:r>
            <a:r>
              <a:rPr lang="en-US" dirty="0" err="1" smtClean="0"/>
              <a:t>enjanjem</a:t>
            </a:r>
            <a:r>
              <a:rPr lang="en-US" dirty="0" smtClean="0"/>
              <a:t> m</a:t>
            </a:r>
            <a:r>
              <a:rPr lang="sr-Latn-ME" dirty="0" smtClean="0"/>
              <a:t>j</a:t>
            </a:r>
            <a:r>
              <a:rPr lang="en-US" dirty="0" err="1" smtClean="0"/>
              <a:t>esta</a:t>
            </a:r>
            <a:r>
              <a:rPr lang="en-US" dirty="0" smtClean="0"/>
              <a:t> </a:t>
            </a:r>
            <a:r>
              <a:rPr lang="en-US" dirty="0" err="1"/>
              <a:t>zelenoj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narandžastoj</a:t>
            </a:r>
            <a:r>
              <a:rPr lang="en-US" dirty="0"/>
              <a:t> </a:t>
            </a:r>
            <a:r>
              <a:rPr lang="en-US" dirty="0" err="1"/>
              <a:t>parici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kraja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kraj</a:t>
            </a:r>
            <a:r>
              <a:rPr lang="en-US" dirty="0"/>
              <a:t> </a:t>
            </a:r>
            <a:r>
              <a:rPr lang="en-US" dirty="0" err="1"/>
              <a:t>kabla</a:t>
            </a:r>
            <a:r>
              <a:rPr lang="en-US" dirty="0"/>
              <a:t>. </a:t>
            </a:r>
            <a:r>
              <a:rPr lang="en-US" dirty="0" err="1"/>
              <a:t>Tako</a:t>
            </a:r>
            <a:r>
              <a:rPr lang="en-US" dirty="0"/>
              <a:t>, </a:t>
            </a:r>
            <a:r>
              <a:rPr lang="en-US" dirty="0" err="1"/>
              <a:t>ovakav</a:t>
            </a:r>
            <a:r>
              <a:rPr lang="en-US" dirty="0"/>
              <a:t> tip </a:t>
            </a:r>
            <a:r>
              <a:rPr lang="en-US" dirty="0" err="1"/>
              <a:t>kabla</a:t>
            </a:r>
            <a:r>
              <a:rPr lang="en-US" dirty="0"/>
              <a:t> se </a:t>
            </a:r>
            <a:r>
              <a:rPr lang="en-US" dirty="0" err="1"/>
              <a:t>dobija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jednoj</a:t>
            </a:r>
            <a:r>
              <a:rPr lang="en-US" dirty="0"/>
              <a:t> </a:t>
            </a:r>
            <a:r>
              <a:rPr lang="en-US" dirty="0" err="1"/>
              <a:t>strani</a:t>
            </a:r>
            <a:r>
              <a:rPr lang="en-US" dirty="0"/>
              <a:t> </a:t>
            </a:r>
            <a:r>
              <a:rPr lang="en-US" dirty="0" smtClean="0"/>
              <a:t>prim</a:t>
            </a:r>
            <a:r>
              <a:rPr lang="sr-Latn-ME" dirty="0" smtClean="0"/>
              <a:t>ij</a:t>
            </a:r>
            <a:r>
              <a:rPr lang="en-US" dirty="0" err="1" smtClean="0"/>
              <a:t>eni</a:t>
            </a:r>
            <a:r>
              <a:rPr lang="en-US" dirty="0" smtClean="0"/>
              <a:t> </a:t>
            </a:r>
            <a:r>
              <a:rPr lang="en-US" dirty="0"/>
              <a:t>T568A </a:t>
            </a:r>
            <a:r>
              <a:rPr lang="en-US" dirty="0" err="1"/>
              <a:t>raspored</a:t>
            </a:r>
            <a:r>
              <a:rPr lang="en-US" dirty="0"/>
              <a:t>, a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drugoj</a:t>
            </a:r>
            <a:r>
              <a:rPr lang="en-US" dirty="0"/>
              <a:t> T568B.</a:t>
            </a:r>
            <a:endParaRPr lang="sr-Latn-ME" b="1" dirty="0" smtClean="0"/>
          </a:p>
          <a:p>
            <a:pPr marL="0" indent="0" algn="just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13516" y="2364650"/>
            <a:ext cx="5372100" cy="20764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36914" y="2743200"/>
            <a:ext cx="415398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Ovakav</a:t>
            </a:r>
            <a:r>
              <a:rPr lang="en-US" dirty="0"/>
              <a:t> tip </a:t>
            </a:r>
            <a:r>
              <a:rPr lang="en-US" dirty="0" err="1"/>
              <a:t>kabla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 se </a:t>
            </a:r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err="1"/>
              <a:t>povezuju</a:t>
            </a:r>
            <a:r>
              <a:rPr lang="en-US" dirty="0"/>
              <a:t> </a:t>
            </a:r>
            <a:r>
              <a:rPr lang="en-US" dirty="0" err="1"/>
              <a:t>uređaji</a:t>
            </a:r>
            <a:r>
              <a:rPr lang="en-US" dirty="0"/>
              <a:t> </a:t>
            </a:r>
            <a:r>
              <a:rPr lang="en-US" dirty="0" err="1"/>
              <a:t>istog</a:t>
            </a:r>
            <a:r>
              <a:rPr lang="en-US" dirty="0"/>
              <a:t> </a:t>
            </a:r>
            <a:r>
              <a:rPr lang="en-US" dirty="0" err="1"/>
              <a:t>tipa</a:t>
            </a:r>
            <a:r>
              <a:rPr lang="en-US" dirty="0"/>
              <a:t>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PC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na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 PC,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Hub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ili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 switch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na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 hub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ili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 switch,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i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Ruter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na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ruter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dirty="0" err="1"/>
              <a:t>Takođe</a:t>
            </a:r>
            <a:r>
              <a:rPr lang="en-US" dirty="0"/>
              <a:t>, ova </a:t>
            </a:r>
            <a:r>
              <a:rPr lang="en-US" dirty="0" err="1"/>
              <a:t>veza</a:t>
            </a:r>
            <a:r>
              <a:rPr lang="en-US" dirty="0"/>
              <a:t> se </a:t>
            </a:r>
            <a:r>
              <a:rPr lang="en-US" dirty="0" err="1"/>
              <a:t>koristi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prilikom</a:t>
            </a:r>
            <a:r>
              <a:rPr lang="en-US" dirty="0"/>
              <a:t> </a:t>
            </a:r>
            <a:r>
              <a:rPr lang="en-US" dirty="0" err="1"/>
              <a:t>direktnog</a:t>
            </a:r>
            <a:r>
              <a:rPr lang="en-US" dirty="0"/>
              <a:t> </a:t>
            </a:r>
            <a:r>
              <a:rPr lang="en-US" dirty="0" err="1"/>
              <a:t>vezivanja</a:t>
            </a:r>
            <a:r>
              <a:rPr lang="en-US" dirty="0"/>
              <a:t> PC-ja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ruter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5563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7279" y="496389"/>
            <a:ext cx="5206453" cy="595666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583680" y="1928736"/>
            <a:ext cx="493776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Veliki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broj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današnjih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mrežnih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kartica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uređaja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takozvane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auto-sense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eng.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automatski-detektuj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odnosno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</a:t>
            </a:r>
            <a:r>
              <a:rPr lang="sr-Latn-ME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bukvalnom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prevodu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znači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kartica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može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prepozna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pogrešan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tip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kabla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korišćen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automatski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prekonfiguriše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odgovarajućim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paricama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računara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auto-sense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karticama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mogu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povezati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kabla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sr-Latn-M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Napomena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ukoliko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koristi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pogrešan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tip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kabla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povezani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uređaji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neće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moći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komuniciraju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može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dovesti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oštećena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pregor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evanja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kartica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Korišćenje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pogrešnog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kabla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može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prepoznati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tome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LED diode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kartici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uređaja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sv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6613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4406" y="1352853"/>
            <a:ext cx="9601200" cy="2743200"/>
          </a:xfrm>
        </p:spPr>
        <p:txBody>
          <a:bodyPr>
            <a:noAutofit/>
          </a:bodyPr>
          <a:lstStyle/>
          <a:p>
            <a:r>
              <a:rPr lang="sr-Latn-ME" sz="11000" b="0" dirty="0" smtClean="0">
                <a:latin typeface="Impact" panose="020B0806030902050204" pitchFamily="34" charset="0"/>
              </a:rPr>
              <a:t>HVALA NA PAŽNJI</a:t>
            </a:r>
            <a:endParaRPr lang="en-US" sz="11000" b="0" dirty="0"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296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UPREDENA PARICA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00" y="1850570"/>
            <a:ext cx="9601200" cy="38100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Kabl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sa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upredenim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</a:rPr>
              <a:t>paricama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 (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twisted pair cable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) </a:t>
            </a:r>
            <a:r>
              <a:rPr lang="en-US" dirty="0"/>
              <a:t>se </a:t>
            </a:r>
            <a:r>
              <a:rPr lang="en-US" dirty="0" err="1"/>
              <a:t>sastoji</a:t>
            </a:r>
            <a:r>
              <a:rPr lang="en-US" dirty="0"/>
              <a:t> od </a:t>
            </a:r>
            <a:r>
              <a:rPr lang="en-US" dirty="0" err="1"/>
              <a:t>parova</a:t>
            </a:r>
            <a:r>
              <a:rPr lang="en-US" dirty="0"/>
              <a:t> </a:t>
            </a:r>
            <a:r>
              <a:rPr lang="en-US" dirty="0" err="1"/>
              <a:t>izolovanih</a:t>
            </a:r>
            <a:r>
              <a:rPr lang="en-US" dirty="0"/>
              <a:t> </a:t>
            </a:r>
            <a:r>
              <a:rPr lang="en-US" dirty="0" err="1"/>
              <a:t>bakarnih</a:t>
            </a:r>
            <a:r>
              <a:rPr lang="en-US" dirty="0"/>
              <a:t> </a:t>
            </a:r>
            <a:r>
              <a:rPr lang="en-US" dirty="0" err="1"/>
              <a:t>žica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obmotane</a:t>
            </a:r>
            <a:r>
              <a:rPr lang="en-US" dirty="0"/>
              <a:t> (</a:t>
            </a:r>
            <a:r>
              <a:rPr lang="en-US" dirty="0" err="1"/>
              <a:t>upredene</a:t>
            </a:r>
            <a:r>
              <a:rPr lang="en-US" dirty="0"/>
              <a:t>) </a:t>
            </a:r>
            <a:r>
              <a:rPr lang="en-US" dirty="0" err="1"/>
              <a:t>jedna</a:t>
            </a:r>
            <a:r>
              <a:rPr lang="en-US" dirty="0"/>
              <a:t> </a:t>
            </a:r>
            <a:r>
              <a:rPr lang="en-US" dirty="0" err="1"/>
              <a:t>oko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. </a:t>
            </a:r>
            <a:r>
              <a:rPr lang="en-US" dirty="0" err="1"/>
              <a:t>Upredanje</a:t>
            </a:r>
            <a:r>
              <a:rPr lang="en-US" dirty="0"/>
              <a:t> se </a:t>
            </a:r>
            <a:r>
              <a:rPr lang="en-US" dirty="0" err="1"/>
              <a:t>vrši</a:t>
            </a:r>
            <a:r>
              <a:rPr lang="en-US" dirty="0"/>
              <a:t> u </a:t>
            </a:r>
            <a:r>
              <a:rPr lang="en-US" dirty="0" err="1"/>
              <a:t>cilju</a:t>
            </a:r>
            <a:r>
              <a:rPr lang="en-US" dirty="0"/>
              <a:t> </a:t>
            </a:r>
            <a:r>
              <a:rPr lang="en-US" dirty="0" err="1"/>
              <a:t>otklanjanja</a:t>
            </a:r>
            <a:r>
              <a:rPr lang="en-US" dirty="0"/>
              <a:t> </a:t>
            </a:r>
            <a:r>
              <a:rPr lang="en-US" dirty="0" err="1"/>
              <a:t>elektromagnetnih</a:t>
            </a:r>
            <a:r>
              <a:rPr lang="en-US" dirty="0"/>
              <a:t> </a:t>
            </a:r>
            <a:r>
              <a:rPr lang="en-US" dirty="0" err="1"/>
              <a:t>smetnji</a:t>
            </a:r>
            <a:r>
              <a:rPr lang="en-US" dirty="0"/>
              <a:t>.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uvrtaja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metru</a:t>
            </a:r>
            <a:r>
              <a:rPr lang="en-US" dirty="0"/>
              <a:t> </a:t>
            </a:r>
            <a:r>
              <a:rPr lang="en-US" dirty="0" err="1"/>
              <a:t>čini</a:t>
            </a:r>
            <a:r>
              <a:rPr lang="en-US" dirty="0"/>
              <a:t> </a:t>
            </a:r>
            <a:r>
              <a:rPr lang="en-US" dirty="0" smtClean="0"/>
              <a:t>d</a:t>
            </a:r>
            <a:r>
              <a:rPr lang="sr-Latn-ME" dirty="0" smtClean="0"/>
              <a:t>i</a:t>
            </a:r>
            <a:r>
              <a:rPr lang="en-US" dirty="0" smtClean="0"/>
              <a:t>o </a:t>
            </a:r>
            <a:r>
              <a:rPr lang="en-US" dirty="0" err="1"/>
              <a:t>specifikacije</a:t>
            </a:r>
            <a:r>
              <a:rPr lang="en-US" dirty="0"/>
              <a:t> </a:t>
            </a:r>
            <a:r>
              <a:rPr lang="en-US" dirty="0" err="1"/>
              <a:t>tipa</a:t>
            </a:r>
            <a:r>
              <a:rPr lang="en-US" dirty="0"/>
              <a:t> </a:t>
            </a:r>
            <a:r>
              <a:rPr lang="en-US" dirty="0" err="1"/>
              <a:t>kabla</a:t>
            </a:r>
            <a:r>
              <a:rPr lang="en-US" dirty="0"/>
              <a:t> </a:t>
            </a:r>
            <a:r>
              <a:rPr lang="en-US" dirty="0" err="1"/>
              <a:t>jer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uvrtaja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metru</a:t>
            </a:r>
            <a:r>
              <a:rPr lang="en-US" dirty="0"/>
              <a:t> </a:t>
            </a:r>
            <a:r>
              <a:rPr lang="en-US" dirty="0" err="1"/>
              <a:t>veći</a:t>
            </a:r>
            <a:r>
              <a:rPr lang="en-US" dirty="0"/>
              <a:t>, </a:t>
            </a:r>
            <a:r>
              <a:rPr lang="en-US" dirty="0" err="1"/>
              <a:t>veća</a:t>
            </a:r>
            <a:r>
              <a:rPr lang="en-US" dirty="0"/>
              <a:t> je </a:t>
            </a:r>
            <a:r>
              <a:rPr lang="en-US" dirty="0" err="1"/>
              <a:t>otpornost</a:t>
            </a:r>
            <a:r>
              <a:rPr lang="en-US" dirty="0"/>
              <a:t> </a:t>
            </a:r>
            <a:r>
              <a:rPr lang="en-US" dirty="0" err="1"/>
              <a:t>kabla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elektromagnetne</a:t>
            </a:r>
            <a:r>
              <a:rPr lang="en-US" dirty="0"/>
              <a:t> </a:t>
            </a:r>
            <a:r>
              <a:rPr lang="en-US" dirty="0" err="1"/>
              <a:t>smetnje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9288" y="3386873"/>
            <a:ext cx="5783455" cy="264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09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43601" y="2861990"/>
            <a:ext cx="5196703" cy="20524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97280" y="1201783"/>
            <a:ext cx="85953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/>
              <a:t>Dva</a:t>
            </a:r>
            <a:r>
              <a:rPr lang="en-US" sz="2400" dirty="0"/>
              <a:t> </a:t>
            </a:r>
            <a:r>
              <a:rPr lang="en-US" sz="2400" dirty="0" err="1"/>
              <a:t>osnovna</a:t>
            </a:r>
            <a:r>
              <a:rPr lang="en-US" sz="2400" dirty="0"/>
              <a:t> </a:t>
            </a:r>
            <a:r>
              <a:rPr lang="en-US" sz="2400" dirty="0" err="1"/>
              <a:t>tipa</a:t>
            </a:r>
            <a:r>
              <a:rPr lang="en-US" sz="2400" dirty="0"/>
              <a:t> </a:t>
            </a:r>
            <a:r>
              <a:rPr lang="en-US" sz="2400" dirty="0" err="1"/>
              <a:t>upredene</a:t>
            </a:r>
            <a:r>
              <a:rPr lang="en-US" sz="2400" dirty="0"/>
              <a:t> </a:t>
            </a:r>
            <a:r>
              <a:rPr lang="en-US" sz="2400" dirty="0" err="1"/>
              <a:t>parice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 smtClean="0"/>
              <a:t>:</a:t>
            </a:r>
            <a:endParaRPr lang="sr-Latn-ME" sz="2400" dirty="0" smtClean="0"/>
          </a:p>
          <a:p>
            <a:pPr algn="just"/>
            <a:endParaRPr lang="en-US" sz="2400" dirty="0"/>
          </a:p>
          <a:p>
            <a:pPr marL="342900" indent="-342900" algn="just">
              <a:lnSpc>
                <a:spcPct val="200000"/>
              </a:lnSpc>
              <a:buFont typeface="+mj-lt"/>
              <a:buAutoNum type="arabicPeriod"/>
            </a:pP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nearmirana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upredena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parica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 UTP </a:t>
            </a:r>
            <a:endParaRPr lang="sr-Latn-ME" sz="2400" dirty="0">
              <a:solidFill>
                <a:schemeClr val="accent1">
                  <a:lumMod val="75000"/>
                </a:schemeClr>
              </a:solidFill>
              <a:latin typeface="Impact" panose="020B080603090205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200000"/>
              </a:lnSpc>
              <a:buFont typeface="+mj-lt"/>
              <a:buAutoNum type="arabicPeriod"/>
            </a:pP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armirana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upredena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parica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  <a:cs typeface="Times New Roman" panose="02020603050405020304" pitchFamily="18" charset="0"/>
              </a:rPr>
              <a:t> STP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076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36207" y="587828"/>
            <a:ext cx="8282466" cy="49784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66067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074" y="1354181"/>
            <a:ext cx="10552612" cy="4902927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Nearmirana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upredena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parica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koristi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mnogo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češće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zbog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niže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sr-Latn-M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ij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ene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lakšeg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instaliranja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UTP </a:t>
            </a:r>
            <a:r>
              <a:rPr lang="sr-Latn-M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standardizovan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5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kategorija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20000"/>
              </a:lnSpc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Kategorija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(UTP Cat 1) 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koristi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u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telefoniji</a:t>
            </a:r>
            <a:r>
              <a:rPr lang="sr-Latn-M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Kategorija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(UTP Cat 2) 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pogodna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prenos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govornog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tel.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signala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prenos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podataka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4Mb/s</a:t>
            </a:r>
            <a:r>
              <a:rPr lang="sr-Latn-M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Kategorija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– do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10Mb/s</a:t>
            </a:r>
            <a:r>
              <a:rPr lang="sr-Latn-M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Kategorija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– do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16Mb/s</a:t>
            </a:r>
            <a:r>
              <a:rPr lang="sr-Latn-M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Kategorija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– do 100Mb/s,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koristi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teflonska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izolacija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korak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upredanja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manji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rezultuje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boljim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kvalitetom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signala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dužim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rastojanjima</a:t>
            </a:r>
            <a:r>
              <a:rPr lang="sr-Latn-M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omogućava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brzu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komunikaciju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između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računara</a:t>
            </a:r>
            <a:r>
              <a:rPr lang="sr-Latn-ME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12074" y="444136"/>
            <a:ext cx="58390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sz="3000" dirty="0" smtClean="0">
                <a:solidFill>
                  <a:schemeClr val="accent1">
                    <a:lumMod val="75000"/>
                  </a:schemeClr>
                </a:solidFill>
                <a:latin typeface="Impact" panose="020B0806030902050204" pitchFamily="34" charset="0"/>
              </a:rPr>
              <a:t>NEARMIRANA UPREDENA PARICA</a:t>
            </a:r>
            <a:endParaRPr lang="en-US" sz="3000" dirty="0">
              <a:solidFill>
                <a:schemeClr val="accent1">
                  <a:lumMod val="75000"/>
                </a:schemeClr>
              </a:solidFill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98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9750" y="823912"/>
            <a:ext cx="8572500" cy="521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97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2887" y="870856"/>
            <a:ext cx="5654040" cy="38100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parice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viših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kategorija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koriste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u LAN-u.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Povezivanje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parica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mrežnim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ure</a:t>
            </a:r>
            <a:r>
              <a:rPr lang="sr-Latn-M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ajima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obavlja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pomoću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konektora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sr-Latn-M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ME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 err="1" smtClean="0"/>
              <a:t>Najčešći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RJ (</a:t>
            </a:r>
            <a:r>
              <a:rPr lang="en-US" i="1" dirty="0"/>
              <a:t>Registered Jack</a:t>
            </a:r>
            <a:r>
              <a:rPr lang="en-US" dirty="0"/>
              <a:t>) </a:t>
            </a:r>
            <a:r>
              <a:rPr lang="en-US" dirty="0" err="1"/>
              <a:t>i</a:t>
            </a:r>
            <a:r>
              <a:rPr lang="en-US" dirty="0"/>
              <a:t> to:</a:t>
            </a:r>
          </a:p>
          <a:p>
            <a:pPr marL="0" indent="0" algn="just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6301" y="870856"/>
            <a:ext cx="4204065" cy="24586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979715" y="2913017"/>
            <a:ext cx="10110651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/>
              <a:t>RJ11 – </a:t>
            </a:r>
            <a:r>
              <a:rPr lang="en-US" dirty="0" err="1"/>
              <a:t>jedna</a:t>
            </a:r>
            <a:r>
              <a:rPr lang="en-US" dirty="0"/>
              <a:t> </a:t>
            </a:r>
            <a:r>
              <a:rPr lang="en-US" dirty="0" err="1"/>
              <a:t>telefonska</a:t>
            </a:r>
            <a:r>
              <a:rPr lang="en-US" dirty="0"/>
              <a:t> </a:t>
            </a:r>
            <a:r>
              <a:rPr lang="en-US" dirty="0" err="1"/>
              <a:t>linija</a:t>
            </a:r>
            <a:endParaRPr lang="en-US" dirty="0"/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/>
              <a:t>RJ45 – Ethernet </a:t>
            </a:r>
            <a:r>
              <a:rPr lang="en-US" dirty="0" err="1"/>
              <a:t>računarska</a:t>
            </a:r>
            <a:r>
              <a:rPr lang="en-US" dirty="0"/>
              <a:t> </a:t>
            </a:r>
            <a:r>
              <a:rPr lang="en-US" dirty="0" err="1" smtClean="0"/>
              <a:t>mreža</a:t>
            </a:r>
            <a:endParaRPr lang="en-US" dirty="0"/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povezivanje</a:t>
            </a:r>
            <a:r>
              <a:rPr lang="en-US" dirty="0"/>
              <a:t> </a:t>
            </a:r>
            <a:r>
              <a:rPr lang="en-US" dirty="0" err="1"/>
              <a:t>bakarnih</a:t>
            </a:r>
            <a:r>
              <a:rPr lang="en-US" dirty="0"/>
              <a:t> </a:t>
            </a:r>
            <a:r>
              <a:rPr lang="en-US" dirty="0" err="1"/>
              <a:t>žica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konektorima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 se </a:t>
            </a:r>
            <a:r>
              <a:rPr lang="en-US" dirty="0" err="1"/>
              <a:t>poseban</a:t>
            </a:r>
            <a:r>
              <a:rPr lang="en-US" dirty="0"/>
              <a:t> tip </a:t>
            </a:r>
            <a:r>
              <a:rPr lang="en-US" dirty="0" err="1"/>
              <a:t>alata</a:t>
            </a:r>
            <a:r>
              <a:rPr lang="en-US" dirty="0"/>
              <a:t> – </a:t>
            </a:r>
            <a:r>
              <a:rPr lang="en-US" dirty="0" err="1"/>
              <a:t>tzv</a:t>
            </a:r>
            <a:r>
              <a:rPr lang="en-US" dirty="0"/>
              <a:t>. </a:t>
            </a:r>
            <a:r>
              <a:rPr lang="en-US" dirty="0" smtClean="0"/>
              <a:t>kl</a:t>
            </a:r>
            <a:r>
              <a:rPr lang="sr-Latn-ME" dirty="0" smtClean="0"/>
              <a:t>ij</a:t>
            </a:r>
            <a:r>
              <a:rPr lang="en-US" dirty="0" err="1" smtClean="0"/>
              <a:t>ešta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krimpovanje</a:t>
            </a:r>
            <a:r>
              <a:rPr lang="en-US" dirty="0"/>
              <a:t>. </a:t>
            </a:r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najčešće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mogućnost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rad </a:t>
            </a:r>
            <a:r>
              <a:rPr lang="en-US" dirty="0" err="1"/>
              <a:t>sa</a:t>
            </a:r>
            <a:r>
              <a:rPr lang="en-US" dirty="0"/>
              <a:t> RJ45 </a:t>
            </a:r>
            <a:r>
              <a:rPr lang="en-US" dirty="0" err="1"/>
              <a:t>i</a:t>
            </a:r>
            <a:r>
              <a:rPr lang="en-US" dirty="0"/>
              <a:t> RJ11 </a:t>
            </a:r>
            <a:r>
              <a:rPr lang="en-US" dirty="0" err="1"/>
              <a:t>konektorima</a:t>
            </a:r>
            <a:r>
              <a:rPr lang="en-US" dirty="0"/>
              <a:t>. </a:t>
            </a:r>
            <a:r>
              <a:rPr lang="en-US" dirty="0" err="1"/>
              <a:t>Raspored</a:t>
            </a:r>
            <a:r>
              <a:rPr lang="en-US" dirty="0"/>
              <a:t> </a:t>
            </a:r>
            <a:r>
              <a:rPr lang="en-US" dirty="0" err="1"/>
              <a:t>žica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/>
              <a:t>povezivanju</a:t>
            </a:r>
            <a:r>
              <a:rPr lang="en-US" dirty="0"/>
              <a:t> je </a:t>
            </a:r>
            <a:r>
              <a:rPr lang="en-US" dirty="0" err="1"/>
              <a:t>određen</a:t>
            </a:r>
            <a:r>
              <a:rPr lang="en-US" dirty="0"/>
              <a:t> </a:t>
            </a:r>
            <a:r>
              <a:rPr lang="en-US" dirty="0" err="1"/>
              <a:t>standardima</a:t>
            </a:r>
            <a:r>
              <a:rPr lang="en-US" dirty="0"/>
              <a:t> 568A </a:t>
            </a:r>
            <a:r>
              <a:rPr lang="en-US" dirty="0" err="1"/>
              <a:t>i</a:t>
            </a:r>
            <a:r>
              <a:rPr lang="en-US" dirty="0"/>
              <a:t> 568B. </a:t>
            </a:r>
            <a:r>
              <a:rPr lang="en-US" dirty="0" err="1"/>
              <a:t>Ovi</a:t>
            </a:r>
            <a:r>
              <a:rPr lang="en-US" dirty="0"/>
              <a:t> </a:t>
            </a:r>
            <a:r>
              <a:rPr lang="en-US" dirty="0" err="1" smtClean="0"/>
              <a:t>standardi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/>
              <a:t>koriste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računarskih</a:t>
            </a:r>
            <a:r>
              <a:rPr lang="en-US" dirty="0"/>
              <a:t> </a:t>
            </a:r>
            <a:r>
              <a:rPr lang="en-US" dirty="0" err="1"/>
              <a:t>mreža</a:t>
            </a:r>
            <a:r>
              <a:rPr lang="en-US" dirty="0"/>
              <a:t> (RJ45 </a:t>
            </a:r>
            <a:r>
              <a:rPr lang="en-US" dirty="0" err="1"/>
              <a:t>konektori</a:t>
            </a:r>
            <a:r>
              <a:rPr lang="en-US" dirty="0"/>
              <a:t>). 568A je </a:t>
            </a:r>
            <a:r>
              <a:rPr lang="en-US" dirty="0" err="1"/>
              <a:t>predloženi</a:t>
            </a:r>
            <a:r>
              <a:rPr lang="en-US" dirty="0"/>
              <a:t> standard. </a:t>
            </a:r>
            <a:r>
              <a:rPr lang="en-US" dirty="0" err="1"/>
              <a:t>Kablovi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kombinuju</a:t>
            </a:r>
            <a:r>
              <a:rPr lang="en-US" dirty="0"/>
              <a:t> 568A </a:t>
            </a:r>
            <a:r>
              <a:rPr lang="en-US" dirty="0" err="1"/>
              <a:t>i</a:t>
            </a:r>
            <a:r>
              <a:rPr lang="en-US" dirty="0"/>
              <a:t> 568B </a:t>
            </a:r>
            <a:r>
              <a:rPr lang="en-US" dirty="0" err="1"/>
              <a:t>standarde</a:t>
            </a:r>
            <a:r>
              <a:rPr lang="en-US" dirty="0"/>
              <a:t> se </a:t>
            </a:r>
            <a:r>
              <a:rPr lang="en-US" dirty="0" err="1"/>
              <a:t>koriste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direktno</a:t>
            </a:r>
            <a:r>
              <a:rPr lang="en-US" dirty="0"/>
              <a:t> </a:t>
            </a:r>
            <a:r>
              <a:rPr lang="en-US" dirty="0" err="1"/>
              <a:t>povezivanje</a:t>
            </a:r>
            <a:r>
              <a:rPr lang="en-US" dirty="0"/>
              <a:t>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računara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5058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Armirana</a:t>
            </a:r>
            <a:r>
              <a:rPr lang="en-US" dirty="0"/>
              <a:t> </a:t>
            </a:r>
            <a:r>
              <a:rPr lang="en-US" dirty="0" err="1"/>
              <a:t>upredena</a:t>
            </a:r>
            <a:r>
              <a:rPr lang="en-US" dirty="0"/>
              <a:t> </a:t>
            </a:r>
            <a:r>
              <a:rPr lang="en-US" dirty="0" err="1"/>
              <a:t>parica</a:t>
            </a:r>
            <a:r>
              <a:rPr lang="en-US" dirty="0"/>
              <a:t> (IBM)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00" y="2412273"/>
            <a:ext cx="9601200" cy="1180013"/>
          </a:xfrm>
        </p:spPr>
        <p:txBody>
          <a:bodyPr>
            <a:normAutofit/>
          </a:bodyPr>
          <a:lstStyle/>
          <a:p>
            <a:r>
              <a:rPr lang="en-US" dirty="0" err="1"/>
              <a:t>Svaka</a:t>
            </a:r>
            <a:r>
              <a:rPr lang="en-US" dirty="0"/>
              <a:t> </a:t>
            </a:r>
            <a:r>
              <a:rPr lang="en-US" dirty="0" err="1"/>
              <a:t>parica</a:t>
            </a:r>
            <a:r>
              <a:rPr lang="en-US" dirty="0"/>
              <a:t> </a:t>
            </a:r>
            <a:r>
              <a:rPr lang="en-US" dirty="0" err="1"/>
              <a:t>zaštićena</a:t>
            </a:r>
            <a:r>
              <a:rPr lang="en-US" dirty="0"/>
              <a:t> </a:t>
            </a:r>
            <a:r>
              <a:rPr lang="en-US" dirty="0" err="1"/>
              <a:t>metalnim</a:t>
            </a:r>
            <a:r>
              <a:rPr lang="en-US" dirty="0"/>
              <a:t> </a:t>
            </a:r>
            <a:r>
              <a:rPr lang="en-US" dirty="0" err="1"/>
              <a:t>omotačem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mora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 smtClean="0"/>
              <a:t>uzemljen</a:t>
            </a:r>
            <a:r>
              <a:rPr lang="sr-Latn-ME" dirty="0" smtClean="0"/>
              <a:t>.</a:t>
            </a:r>
            <a:endParaRPr lang="en-US" dirty="0"/>
          </a:p>
          <a:p>
            <a:r>
              <a:rPr lang="sr-Latn-ME" dirty="0" err="1"/>
              <a:t>N</a:t>
            </a:r>
            <a:r>
              <a:rPr lang="en-US" dirty="0" err="1" smtClean="0"/>
              <a:t>isu</a:t>
            </a:r>
            <a:r>
              <a:rPr lang="en-US" dirty="0" smtClean="0"/>
              <a:t> </a:t>
            </a:r>
            <a:r>
              <a:rPr lang="en-US" dirty="0" err="1"/>
              <a:t>stekle</a:t>
            </a:r>
            <a:r>
              <a:rPr lang="en-US" dirty="0"/>
              <a:t> </a:t>
            </a:r>
            <a:r>
              <a:rPr lang="en-US" dirty="0" err="1"/>
              <a:t>širu</a:t>
            </a:r>
            <a:r>
              <a:rPr lang="en-US" dirty="0"/>
              <a:t> </a:t>
            </a:r>
            <a:r>
              <a:rPr lang="en-US" dirty="0" smtClean="0"/>
              <a:t>prim</a:t>
            </a:r>
            <a:r>
              <a:rPr lang="sr-Latn-ME" dirty="0" smtClean="0"/>
              <a:t>j</a:t>
            </a:r>
            <a:r>
              <a:rPr lang="en-US" dirty="0" err="1" smtClean="0"/>
              <a:t>enu</a:t>
            </a:r>
            <a:r>
              <a:rPr lang="en-US" dirty="0" smtClean="0"/>
              <a:t> </a:t>
            </a:r>
            <a:r>
              <a:rPr lang="en-US" dirty="0" err="1"/>
              <a:t>jer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skupe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err="1"/>
              <a:t>kabaste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en-US" dirty="0"/>
              <a:t> lake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postavljanje</a:t>
            </a:r>
            <a:r>
              <a:rPr lang="sr-Latn-ME" dirty="0" smtClean="0"/>
              <a:t>.</a:t>
            </a:r>
            <a:endParaRPr lang="en-US" dirty="0"/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0336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Ethernet </a:t>
            </a:r>
            <a:r>
              <a:rPr lang="en-US" dirty="0" err="1"/>
              <a:t>kablovi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399" y="1406433"/>
            <a:ext cx="10330543" cy="4497978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Međunarodna</a:t>
            </a:r>
            <a:r>
              <a:rPr lang="en-US" dirty="0"/>
              <a:t> </a:t>
            </a:r>
            <a:r>
              <a:rPr lang="en-US" dirty="0" err="1"/>
              <a:t>organizacija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standardizaciju</a:t>
            </a:r>
            <a:r>
              <a:rPr lang="en-US" dirty="0" smtClean="0"/>
              <a:t> </a:t>
            </a:r>
            <a:r>
              <a:rPr lang="en-US" dirty="0"/>
              <a:t>EIA-TIA, </a:t>
            </a:r>
            <a:r>
              <a:rPr lang="en-US" dirty="0" err="1"/>
              <a:t>standardizovala</a:t>
            </a:r>
            <a:r>
              <a:rPr lang="en-US" dirty="0"/>
              <a:t> je </a:t>
            </a:r>
            <a:r>
              <a:rPr lang="en-US" dirty="0" err="1"/>
              <a:t>izgled</a:t>
            </a:r>
            <a:r>
              <a:rPr lang="en-US" dirty="0"/>
              <a:t> </a:t>
            </a:r>
            <a:r>
              <a:rPr lang="en-US" dirty="0" err="1"/>
              <a:t>ethernet</a:t>
            </a:r>
            <a:r>
              <a:rPr lang="en-US" dirty="0"/>
              <a:t> </a:t>
            </a:r>
            <a:r>
              <a:rPr lang="en-US" dirty="0" err="1"/>
              <a:t>kabla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sl</a:t>
            </a:r>
            <a:r>
              <a:rPr lang="sr-Latn-ME" dirty="0" smtClean="0"/>
              <a:t>j</a:t>
            </a:r>
            <a:r>
              <a:rPr lang="en-US" dirty="0" err="1" smtClean="0"/>
              <a:t>edeći</a:t>
            </a:r>
            <a:r>
              <a:rPr lang="en-US" dirty="0" smtClean="0"/>
              <a:t> </a:t>
            </a:r>
            <a:r>
              <a:rPr lang="en-US" dirty="0" err="1"/>
              <a:t>način</a:t>
            </a:r>
            <a:r>
              <a:rPr lang="en-US" dirty="0"/>
              <a:t>:</a:t>
            </a:r>
          </a:p>
          <a:p>
            <a:pPr algn="just"/>
            <a:r>
              <a:rPr lang="en-US" dirty="0"/>
              <a:t>–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konektor</a:t>
            </a:r>
            <a:r>
              <a:rPr lang="en-US" dirty="0"/>
              <a:t> </a:t>
            </a:r>
            <a:r>
              <a:rPr lang="en-US" dirty="0" err="1"/>
              <a:t>ethernet</a:t>
            </a:r>
            <a:r>
              <a:rPr lang="en-US" dirty="0"/>
              <a:t> </a:t>
            </a:r>
            <a:r>
              <a:rPr lang="en-US" dirty="0" err="1"/>
              <a:t>kabla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 se RJ-45 </a:t>
            </a:r>
            <a:r>
              <a:rPr lang="en-US" dirty="0" err="1"/>
              <a:t>konektor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 </a:t>
            </a:r>
            <a:r>
              <a:rPr lang="en-US" b="1" dirty="0"/>
              <a:t>8 </a:t>
            </a:r>
            <a:r>
              <a:rPr lang="en-US" b="1" dirty="0" err="1"/>
              <a:t>pinova</a:t>
            </a:r>
            <a:r>
              <a:rPr lang="en-US" dirty="0"/>
              <a:t> (</a:t>
            </a:r>
            <a:r>
              <a:rPr lang="en-US" dirty="0" err="1"/>
              <a:t>konektor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telefon</a:t>
            </a:r>
            <a:r>
              <a:rPr lang="en-US" dirty="0"/>
              <a:t> je </a:t>
            </a:r>
            <a:r>
              <a:rPr lang="en-US" dirty="0" err="1"/>
              <a:t>sa</a:t>
            </a:r>
            <a:r>
              <a:rPr lang="en-US" dirty="0"/>
              <a:t> 4 </a:t>
            </a:r>
            <a:r>
              <a:rPr lang="en-US" dirty="0" err="1"/>
              <a:t>pina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oznaka</a:t>
            </a:r>
            <a:r>
              <a:rPr lang="en-US" dirty="0"/>
              <a:t> je RJ-11);</a:t>
            </a:r>
          </a:p>
          <a:p>
            <a:pPr algn="just"/>
            <a:r>
              <a:rPr lang="en-US" dirty="0"/>
              <a:t>– Ethernet </a:t>
            </a:r>
            <a:r>
              <a:rPr lang="en-US" dirty="0" err="1"/>
              <a:t>kabl</a:t>
            </a:r>
            <a:r>
              <a:rPr lang="en-US" dirty="0"/>
              <a:t> </a:t>
            </a:r>
            <a:r>
              <a:rPr lang="en-US" dirty="0" err="1"/>
              <a:t>sastoji</a:t>
            </a:r>
            <a:r>
              <a:rPr lang="en-US" dirty="0"/>
              <a:t> se od </a:t>
            </a:r>
            <a:r>
              <a:rPr lang="en-US" dirty="0" err="1"/>
              <a:t>četiri</a:t>
            </a:r>
            <a:r>
              <a:rPr lang="en-US" dirty="0"/>
              <a:t> </a:t>
            </a:r>
            <a:r>
              <a:rPr lang="en-US" dirty="0" err="1"/>
              <a:t>parice</a:t>
            </a:r>
            <a:r>
              <a:rPr lang="en-US" dirty="0"/>
              <a:t> (4×2=8 </a:t>
            </a:r>
            <a:r>
              <a:rPr lang="en-US" dirty="0" err="1"/>
              <a:t>žica</a:t>
            </a:r>
            <a:r>
              <a:rPr lang="en-US" dirty="0"/>
              <a:t>),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upredene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određeni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da je </a:t>
            </a:r>
            <a:r>
              <a:rPr lang="en-US" dirty="0" err="1"/>
              <a:t>nivo</a:t>
            </a:r>
            <a:r>
              <a:rPr lang="en-US" dirty="0"/>
              <a:t> </a:t>
            </a:r>
            <a:r>
              <a:rPr lang="en-US" dirty="0" err="1"/>
              <a:t>šuma</a:t>
            </a:r>
            <a:r>
              <a:rPr lang="en-US" dirty="0"/>
              <a:t> </a:t>
            </a:r>
            <a:r>
              <a:rPr lang="en-US" dirty="0" err="1"/>
              <a:t>minimalan</a:t>
            </a:r>
            <a:r>
              <a:rPr lang="en-US" dirty="0"/>
              <a:t>;</a:t>
            </a:r>
          </a:p>
          <a:p>
            <a:pPr algn="just"/>
            <a:r>
              <a:rPr lang="en-US" dirty="0"/>
              <a:t>– </a:t>
            </a:r>
            <a:r>
              <a:rPr lang="en-US" dirty="0" err="1"/>
              <a:t>parice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različitih</a:t>
            </a:r>
            <a:r>
              <a:rPr lang="en-US" dirty="0"/>
              <a:t> </a:t>
            </a:r>
            <a:r>
              <a:rPr lang="en-US" dirty="0" err="1"/>
              <a:t>boja</a:t>
            </a:r>
            <a:r>
              <a:rPr lang="en-US" dirty="0"/>
              <a:t>, a </a:t>
            </a:r>
            <a:r>
              <a:rPr lang="en-US" dirty="0" err="1"/>
              <a:t>svaka</a:t>
            </a:r>
            <a:r>
              <a:rPr lang="en-US" dirty="0"/>
              <a:t> </a:t>
            </a:r>
            <a:r>
              <a:rPr lang="en-US" dirty="0" err="1"/>
              <a:t>parica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jednu</a:t>
            </a:r>
            <a:r>
              <a:rPr lang="en-US" dirty="0"/>
              <a:t> </a:t>
            </a:r>
            <a:r>
              <a:rPr lang="en-US" dirty="0" err="1"/>
              <a:t>vezu</a:t>
            </a:r>
            <a:r>
              <a:rPr lang="en-US" dirty="0"/>
              <a:t> u </a:t>
            </a:r>
            <a:r>
              <a:rPr lang="en-US" dirty="0" err="1"/>
              <a:t>boji</a:t>
            </a:r>
            <a:r>
              <a:rPr lang="en-US" dirty="0"/>
              <a:t>, a </a:t>
            </a:r>
            <a:r>
              <a:rPr lang="en-US" dirty="0" err="1"/>
              <a:t>druga</a:t>
            </a:r>
            <a:r>
              <a:rPr lang="en-US" dirty="0"/>
              <a:t> </a:t>
            </a:r>
            <a:r>
              <a:rPr lang="en-US" dirty="0" err="1"/>
              <a:t>veza</a:t>
            </a:r>
            <a:r>
              <a:rPr lang="en-US" dirty="0"/>
              <a:t> je </a:t>
            </a:r>
            <a:r>
              <a:rPr lang="en-US" dirty="0" err="1"/>
              <a:t>kombinacija</a:t>
            </a:r>
            <a:r>
              <a:rPr lang="en-US" dirty="0"/>
              <a:t> </a:t>
            </a:r>
            <a:r>
              <a:rPr lang="en-US" dirty="0" err="1"/>
              <a:t>osnovne</a:t>
            </a:r>
            <a:r>
              <a:rPr lang="en-US" dirty="0"/>
              <a:t> </a:t>
            </a:r>
            <a:r>
              <a:rPr lang="en-US" dirty="0" err="1"/>
              <a:t>boje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smtClean="0"/>
              <a:t>b</a:t>
            </a:r>
            <a:r>
              <a:rPr lang="sr-Latn-ME" dirty="0" smtClean="0"/>
              <a:t>ij</a:t>
            </a:r>
            <a:r>
              <a:rPr lang="en-US" dirty="0" err="1" smtClean="0"/>
              <a:t>ele</a:t>
            </a:r>
            <a:r>
              <a:rPr lang="en-US" dirty="0"/>
              <a:t>; </a:t>
            </a:r>
            <a:r>
              <a:rPr lang="en-US" dirty="0" err="1"/>
              <a:t>parice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: </a:t>
            </a:r>
            <a:r>
              <a:rPr lang="en-US" dirty="0" err="1"/>
              <a:t>zelena</a:t>
            </a:r>
            <a:r>
              <a:rPr lang="en-US" dirty="0"/>
              <a:t> + </a:t>
            </a:r>
            <a:r>
              <a:rPr lang="en-US" dirty="0" err="1" smtClean="0"/>
              <a:t>zeleno</a:t>
            </a:r>
            <a:r>
              <a:rPr lang="en-US" dirty="0" smtClean="0"/>
              <a:t>-b</a:t>
            </a:r>
            <a:r>
              <a:rPr lang="sr-Latn-ME" dirty="0" smtClean="0"/>
              <a:t>ij</a:t>
            </a:r>
            <a:r>
              <a:rPr lang="en-US" dirty="0" err="1" smtClean="0"/>
              <a:t>ela</a:t>
            </a:r>
            <a:r>
              <a:rPr lang="en-US" dirty="0"/>
              <a:t>, </a:t>
            </a:r>
            <a:r>
              <a:rPr lang="en-US" dirty="0" err="1"/>
              <a:t>narandžasta</a:t>
            </a:r>
            <a:r>
              <a:rPr lang="en-US" dirty="0"/>
              <a:t> + </a:t>
            </a:r>
            <a:r>
              <a:rPr lang="en-US" dirty="0" err="1" smtClean="0"/>
              <a:t>narandžasto</a:t>
            </a:r>
            <a:r>
              <a:rPr lang="en-US" dirty="0" smtClean="0"/>
              <a:t>-b</a:t>
            </a:r>
            <a:r>
              <a:rPr lang="sr-Latn-ME" dirty="0" smtClean="0"/>
              <a:t>ij</a:t>
            </a:r>
            <a:r>
              <a:rPr lang="en-US" dirty="0" err="1" smtClean="0"/>
              <a:t>ela</a:t>
            </a:r>
            <a:r>
              <a:rPr lang="en-US" dirty="0"/>
              <a:t>, </a:t>
            </a:r>
            <a:r>
              <a:rPr lang="en-US" dirty="0" err="1"/>
              <a:t>plava</a:t>
            </a:r>
            <a:r>
              <a:rPr lang="en-US" dirty="0"/>
              <a:t> + </a:t>
            </a:r>
            <a:r>
              <a:rPr lang="en-US" dirty="0" err="1" smtClean="0"/>
              <a:t>plavo</a:t>
            </a:r>
            <a:r>
              <a:rPr lang="en-US" dirty="0" smtClean="0"/>
              <a:t>-b</a:t>
            </a:r>
            <a:r>
              <a:rPr lang="sr-Latn-ME" dirty="0" smtClean="0"/>
              <a:t>ij</a:t>
            </a:r>
            <a:r>
              <a:rPr lang="en-US" dirty="0" err="1" smtClean="0"/>
              <a:t>ela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braon</a:t>
            </a:r>
            <a:r>
              <a:rPr lang="en-US" dirty="0"/>
              <a:t> + </a:t>
            </a:r>
            <a:r>
              <a:rPr lang="en-US" dirty="0" err="1" smtClean="0"/>
              <a:t>braon</a:t>
            </a:r>
            <a:r>
              <a:rPr lang="en-US" dirty="0" smtClean="0"/>
              <a:t>-b</a:t>
            </a:r>
            <a:r>
              <a:rPr lang="sr-Latn-ME" dirty="0" smtClean="0"/>
              <a:t>ij</a:t>
            </a:r>
            <a:r>
              <a:rPr lang="en-US" dirty="0" err="1" smtClean="0"/>
              <a:t>ela</a:t>
            </a:r>
            <a:r>
              <a:rPr lang="en-US" dirty="0"/>
              <a:t>;</a:t>
            </a:r>
          </a:p>
          <a:p>
            <a:pPr algn="just"/>
            <a:r>
              <a:rPr lang="en-US" dirty="0"/>
              <a:t>– </a:t>
            </a:r>
            <a:r>
              <a:rPr lang="en-US" dirty="0" err="1"/>
              <a:t>postoje</a:t>
            </a:r>
            <a:r>
              <a:rPr lang="en-US" dirty="0"/>
              <a:t> </a:t>
            </a:r>
            <a:r>
              <a:rPr lang="en-US" dirty="0" smtClean="0"/>
              <a:t>dv</a:t>
            </a:r>
            <a:r>
              <a:rPr lang="sr-Latn-ME" dirty="0" smtClean="0"/>
              <a:t>ij</a:t>
            </a:r>
            <a:r>
              <a:rPr lang="en-US" dirty="0" smtClean="0"/>
              <a:t>e </a:t>
            </a:r>
            <a:r>
              <a:rPr lang="en-US" dirty="0" err="1"/>
              <a:t>mogućnosti</a:t>
            </a:r>
            <a:r>
              <a:rPr lang="en-US" dirty="0"/>
              <a:t> </a:t>
            </a:r>
            <a:r>
              <a:rPr lang="en-US" dirty="0" err="1"/>
              <a:t>povezivanja</a:t>
            </a:r>
            <a:r>
              <a:rPr lang="en-US" dirty="0"/>
              <a:t> </a:t>
            </a:r>
            <a:r>
              <a:rPr lang="en-US" dirty="0" err="1"/>
              <a:t>parica</a:t>
            </a:r>
            <a:r>
              <a:rPr lang="en-US" dirty="0"/>
              <a:t> u </a:t>
            </a:r>
            <a:r>
              <a:rPr lang="en-US" dirty="0" err="1"/>
              <a:t>konektoru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ob</a:t>
            </a:r>
            <a:r>
              <a:rPr lang="sr-Latn-ME" dirty="0" smtClean="0"/>
              <a:t>j</a:t>
            </a:r>
            <a:r>
              <a:rPr lang="en-US" dirty="0" smtClean="0"/>
              <a:t>e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prikazane</a:t>
            </a:r>
            <a:r>
              <a:rPr lang="en-US" dirty="0"/>
              <a:t> u </a:t>
            </a:r>
            <a:r>
              <a:rPr lang="en-US" dirty="0" err="1"/>
              <a:t>tabeli</a:t>
            </a:r>
            <a:r>
              <a:rPr lang="en-US" dirty="0"/>
              <a:t> (T568A </a:t>
            </a:r>
            <a:r>
              <a:rPr lang="en-US" dirty="0" err="1"/>
              <a:t>i</a:t>
            </a:r>
            <a:r>
              <a:rPr lang="en-US" dirty="0"/>
              <a:t> T568B);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284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amond Grid 16x9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usiness diamond grid presentation (widescreen).potx" id="{B2221865-AD13-4DF0-B68E-BF08E8CC5659}" vid="{BAA0C488-98B6-4F47-8E1C-5C7CD9605F73}"/>
    </a:ext>
  </a:extLst>
</a:theme>
</file>

<file path=ppt/theme/theme2.xml><?xml version="1.0" encoding="utf-8"?>
<a:theme xmlns:a="http://schemas.openxmlformats.org/drawingml/2006/main" name="Office Theme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diamond grid presentation (widescreen)</Template>
  <TotalTime>116</TotalTime>
  <Words>454</Words>
  <Application>Microsoft Office PowerPoint</Application>
  <PresentationFormat>Custom</PresentationFormat>
  <Paragraphs>51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Diamond Grid 16x9</vt:lpstr>
      <vt:lpstr>KORIŠĆENJE I KARAKTERISTIKE UPREDENE PARICE</vt:lpstr>
      <vt:lpstr>UPREDENA PARICA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Armirana upredena parica (IBM)</vt:lpstr>
      <vt:lpstr>Ethernet kablovi </vt:lpstr>
      <vt:lpstr>Ethernet kablovi </vt:lpstr>
      <vt:lpstr>Ethernet kablovi </vt:lpstr>
      <vt:lpstr>PowerPoint Presentation</vt:lpstr>
      <vt:lpstr>HVALA NA PAŽNJI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MEDIJUMI ZA PRENOS PODATAKA</dc:title>
  <dc:creator>User</dc:creator>
  <cp:lastModifiedBy>ucenik</cp:lastModifiedBy>
  <cp:revision>23</cp:revision>
  <dcterms:created xsi:type="dcterms:W3CDTF">2020-03-03T12:36:18Z</dcterms:created>
  <dcterms:modified xsi:type="dcterms:W3CDTF">2021-04-12T08:41:47Z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