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7" d="100"/>
          <a:sy n="87" d="100"/>
        </p:scale>
        <p:origin x="-1356" y="1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A535891-659B-4AFC-8FD5-BA08BA9D87B3}" type="datetimeFigureOut">
              <a:rPr lang="en-US" smtClean="0"/>
              <a:pPr/>
              <a:t>2/9/2021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275F42D-02B8-4D99-9E63-617D2B9B94B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A535891-659B-4AFC-8FD5-BA08BA9D87B3}" type="datetimeFigureOut">
              <a:rPr lang="en-US" smtClean="0"/>
              <a:pPr/>
              <a:t>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5F42D-02B8-4D99-9E63-617D2B9B94B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A535891-659B-4AFC-8FD5-BA08BA9D87B3}" type="datetimeFigureOut">
              <a:rPr lang="en-US" smtClean="0"/>
              <a:pPr/>
              <a:t>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5F42D-02B8-4D99-9E63-617D2B9B94B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A535891-659B-4AFC-8FD5-BA08BA9D87B3}" type="datetimeFigureOut">
              <a:rPr lang="en-US" smtClean="0"/>
              <a:pPr/>
              <a:t>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5F42D-02B8-4D99-9E63-617D2B9B94B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A535891-659B-4AFC-8FD5-BA08BA9D87B3}" type="datetimeFigureOut">
              <a:rPr lang="en-US" smtClean="0"/>
              <a:pPr/>
              <a:t>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5F42D-02B8-4D99-9E63-617D2B9B94B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A535891-659B-4AFC-8FD5-BA08BA9D87B3}" type="datetimeFigureOut">
              <a:rPr lang="en-US" smtClean="0"/>
              <a:pPr/>
              <a:t>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5F42D-02B8-4D99-9E63-617D2B9B94B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A535891-659B-4AFC-8FD5-BA08BA9D87B3}" type="datetimeFigureOut">
              <a:rPr lang="en-US" smtClean="0"/>
              <a:pPr/>
              <a:t>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75F42D-02B8-4D99-9E63-617D2B9B94B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A535891-659B-4AFC-8FD5-BA08BA9D87B3}" type="datetimeFigureOut">
              <a:rPr lang="en-US" smtClean="0"/>
              <a:pPr/>
              <a:t>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75F42D-02B8-4D99-9E63-617D2B9B94B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535891-659B-4AFC-8FD5-BA08BA9D87B3}" type="datetimeFigureOut">
              <a:rPr lang="en-US" smtClean="0"/>
              <a:pPr/>
              <a:t>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75F42D-02B8-4D99-9E63-617D2B9B94B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A535891-659B-4AFC-8FD5-BA08BA9D87B3}" type="datetimeFigureOut">
              <a:rPr lang="en-US" smtClean="0"/>
              <a:pPr/>
              <a:t>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5F42D-02B8-4D99-9E63-617D2B9B94B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A535891-659B-4AFC-8FD5-BA08BA9D87B3}" type="datetimeFigureOut">
              <a:rPr lang="en-US" smtClean="0"/>
              <a:pPr/>
              <a:t>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275F42D-02B8-4D99-9E63-617D2B9B94B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535891-659B-4AFC-8FD5-BA08BA9D87B3}" type="datetimeFigureOut">
              <a:rPr lang="en-US" smtClean="0"/>
              <a:pPr/>
              <a:t>2/9/2021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75F42D-02B8-4D99-9E63-617D2B9B94B0}"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edukacija.rs/it/baze-podataka/normalizacija-relacija"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19400"/>
            <a:ext cx="7772400" cy="781050"/>
          </a:xfrm>
        </p:spPr>
        <p:txBody>
          <a:bodyPr>
            <a:normAutofit fontScale="90000"/>
          </a:bodyPr>
          <a:lstStyle/>
          <a:p>
            <a:r>
              <a:rPr lang="pl-PL" dirty="0"/>
              <a:t/>
            </a:r>
            <a:br>
              <a:rPr lang="pl-PL" dirty="0"/>
            </a:br>
            <a:r>
              <a:rPr lang="pl-PL" dirty="0" smtClean="0"/>
              <a:t> </a:t>
            </a:r>
            <a:r>
              <a:rPr lang="pl-PL" sz="6000" dirty="0" smtClean="0"/>
              <a:t>Tipovi podataka </a:t>
            </a:r>
            <a:r>
              <a:rPr lang="pl-PL" dirty="0"/>
              <a:t/>
            </a:r>
            <a:br>
              <a:rPr lang="pl-PL" dirty="0"/>
            </a:br>
            <a:endParaRPr lang="en-US" dirty="0"/>
          </a:p>
        </p:txBody>
      </p:sp>
      <p:sp>
        <p:nvSpPr>
          <p:cNvPr id="3" name="Subtitle 2"/>
          <p:cNvSpPr>
            <a:spLocks noGrp="1"/>
          </p:cNvSpPr>
          <p:nvPr>
            <p:ph type="subTitle" idx="1"/>
          </p:nvPr>
        </p:nvSpPr>
        <p:spPr/>
        <p:txBody>
          <a:bodyPr/>
          <a:lstStyle/>
          <a:p>
            <a:r>
              <a:rPr lang="en-US" dirty="0" err="1" smtClean="0"/>
              <a:t>Baze</a:t>
            </a:r>
            <a:r>
              <a:rPr lang="en-US" dirty="0" smtClean="0"/>
              <a:t> </a:t>
            </a:r>
            <a:r>
              <a:rPr lang="en-US" dirty="0" err="1" smtClean="0"/>
              <a:t>podataka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idx="1"/>
          </p:nvPr>
        </p:nvSpPr>
        <p:spPr/>
        <p:txBody>
          <a:bodyPr>
            <a:normAutofit fontScale="25000" lnSpcReduction="20000"/>
          </a:bodyPr>
          <a:lstStyle/>
          <a:p>
            <a:r>
              <a:rPr lang="vi-VN" sz="7200" b="1" dirty="0"/>
              <a:t>Blob i text takođe imaju podtipove:</a:t>
            </a:r>
            <a:endParaRPr lang="vi-VN" sz="7200" dirty="0"/>
          </a:p>
          <a:p>
            <a:r>
              <a:rPr lang="vi-VN" sz="7200" dirty="0"/>
              <a:t> tinytext / tinyblob – 255 karaktera/bajtova</a:t>
            </a:r>
          </a:p>
          <a:p>
            <a:r>
              <a:rPr lang="vi-VN" sz="7200" dirty="0"/>
              <a:t> text / blob – 65535 karaktera/bajtova</a:t>
            </a:r>
          </a:p>
          <a:p>
            <a:r>
              <a:rPr lang="vi-VN" sz="7200" dirty="0"/>
              <a:t> mediumtext / mediumblob – 16,777,215 karaktera/bajtova</a:t>
            </a:r>
          </a:p>
          <a:p>
            <a:r>
              <a:rPr lang="vi-VN" sz="7200" dirty="0"/>
              <a:t> longtext / longblob – 4,294,967,295 karaktera/bajtova</a:t>
            </a:r>
          </a:p>
          <a:p>
            <a:r>
              <a:rPr lang="vi-VN" sz="7200" dirty="0"/>
              <a:t>Ne zaboravite da ove veličine ne važe ukoliko koristite unicode karaktere. U tom slučaju, ove količine se smanjuju duplo (jer je veličina jednog unicode karaktera dva bajta).</a:t>
            </a:r>
          </a:p>
          <a:p>
            <a:r>
              <a:rPr lang="vi-VN" sz="7200" b="1" dirty="0"/>
              <a:t>Enum</a:t>
            </a:r>
          </a:p>
          <a:p>
            <a:r>
              <a:rPr lang="vi-VN" sz="7200" dirty="0"/>
              <a:t>Enum je tip koji prihvata samo neku od vrednosti unapred definisanu u definiciji samog tipa:</a:t>
            </a:r>
          </a:p>
          <a:p>
            <a:r>
              <a:rPr lang="vi-VN" sz="7200" i="1" dirty="0"/>
              <a:t>enum(‘januar’, ‘februar’, ‘mart’, ‘april’, ‘maj’, ‘jun’)</a:t>
            </a:r>
            <a:endParaRPr lang="vi-VN" sz="7200" dirty="0"/>
          </a:p>
          <a:p>
            <a:r>
              <a:rPr lang="vi-VN" sz="7200" dirty="0"/>
              <a:t>Ako je kolona ovako definisana, vrednost u polju može biti samo jedan od navedenih meseci. Ovo je zapravo niz vrednosti i svaka od njih je indeksirana određenim brojem, pa se vrednosti iz liste mogu prezentovati i brojevima. Ali, i pored toga, ponavljanje vrednosti u listi nije dozvoljeno.</a:t>
            </a:r>
          </a:p>
          <a:p>
            <a:r>
              <a:rPr lang="vi-VN" sz="7200" dirty="0"/>
              <a:t>Jedan enum tip može prihvatiti do </a:t>
            </a:r>
            <a:r>
              <a:rPr lang="vi-VN" sz="7200" b="1" dirty="0"/>
              <a:t>65,535 vrednosti.</a:t>
            </a:r>
            <a:endParaRPr lang="vi-VN" sz="7200" dirty="0"/>
          </a:p>
          <a:p>
            <a:r>
              <a:rPr lang="vi-VN" dirty="0"/>
              <a:t/>
            </a:r>
            <a:br>
              <a:rPr lang="vi-VN" dirty="0"/>
            </a:b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idx="1"/>
          </p:nvPr>
        </p:nvSpPr>
        <p:spPr/>
        <p:txBody>
          <a:bodyPr>
            <a:normAutofit fontScale="40000" lnSpcReduction="20000"/>
          </a:bodyPr>
          <a:lstStyle/>
          <a:p>
            <a:r>
              <a:rPr lang="en-US" sz="4200" b="1" dirty="0"/>
              <a:t>Set</a:t>
            </a:r>
          </a:p>
          <a:p>
            <a:r>
              <a:rPr lang="en-US" sz="4200" dirty="0" err="1"/>
              <a:t>Ovaj</a:t>
            </a:r>
            <a:r>
              <a:rPr lang="en-US" sz="4200" dirty="0"/>
              <a:t> tip </a:t>
            </a:r>
            <a:r>
              <a:rPr lang="en-US" sz="4200" dirty="0" err="1"/>
              <a:t>funkcioniše</a:t>
            </a:r>
            <a:r>
              <a:rPr lang="en-US" sz="4200" dirty="0"/>
              <a:t> </a:t>
            </a:r>
            <a:r>
              <a:rPr lang="en-US" sz="4200" dirty="0" err="1"/>
              <a:t>slično</a:t>
            </a:r>
            <a:r>
              <a:rPr lang="en-US" sz="4200" dirty="0"/>
              <a:t> </a:t>
            </a:r>
            <a:r>
              <a:rPr lang="en-US" sz="4200" dirty="0" err="1"/>
              <a:t>enum</a:t>
            </a:r>
            <a:r>
              <a:rPr lang="en-US" sz="4200" dirty="0"/>
              <a:t>-u, </a:t>
            </a:r>
            <a:r>
              <a:rPr lang="en-US" sz="4200" dirty="0" err="1"/>
              <a:t>ali</a:t>
            </a:r>
            <a:r>
              <a:rPr lang="en-US" sz="4200" dirty="0"/>
              <a:t>, </a:t>
            </a:r>
            <a:r>
              <a:rPr lang="en-US" sz="4200" dirty="0" err="1"/>
              <a:t>za</a:t>
            </a:r>
            <a:r>
              <a:rPr lang="en-US" sz="4200" dirty="0"/>
              <a:t> </a:t>
            </a:r>
            <a:r>
              <a:rPr lang="en-US" sz="4200" dirty="0" err="1"/>
              <a:t>razliku</a:t>
            </a:r>
            <a:r>
              <a:rPr lang="en-US" sz="4200" dirty="0"/>
              <a:t> </a:t>
            </a:r>
            <a:r>
              <a:rPr lang="en-US" sz="4200" dirty="0" err="1"/>
              <a:t>od</a:t>
            </a:r>
            <a:r>
              <a:rPr lang="en-US" sz="4200" dirty="0"/>
              <a:t> </a:t>
            </a:r>
            <a:r>
              <a:rPr lang="en-US" sz="4200" dirty="0" err="1"/>
              <a:t>njega</a:t>
            </a:r>
            <a:r>
              <a:rPr lang="en-US" sz="4200" dirty="0"/>
              <a:t>, </a:t>
            </a:r>
            <a:r>
              <a:rPr lang="en-US" sz="4200" dirty="0" err="1"/>
              <a:t>jedna</a:t>
            </a:r>
            <a:r>
              <a:rPr lang="en-US" sz="4200" dirty="0"/>
              <a:t> </a:t>
            </a:r>
            <a:r>
              <a:rPr lang="en-US" sz="4200" dirty="0" err="1"/>
              <a:t>vrednost</a:t>
            </a:r>
            <a:r>
              <a:rPr lang="en-US" sz="4200" dirty="0"/>
              <a:t> </a:t>
            </a:r>
            <a:r>
              <a:rPr lang="en-US" sz="4200" dirty="0" err="1"/>
              <a:t>može</a:t>
            </a:r>
            <a:r>
              <a:rPr lang="en-US" sz="4200" dirty="0"/>
              <a:t> </a:t>
            </a:r>
            <a:r>
              <a:rPr lang="en-US" sz="4200" dirty="0" err="1"/>
              <a:t>sadržati</a:t>
            </a:r>
            <a:r>
              <a:rPr lang="en-US" sz="4200" dirty="0"/>
              <a:t> </a:t>
            </a:r>
            <a:r>
              <a:rPr lang="en-US" sz="4200" dirty="0" err="1"/>
              <a:t>više</a:t>
            </a:r>
            <a:r>
              <a:rPr lang="en-US" sz="4200" dirty="0"/>
              <a:t> </a:t>
            </a:r>
            <a:r>
              <a:rPr lang="en-US" sz="4200" dirty="0" err="1"/>
              <a:t>od</a:t>
            </a:r>
            <a:r>
              <a:rPr lang="en-US" sz="4200" dirty="0"/>
              <a:t> </a:t>
            </a:r>
            <a:r>
              <a:rPr lang="en-US" sz="4200" dirty="0" err="1"/>
              <a:t>jedne</a:t>
            </a:r>
            <a:r>
              <a:rPr lang="en-US" sz="4200" dirty="0"/>
              <a:t>.</a:t>
            </a:r>
          </a:p>
          <a:p>
            <a:r>
              <a:rPr lang="en-US" sz="4200" b="1" dirty="0"/>
              <a:t>Na primer, </a:t>
            </a:r>
            <a:r>
              <a:rPr lang="en-US" sz="4200" b="1" dirty="0" err="1"/>
              <a:t>ako</a:t>
            </a:r>
            <a:r>
              <a:rPr lang="en-US" sz="4200" b="1" dirty="0"/>
              <a:t> je </a:t>
            </a:r>
            <a:r>
              <a:rPr lang="en-US" sz="4200" b="1" dirty="0" err="1"/>
              <a:t>definicija</a:t>
            </a:r>
            <a:r>
              <a:rPr lang="en-US" sz="4200" b="1" dirty="0"/>
              <a:t> </a:t>
            </a:r>
            <a:r>
              <a:rPr lang="en-US" sz="4200" b="1" dirty="0" err="1"/>
              <a:t>kolone</a:t>
            </a:r>
            <a:r>
              <a:rPr lang="en-US" sz="4200" b="1" dirty="0"/>
              <a:t>:</a:t>
            </a:r>
            <a:endParaRPr lang="en-US" sz="4200" dirty="0"/>
          </a:p>
          <a:p>
            <a:r>
              <a:rPr lang="en-US" sz="4200" i="1" dirty="0"/>
              <a:t>set(‘</a:t>
            </a:r>
            <a:r>
              <a:rPr lang="en-US" sz="4200" i="1" dirty="0" err="1"/>
              <a:t>a’,’b</a:t>
            </a:r>
            <a:r>
              <a:rPr lang="en-US" sz="4200" i="1" dirty="0"/>
              <a:t>’)</a:t>
            </a:r>
            <a:endParaRPr lang="en-US" sz="4200" dirty="0"/>
          </a:p>
          <a:p>
            <a:r>
              <a:rPr lang="en-US" sz="4200" dirty="0" err="1"/>
              <a:t>Onda</a:t>
            </a:r>
            <a:r>
              <a:rPr lang="en-US" sz="4200" dirty="0"/>
              <a:t> </a:t>
            </a:r>
            <a:r>
              <a:rPr lang="en-US" sz="4200" dirty="0" err="1"/>
              <a:t>vrednost</a:t>
            </a:r>
            <a:r>
              <a:rPr lang="en-US" sz="4200" dirty="0"/>
              <a:t> </a:t>
            </a:r>
            <a:r>
              <a:rPr lang="en-US" sz="4200" dirty="0" err="1"/>
              <a:t>te</a:t>
            </a:r>
            <a:r>
              <a:rPr lang="en-US" sz="4200" dirty="0"/>
              <a:t> </a:t>
            </a:r>
            <a:r>
              <a:rPr lang="en-US" sz="4200" dirty="0" err="1"/>
              <a:t>kolone</a:t>
            </a:r>
            <a:r>
              <a:rPr lang="en-US" sz="4200" dirty="0"/>
              <a:t> </a:t>
            </a:r>
            <a:r>
              <a:rPr lang="en-US" sz="4200" dirty="0" err="1"/>
              <a:t>može</a:t>
            </a:r>
            <a:r>
              <a:rPr lang="en-US" sz="4200" dirty="0"/>
              <a:t> </a:t>
            </a:r>
            <a:r>
              <a:rPr lang="en-US" sz="4200" dirty="0" err="1"/>
              <a:t>biti</a:t>
            </a:r>
            <a:r>
              <a:rPr lang="en-US" sz="4200" dirty="0"/>
              <a:t>:</a:t>
            </a:r>
          </a:p>
          <a:p>
            <a:r>
              <a:rPr lang="en-US" sz="4200" i="1" dirty="0"/>
              <a:t>‘a’</a:t>
            </a:r>
            <a:endParaRPr lang="en-US" sz="4200" dirty="0"/>
          </a:p>
          <a:p>
            <a:r>
              <a:rPr lang="en-US" sz="4200" dirty="0" err="1"/>
              <a:t>ili</a:t>
            </a:r>
            <a:endParaRPr lang="en-US" sz="4200" dirty="0"/>
          </a:p>
          <a:p>
            <a:r>
              <a:rPr lang="en-US" sz="4200" i="1" dirty="0"/>
              <a:t>‘b’</a:t>
            </a:r>
            <a:endParaRPr lang="en-US" sz="4200" dirty="0"/>
          </a:p>
          <a:p>
            <a:r>
              <a:rPr lang="en-US" sz="4200" dirty="0" err="1"/>
              <a:t>ili</a:t>
            </a:r>
            <a:endParaRPr lang="en-US" sz="4200" dirty="0"/>
          </a:p>
          <a:p>
            <a:r>
              <a:rPr lang="en-US" sz="4200" i="1" dirty="0"/>
              <a:t>‘</a:t>
            </a:r>
            <a:r>
              <a:rPr lang="en-US" sz="4200" i="1" dirty="0" err="1"/>
              <a:t>a’,’b</a:t>
            </a:r>
            <a:r>
              <a:rPr lang="en-US" sz="4200" i="1" dirty="0"/>
              <a:t>’</a:t>
            </a:r>
            <a:endParaRPr lang="en-US" sz="4200" dirty="0"/>
          </a:p>
          <a:p>
            <a:r>
              <a:rPr lang="en-US" sz="4200" dirty="0" err="1"/>
              <a:t>ali</a:t>
            </a:r>
            <a:r>
              <a:rPr lang="en-US" sz="4200" dirty="0"/>
              <a:t>, </a:t>
            </a:r>
            <a:r>
              <a:rPr lang="en-US" sz="4200" dirty="0" err="1"/>
              <a:t>ukoliko</a:t>
            </a:r>
            <a:r>
              <a:rPr lang="en-US" sz="4200" dirty="0"/>
              <a:t> </a:t>
            </a:r>
            <a:r>
              <a:rPr lang="en-US" sz="4200" dirty="0" err="1"/>
              <a:t>postavimo</a:t>
            </a:r>
            <a:r>
              <a:rPr lang="en-US" sz="4200" dirty="0"/>
              <a:t> </a:t>
            </a:r>
            <a:r>
              <a:rPr lang="en-US" sz="4200" dirty="0" err="1"/>
              <a:t>vrednost</a:t>
            </a:r>
            <a:r>
              <a:rPr lang="en-US" sz="4200" dirty="0"/>
              <a:t> </a:t>
            </a:r>
            <a:r>
              <a:rPr lang="en-US" sz="4200" dirty="0" err="1"/>
              <a:t>na</a:t>
            </a:r>
            <a:r>
              <a:rPr lang="en-US" sz="4200" dirty="0"/>
              <a:t> ‘</a:t>
            </a:r>
            <a:r>
              <a:rPr lang="en-US" sz="4200" dirty="0" err="1"/>
              <a:t>a’,’b’,’b’,’b</a:t>
            </a:r>
            <a:r>
              <a:rPr lang="en-US" sz="4200" dirty="0"/>
              <a:t>’ </a:t>
            </a:r>
            <a:r>
              <a:rPr lang="en-US" sz="4200" dirty="0" err="1"/>
              <a:t>ili</a:t>
            </a:r>
            <a:r>
              <a:rPr lang="en-US" sz="4200" dirty="0"/>
              <a:t> </a:t>
            </a:r>
            <a:r>
              <a:rPr lang="en-US" sz="4200" dirty="0" err="1"/>
              <a:t>sličnu</a:t>
            </a:r>
            <a:r>
              <a:rPr lang="en-US" sz="4200" dirty="0"/>
              <a:t> (u </a:t>
            </a:r>
            <a:r>
              <a:rPr lang="en-US" sz="4200" dirty="0" err="1"/>
              <a:t>kojoj</a:t>
            </a:r>
            <a:r>
              <a:rPr lang="en-US" sz="4200" dirty="0"/>
              <a:t> </a:t>
            </a:r>
            <a:r>
              <a:rPr lang="en-US" sz="4200" dirty="0" err="1"/>
              <a:t>dolazi</a:t>
            </a:r>
            <a:r>
              <a:rPr lang="en-US" sz="4200" dirty="0"/>
              <a:t> do </a:t>
            </a:r>
            <a:r>
              <a:rPr lang="en-US" sz="4200" dirty="0" err="1"/>
              <a:t>ponavljanja</a:t>
            </a:r>
            <a:r>
              <a:rPr lang="en-US" sz="4200" dirty="0"/>
              <a:t> </a:t>
            </a:r>
            <a:r>
              <a:rPr lang="en-US" sz="4200" dirty="0" err="1"/>
              <a:t>članove</a:t>
            </a:r>
            <a:r>
              <a:rPr lang="en-US" sz="4200" dirty="0"/>
              <a:t>), </a:t>
            </a:r>
            <a:r>
              <a:rPr lang="en-US" sz="4200" dirty="0" err="1"/>
              <a:t>vrednost</a:t>
            </a:r>
            <a:r>
              <a:rPr lang="en-US" sz="4200" dirty="0"/>
              <a:t> </a:t>
            </a:r>
            <a:r>
              <a:rPr lang="en-US" sz="4200" dirty="0" err="1"/>
              <a:t>će</a:t>
            </a:r>
            <a:r>
              <a:rPr lang="en-US" sz="4200" dirty="0"/>
              <a:t> </a:t>
            </a:r>
            <a:r>
              <a:rPr lang="en-US" sz="4200" dirty="0" err="1"/>
              <a:t>i</a:t>
            </a:r>
            <a:r>
              <a:rPr lang="en-US" sz="4200" dirty="0"/>
              <a:t> </a:t>
            </a:r>
            <a:r>
              <a:rPr lang="en-US" sz="4200" dirty="0" err="1"/>
              <a:t>dalje</a:t>
            </a:r>
            <a:r>
              <a:rPr lang="en-US" sz="4200" dirty="0"/>
              <a:t> </a:t>
            </a:r>
            <a:r>
              <a:rPr lang="en-US" sz="4200" dirty="0" err="1"/>
              <a:t>biti</a:t>
            </a:r>
            <a:r>
              <a:rPr lang="en-US" sz="4200" dirty="0"/>
              <a:t>: ‘</a:t>
            </a:r>
            <a:r>
              <a:rPr lang="en-US" sz="4200" dirty="0" err="1"/>
              <a:t>a’,’b</a:t>
            </a:r>
            <a:r>
              <a:rPr lang="en-US" sz="4200" dirty="0"/>
              <a:t>’.</a:t>
            </a:r>
          </a:p>
          <a:p>
            <a:r>
              <a:rPr lang="en-US" dirty="0"/>
              <a:t/>
            </a:r>
            <a:br>
              <a:rPr lang="en-US" dirty="0"/>
            </a:br>
            <a:r>
              <a:rPr lang="en-US" dirty="0"/>
              <a:t/>
            </a:r>
            <a:br>
              <a:rPr lang="en-US" dirty="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lstStyle/>
          <a:p>
            <a:r>
              <a:rPr lang="en-US" dirty="0" smtClean="0"/>
              <a:t>.</a:t>
            </a:r>
            <a:endParaRPr lang="en-US" dirty="0"/>
          </a:p>
        </p:txBody>
      </p:sp>
      <p:sp>
        <p:nvSpPr>
          <p:cNvPr id="3" name="Content Placeholder 2"/>
          <p:cNvSpPr>
            <a:spLocks noGrp="1"/>
          </p:cNvSpPr>
          <p:nvPr>
            <p:ph idx="1"/>
          </p:nvPr>
        </p:nvSpPr>
        <p:spPr>
          <a:xfrm>
            <a:off x="457200" y="762000"/>
            <a:ext cx="8229600" cy="5245291"/>
          </a:xfrm>
        </p:spPr>
        <p:txBody>
          <a:bodyPr>
            <a:normAutofit fontScale="25000" lnSpcReduction="20000"/>
          </a:bodyPr>
          <a:lstStyle/>
          <a:p>
            <a:r>
              <a:rPr lang="vi-VN" sz="6400" b="1" dirty="0"/>
              <a:t>Datum</a:t>
            </a:r>
          </a:p>
          <a:p>
            <a:r>
              <a:rPr lang="vi-VN" sz="6400" dirty="0"/>
              <a:t>U MySQL-u razlikujemo pet tipova za rukovanje vremenom: date, datetime, time, timestamp i year.</a:t>
            </a:r>
          </a:p>
          <a:p>
            <a:r>
              <a:rPr lang="vi-VN" sz="6400" b="1" dirty="0"/>
              <a:t>Date</a:t>
            </a:r>
          </a:p>
          <a:p>
            <a:r>
              <a:rPr lang="vi-VN" sz="6400" dirty="0"/>
              <a:t>Podrazumeva sve datume od prvog januara hiljadite godine do 31. decembra 9999. godine. Kada jednom definišemo kolonu, vrednost možemo uneti kroz dva različita tipa. Datum (na primer funkcijom curdate()) ili string (2009-10-02).</a:t>
            </a:r>
          </a:p>
          <a:p>
            <a:r>
              <a:rPr lang="vi-VN" sz="6400" b="1" dirty="0"/>
              <a:t>Datetime</a:t>
            </a:r>
          </a:p>
          <a:p>
            <a:r>
              <a:rPr lang="vi-VN" sz="6400" dirty="0"/>
              <a:t>Tip funkcioniše slično kao date, s tim što može da prihvati i vreme za određeni datum. Takođe može prihvatiti vrednost kroz ekvivalentan tip (na primer funkcijom now()) ili stringom (‘GGGG-MM-DD SS:MM:ss’).</a:t>
            </a:r>
          </a:p>
          <a:p>
            <a:r>
              <a:rPr lang="vi-VN" sz="6400" b="1" dirty="0"/>
              <a:t>Timestamp</a:t>
            </a:r>
          </a:p>
          <a:p>
            <a:r>
              <a:rPr lang="vi-VN" sz="6400" dirty="0"/>
              <a:t>Ovaj tip predstavlja broj sekundi koje su protekle od prvog januara 1970. godine. Ovaj tip se često koristi za merenje vremena neke operacije.</a:t>
            </a:r>
          </a:p>
          <a:p>
            <a:r>
              <a:rPr lang="vi-VN" sz="6400" b="1" dirty="0"/>
              <a:t>Time</a:t>
            </a:r>
          </a:p>
          <a:p>
            <a:r>
              <a:rPr lang="vi-VN" sz="6400" dirty="0"/>
              <a:t>Prihvata vreme od -838:59:59 do 838:59:59 po šemi SS:MM:ss. Kao i ostali formati datuma i ovaj tip može prihvatiti vrednost „zapakovanu” u string.</a:t>
            </a:r>
          </a:p>
          <a:p>
            <a:r>
              <a:rPr lang="vi-VN" sz="6400" b="1" dirty="0"/>
              <a:t>Year</a:t>
            </a:r>
          </a:p>
          <a:p>
            <a:r>
              <a:rPr lang="vi-VN" sz="6400" dirty="0"/>
              <a:t>Konačno, ovaj tip predstavlja godinu (u zavisnosti od parametra pri definiciji) u periodu od 1901 – 2155. Vrednost može biti uneta u vidu </a:t>
            </a:r>
            <a:r>
              <a:rPr lang="vi-VN" sz="6400" b="1" dirty="0"/>
              <a:t>stringa</a:t>
            </a:r>
            <a:r>
              <a:rPr lang="vi-VN" sz="6400" dirty="0"/>
              <a:t> ili </a:t>
            </a:r>
            <a:r>
              <a:rPr lang="vi-VN" sz="6400" b="1" dirty="0"/>
              <a:t>datuma</a:t>
            </a:r>
            <a:r>
              <a:rPr lang="vi-VN" sz="6400" dirty="0"/>
              <a:t>.</a:t>
            </a:r>
          </a:p>
          <a:p>
            <a:r>
              <a:rPr lang="vi-VN" dirty="0"/>
              <a:t/>
            </a:r>
            <a:br>
              <a:rPr lang="vi-VN" dirty="0"/>
            </a:br>
            <a:r>
              <a:rPr lang="vi-VN" dirty="0"/>
              <a:t/>
            </a:r>
            <a:br>
              <a:rPr lang="vi-VN" dirty="0"/>
            </a:b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98438"/>
          </a:xfrm>
        </p:spPr>
        <p:txBody>
          <a:bodyPr>
            <a:normAutofit fontScale="90000"/>
          </a:bodyPr>
          <a:lstStyle/>
          <a:p>
            <a:r>
              <a:rPr lang="it-IT" dirty="0"/>
              <a:t>Tipovi podataka – Vežbe</a:t>
            </a:r>
            <a:br>
              <a:rPr lang="it-IT" dirty="0"/>
            </a:br>
            <a:r>
              <a:rPr lang="it-IT" dirty="0"/>
              <a:t/>
            </a:r>
            <a:br>
              <a:rPr lang="it-IT" dirty="0"/>
            </a:br>
            <a:endParaRPr lang="en-US" dirty="0"/>
          </a:p>
        </p:txBody>
      </p:sp>
      <p:sp>
        <p:nvSpPr>
          <p:cNvPr id="3" name="Content Placeholder 2"/>
          <p:cNvSpPr>
            <a:spLocks noGrp="1"/>
          </p:cNvSpPr>
          <p:nvPr>
            <p:ph idx="1"/>
          </p:nvPr>
        </p:nvSpPr>
        <p:spPr/>
        <p:txBody>
          <a:bodyPr>
            <a:normAutofit fontScale="55000" lnSpcReduction="20000"/>
          </a:bodyPr>
          <a:lstStyle/>
          <a:p>
            <a:r>
              <a:rPr lang="en-US" b="1" dirty="0" err="1"/>
              <a:t>Vežba</a:t>
            </a:r>
            <a:r>
              <a:rPr lang="en-US" b="1" dirty="0"/>
              <a:t> 1</a:t>
            </a:r>
          </a:p>
          <a:p>
            <a:r>
              <a:rPr lang="en-US" b="1" i="1" dirty="0"/>
              <a:t>Problem:</a:t>
            </a:r>
            <a:endParaRPr lang="en-US" dirty="0"/>
          </a:p>
          <a:p>
            <a:r>
              <a:rPr lang="en-US" dirty="0" err="1"/>
              <a:t>Potrebno</a:t>
            </a:r>
            <a:r>
              <a:rPr lang="en-US" dirty="0"/>
              <a:t> je </a:t>
            </a:r>
            <a:r>
              <a:rPr lang="en-US" dirty="0" err="1"/>
              <a:t>kreirati</a:t>
            </a:r>
            <a:r>
              <a:rPr lang="en-US" dirty="0"/>
              <a:t> </a:t>
            </a:r>
            <a:r>
              <a:rPr lang="en-US" dirty="0" err="1"/>
              <a:t>tabelu</a:t>
            </a:r>
            <a:r>
              <a:rPr lang="en-US" dirty="0"/>
              <a:t> </a:t>
            </a:r>
            <a:r>
              <a:rPr lang="en-US" dirty="0" err="1"/>
              <a:t>sa</a:t>
            </a:r>
            <a:r>
              <a:rPr lang="en-US" dirty="0"/>
              <a:t> </a:t>
            </a:r>
            <a:r>
              <a:rPr lang="en-US" dirty="0" err="1"/>
              <a:t>imenima</a:t>
            </a:r>
            <a:r>
              <a:rPr lang="en-US" dirty="0"/>
              <a:t> </a:t>
            </a:r>
            <a:r>
              <a:rPr lang="en-US" dirty="0" err="1"/>
              <a:t>i</a:t>
            </a:r>
            <a:r>
              <a:rPr lang="en-US" dirty="0"/>
              <a:t> </a:t>
            </a:r>
            <a:r>
              <a:rPr lang="en-US" dirty="0" err="1"/>
              <a:t>prezimenima</a:t>
            </a:r>
            <a:r>
              <a:rPr lang="en-US" dirty="0"/>
              <a:t> </a:t>
            </a:r>
            <a:r>
              <a:rPr lang="en-US" dirty="0" err="1"/>
              <a:t>korisnika</a:t>
            </a:r>
            <a:r>
              <a:rPr lang="en-US" dirty="0"/>
              <a:t>, </a:t>
            </a:r>
            <a:r>
              <a:rPr lang="en-US" dirty="0" err="1"/>
              <a:t>matičnim</a:t>
            </a:r>
            <a:r>
              <a:rPr lang="en-US" dirty="0"/>
              <a:t> </a:t>
            </a:r>
            <a:r>
              <a:rPr lang="en-US" dirty="0" err="1"/>
              <a:t>brojem</a:t>
            </a:r>
            <a:r>
              <a:rPr lang="en-US" dirty="0"/>
              <a:t>, </a:t>
            </a:r>
            <a:r>
              <a:rPr lang="en-US" dirty="0" err="1"/>
              <a:t>brojem</a:t>
            </a:r>
            <a:r>
              <a:rPr lang="en-US" dirty="0"/>
              <a:t> </a:t>
            </a:r>
            <a:r>
              <a:rPr lang="en-US" dirty="0" err="1"/>
              <a:t>telefona</a:t>
            </a:r>
            <a:r>
              <a:rPr lang="en-US" dirty="0"/>
              <a:t>, </a:t>
            </a:r>
            <a:r>
              <a:rPr lang="en-US" dirty="0" err="1"/>
              <a:t>šifrom</a:t>
            </a:r>
            <a:r>
              <a:rPr lang="en-US" dirty="0"/>
              <a:t> </a:t>
            </a:r>
            <a:r>
              <a:rPr lang="en-US" dirty="0" err="1"/>
              <a:t>i</a:t>
            </a:r>
            <a:r>
              <a:rPr lang="en-US" dirty="0"/>
              <a:t> e-mail-</a:t>
            </a:r>
            <a:r>
              <a:rPr lang="en-US" dirty="0" err="1"/>
              <a:t>om</a:t>
            </a:r>
            <a:r>
              <a:rPr lang="en-US" dirty="0"/>
              <a:t>. Pre </a:t>
            </a:r>
            <a:r>
              <a:rPr lang="en-US" dirty="0" err="1"/>
              <a:t>kreiranja</a:t>
            </a:r>
            <a:r>
              <a:rPr lang="en-US" dirty="0"/>
              <a:t> </a:t>
            </a:r>
            <a:r>
              <a:rPr lang="en-US" dirty="0" err="1"/>
              <a:t>tabele</a:t>
            </a:r>
            <a:r>
              <a:rPr lang="en-US" dirty="0"/>
              <a:t>, </a:t>
            </a:r>
            <a:r>
              <a:rPr lang="en-US" dirty="0" err="1"/>
              <a:t>potrebno</a:t>
            </a:r>
            <a:r>
              <a:rPr lang="en-US" dirty="0"/>
              <a:t> je u </a:t>
            </a:r>
            <a:r>
              <a:rPr lang="en-US" dirty="0" err="1"/>
              <a:t>specifikaciji</a:t>
            </a:r>
            <a:r>
              <a:rPr lang="en-US" dirty="0"/>
              <a:t> </a:t>
            </a:r>
            <a:r>
              <a:rPr lang="en-US" dirty="0" err="1"/>
              <a:t>tačno</a:t>
            </a:r>
            <a:r>
              <a:rPr lang="en-US" dirty="0"/>
              <a:t> </a:t>
            </a:r>
            <a:r>
              <a:rPr lang="en-US" dirty="0" err="1"/>
              <a:t>naglasiti</a:t>
            </a:r>
            <a:r>
              <a:rPr lang="en-US" dirty="0"/>
              <a:t> </a:t>
            </a:r>
            <a:r>
              <a:rPr lang="en-US" dirty="0" err="1"/>
              <a:t>koje</a:t>
            </a:r>
            <a:r>
              <a:rPr lang="en-US" dirty="0"/>
              <a:t> </a:t>
            </a:r>
            <a:r>
              <a:rPr lang="en-US" dirty="0" err="1"/>
              <a:t>će</a:t>
            </a:r>
            <a:r>
              <a:rPr lang="en-US" dirty="0"/>
              <a:t> </a:t>
            </a:r>
            <a:r>
              <a:rPr lang="en-US" dirty="0" err="1"/>
              <a:t>tipove</a:t>
            </a:r>
            <a:r>
              <a:rPr lang="en-US" dirty="0"/>
              <a:t> </a:t>
            </a:r>
            <a:r>
              <a:rPr lang="en-US" dirty="0" err="1"/>
              <a:t>podataka</a:t>
            </a:r>
            <a:r>
              <a:rPr lang="en-US" dirty="0"/>
              <a:t> </a:t>
            </a:r>
            <a:r>
              <a:rPr lang="en-US" dirty="0" err="1"/>
              <a:t>tabela</a:t>
            </a:r>
            <a:r>
              <a:rPr lang="en-US" dirty="0"/>
              <a:t> </a:t>
            </a:r>
            <a:r>
              <a:rPr lang="en-US" dirty="0" err="1"/>
              <a:t>sadržati</a:t>
            </a:r>
            <a:r>
              <a:rPr lang="en-US" dirty="0"/>
              <a:t>.</a:t>
            </a:r>
          </a:p>
          <a:p>
            <a:r>
              <a:rPr lang="en-US" b="1" i="1" dirty="0" err="1"/>
              <a:t>Rešenje</a:t>
            </a:r>
            <a:r>
              <a:rPr lang="en-US" b="1" i="1" dirty="0"/>
              <a:t>:</a:t>
            </a:r>
            <a:endParaRPr lang="en-US" dirty="0"/>
          </a:p>
          <a:p>
            <a:r>
              <a:rPr lang="en-US" dirty="0" err="1"/>
              <a:t>Tabela</a:t>
            </a:r>
            <a:r>
              <a:rPr lang="en-US" dirty="0"/>
              <a:t> </a:t>
            </a:r>
            <a:r>
              <a:rPr lang="en-US" dirty="0" err="1"/>
              <a:t>će</a:t>
            </a:r>
            <a:r>
              <a:rPr lang="en-US" dirty="0"/>
              <a:t> </a:t>
            </a:r>
            <a:r>
              <a:rPr lang="en-US" dirty="0" err="1"/>
              <a:t>sadržati</a:t>
            </a:r>
            <a:r>
              <a:rPr lang="en-US" dirty="0"/>
              <a:t> </a:t>
            </a:r>
            <a:r>
              <a:rPr lang="en-US" dirty="0" err="1"/>
              <a:t>polje</a:t>
            </a:r>
            <a:r>
              <a:rPr lang="en-US" dirty="0"/>
              <a:t> ID, </a:t>
            </a:r>
            <a:r>
              <a:rPr lang="en-US" dirty="0" err="1"/>
              <a:t>koje</a:t>
            </a:r>
            <a:r>
              <a:rPr lang="en-US" dirty="0"/>
              <a:t> </a:t>
            </a:r>
            <a:r>
              <a:rPr lang="en-US" dirty="0" err="1"/>
              <a:t>će</a:t>
            </a:r>
            <a:r>
              <a:rPr lang="en-US" dirty="0"/>
              <a:t>, u </a:t>
            </a:r>
            <a:r>
              <a:rPr lang="en-US" dirty="0" err="1"/>
              <a:t>odnosu</a:t>
            </a:r>
            <a:r>
              <a:rPr lang="en-US" dirty="0"/>
              <a:t> </a:t>
            </a:r>
            <a:r>
              <a:rPr lang="en-US" dirty="0" err="1"/>
              <a:t>na</a:t>
            </a:r>
            <a:r>
              <a:rPr lang="en-US" dirty="0"/>
              <a:t> </a:t>
            </a:r>
            <a:r>
              <a:rPr lang="en-US" dirty="0" err="1"/>
              <a:t>frekvenciju</a:t>
            </a:r>
            <a:r>
              <a:rPr lang="en-US" dirty="0"/>
              <a:t> </a:t>
            </a:r>
            <a:r>
              <a:rPr lang="en-US" dirty="0" err="1"/>
              <a:t>korisnika</a:t>
            </a:r>
            <a:r>
              <a:rPr lang="en-US" dirty="0"/>
              <a:t> </a:t>
            </a:r>
            <a:r>
              <a:rPr lang="en-US" dirty="0" err="1"/>
              <a:t>biti</a:t>
            </a:r>
            <a:r>
              <a:rPr lang="en-US" dirty="0"/>
              <a:t> </a:t>
            </a:r>
            <a:r>
              <a:rPr lang="en-US" dirty="0" err="1"/>
              <a:t>smallint</a:t>
            </a:r>
            <a:r>
              <a:rPr lang="en-US" dirty="0"/>
              <a:t>, </a:t>
            </a:r>
            <a:r>
              <a:rPr lang="en-US" dirty="0" err="1"/>
              <a:t>mediumint</a:t>
            </a:r>
            <a:r>
              <a:rPr lang="en-US" dirty="0"/>
              <a:t> </a:t>
            </a:r>
            <a:r>
              <a:rPr lang="en-US" dirty="0" err="1"/>
              <a:t>ili</a:t>
            </a:r>
            <a:r>
              <a:rPr lang="en-US" dirty="0"/>
              <a:t> int.</a:t>
            </a:r>
            <a:br>
              <a:rPr lang="en-US" dirty="0"/>
            </a:br>
            <a:r>
              <a:rPr lang="en-US" dirty="0" err="1"/>
              <a:t>Za</a:t>
            </a:r>
            <a:r>
              <a:rPr lang="en-US" dirty="0"/>
              <a:t> </a:t>
            </a:r>
            <a:r>
              <a:rPr lang="en-US" dirty="0" err="1"/>
              <a:t>polja</a:t>
            </a:r>
            <a:r>
              <a:rPr lang="en-US" dirty="0"/>
              <a:t> </a:t>
            </a:r>
            <a:r>
              <a:rPr lang="en-US" dirty="0" err="1"/>
              <a:t>ime</a:t>
            </a:r>
            <a:r>
              <a:rPr lang="en-US" dirty="0"/>
              <a:t> </a:t>
            </a:r>
            <a:r>
              <a:rPr lang="en-US" dirty="0" err="1"/>
              <a:t>i</a:t>
            </a:r>
            <a:r>
              <a:rPr lang="en-US" dirty="0"/>
              <a:t> </a:t>
            </a:r>
            <a:r>
              <a:rPr lang="en-US" dirty="0" err="1"/>
              <a:t>prezime</a:t>
            </a:r>
            <a:r>
              <a:rPr lang="en-US" dirty="0"/>
              <a:t>, </a:t>
            </a:r>
            <a:r>
              <a:rPr lang="en-US" dirty="0" err="1"/>
              <a:t>može</a:t>
            </a:r>
            <a:r>
              <a:rPr lang="en-US" dirty="0"/>
              <a:t> se </a:t>
            </a:r>
            <a:r>
              <a:rPr lang="en-US" dirty="0" err="1"/>
              <a:t>koristiti</a:t>
            </a:r>
            <a:r>
              <a:rPr lang="en-US" dirty="0"/>
              <a:t> tip </a:t>
            </a:r>
            <a:r>
              <a:rPr lang="en-US" dirty="0" err="1"/>
              <a:t>varchar</a:t>
            </a:r>
            <a:r>
              <a:rPr lang="en-US" dirty="0"/>
              <a:t>(50), </a:t>
            </a:r>
            <a:r>
              <a:rPr lang="en-US" dirty="0" err="1"/>
              <a:t>jer</a:t>
            </a:r>
            <a:r>
              <a:rPr lang="en-US" dirty="0"/>
              <a:t> </a:t>
            </a:r>
            <a:r>
              <a:rPr lang="en-US" dirty="0" err="1"/>
              <a:t>ni</a:t>
            </a:r>
            <a:r>
              <a:rPr lang="en-US" dirty="0"/>
              <a:t> </a:t>
            </a:r>
            <a:r>
              <a:rPr lang="en-US" dirty="0" err="1"/>
              <a:t>ime</a:t>
            </a:r>
            <a:r>
              <a:rPr lang="en-US" dirty="0"/>
              <a:t> </a:t>
            </a:r>
            <a:r>
              <a:rPr lang="en-US" dirty="0" err="1"/>
              <a:t>ni</a:t>
            </a:r>
            <a:r>
              <a:rPr lang="en-US" dirty="0"/>
              <a:t> </a:t>
            </a:r>
            <a:r>
              <a:rPr lang="en-US" dirty="0" err="1"/>
              <a:t>prezime</a:t>
            </a:r>
            <a:r>
              <a:rPr lang="en-US" dirty="0"/>
              <a:t> </a:t>
            </a:r>
            <a:r>
              <a:rPr lang="en-US" dirty="0" err="1"/>
              <a:t>neće</a:t>
            </a:r>
            <a:r>
              <a:rPr lang="en-US" dirty="0"/>
              <a:t> </a:t>
            </a:r>
            <a:r>
              <a:rPr lang="en-US" dirty="0" err="1"/>
              <a:t>prelaziti</a:t>
            </a:r>
            <a:r>
              <a:rPr lang="en-US" dirty="0"/>
              <a:t> 50 </a:t>
            </a:r>
            <a:r>
              <a:rPr lang="en-US" dirty="0" err="1"/>
              <a:t>karaktera</a:t>
            </a:r>
            <a:r>
              <a:rPr lang="en-US" dirty="0"/>
              <a:t>. </a:t>
            </a:r>
            <a:r>
              <a:rPr lang="en-US" dirty="0" err="1"/>
              <a:t>Za</a:t>
            </a:r>
            <a:r>
              <a:rPr lang="en-US" dirty="0"/>
              <a:t> ova </a:t>
            </a:r>
            <a:r>
              <a:rPr lang="en-US" dirty="0" err="1"/>
              <a:t>polja</a:t>
            </a:r>
            <a:r>
              <a:rPr lang="en-US" dirty="0"/>
              <a:t> </a:t>
            </a:r>
            <a:r>
              <a:rPr lang="en-US" dirty="0" err="1"/>
              <a:t>nikako</a:t>
            </a:r>
            <a:r>
              <a:rPr lang="en-US" dirty="0"/>
              <a:t> ne </a:t>
            </a:r>
            <a:r>
              <a:rPr lang="en-US" dirty="0" err="1"/>
              <a:t>treba</a:t>
            </a:r>
            <a:r>
              <a:rPr lang="en-US" dirty="0"/>
              <a:t> </a:t>
            </a:r>
            <a:r>
              <a:rPr lang="en-US" dirty="0" err="1"/>
              <a:t>koristiti</a:t>
            </a:r>
            <a:r>
              <a:rPr lang="en-US" dirty="0"/>
              <a:t> tip text. </a:t>
            </a:r>
            <a:r>
              <a:rPr lang="en-US" dirty="0" err="1"/>
              <a:t>Ovaj</a:t>
            </a:r>
            <a:r>
              <a:rPr lang="en-US" dirty="0"/>
              <a:t> tip (</a:t>
            </a:r>
            <a:r>
              <a:rPr lang="en-US" dirty="0" err="1"/>
              <a:t>varchar</a:t>
            </a:r>
            <a:r>
              <a:rPr lang="en-US" dirty="0"/>
              <a:t>(50)) </a:t>
            </a:r>
            <a:r>
              <a:rPr lang="en-US" dirty="0" err="1"/>
              <a:t>može</a:t>
            </a:r>
            <a:r>
              <a:rPr lang="en-US" dirty="0"/>
              <a:t> se </a:t>
            </a:r>
            <a:r>
              <a:rPr lang="en-US" dirty="0" err="1"/>
              <a:t>iskoristiti</a:t>
            </a:r>
            <a:r>
              <a:rPr lang="en-US" dirty="0"/>
              <a:t> </a:t>
            </a:r>
            <a:r>
              <a:rPr lang="en-US" dirty="0" err="1"/>
              <a:t>i</a:t>
            </a:r>
            <a:r>
              <a:rPr lang="en-US" dirty="0"/>
              <a:t> </a:t>
            </a:r>
            <a:r>
              <a:rPr lang="en-US" dirty="0" err="1"/>
              <a:t>za</a:t>
            </a:r>
            <a:r>
              <a:rPr lang="en-US" dirty="0"/>
              <a:t> e-mail </a:t>
            </a:r>
            <a:r>
              <a:rPr lang="en-US" dirty="0" err="1"/>
              <a:t>i</a:t>
            </a:r>
            <a:r>
              <a:rPr lang="en-US" dirty="0"/>
              <a:t> </a:t>
            </a:r>
            <a:r>
              <a:rPr lang="en-US" dirty="0" err="1"/>
              <a:t>broj</a:t>
            </a:r>
            <a:r>
              <a:rPr lang="en-US" dirty="0"/>
              <a:t> </a:t>
            </a:r>
            <a:r>
              <a:rPr lang="en-US" dirty="0" err="1"/>
              <a:t>telefona</a:t>
            </a:r>
            <a:r>
              <a:rPr lang="en-US" dirty="0"/>
              <a:t>, </a:t>
            </a:r>
            <a:r>
              <a:rPr lang="en-US" dirty="0" err="1"/>
              <a:t>dok</a:t>
            </a:r>
            <a:r>
              <a:rPr lang="en-US" dirty="0"/>
              <a:t> </a:t>
            </a:r>
            <a:r>
              <a:rPr lang="en-US" dirty="0" err="1"/>
              <a:t>za</a:t>
            </a:r>
            <a:r>
              <a:rPr lang="en-US" dirty="0"/>
              <a:t> </a:t>
            </a:r>
            <a:r>
              <a:rPr lang="en-US" dirty="0" err="1"/>
              <a:t>matični</a:t>
            </a:r>
            <a:r>
              <a:rPr lang="en-US" dirty="0"/>
              <a:t> </a:t>
            </a:r>
            <a:r>
              <a:rPr lang="en-US" dirty="0" err="1"/>
              <a:t>broj</a:t>
            </a:r>
            <a:r>
              <a:rPr lang="en-US" dirty="0"/>
              <a:t> </a:t>
            </a:r>
            <a:r>
              <a:rPr lang="en-US" dirty="0" err="1"/>
              <a:t>može</a:t>
            </a:r>
            <a:r>
              <a:rPr lang="en-US" dirty="0"/>
              <a:t> </a:t>
            </a:r>
            <a:r>
              <a:rPr lang="en-US" dirty="0" err="1"/>
              <a:t>biti</a:t>
            </a:r>
            <a:r>
              <a:rPr lang="en-US" dirty="0"/>
              <a:t> </a:t>
            </a:r>
            <a:r>
              <a:rPr lang="en-US" dirty="0" err="1"/>
              <a:t>iskorišćen</a:t>
            </a:r>
            <a:r>
              <a:rPr lang="en-US" dirty="0"/>
              <a:t> tip </a:t>
            </a:r>
            <a:r>
              <a:rPr lang="en-US" dirty="0" err="1"/>
              <a:t>varchar</a:t>
            </a:r>
            <a:r>
              <a:rPr lang="en-US" dirty="0"/>
              <a:t>(13).</a:t>
            </a:r>
          </a:p>
          <a:p>
            <a:r>
              <a:rPr lang="en-US" b="1" dirty="0" err="1"/>
              <a:t>Konačni</a:t>
            </a:r>
            <a:r>
              <a:rPr lang="en-US" b="1" dirty="0"/>
              <a:t> set </a:t>
            </a:r>
            <a:r>
              <a:rPr lang="en-US" b="1" dirty="0" err="1"/>
              <a:t>podataka</a:t>
            </a:r>
            <a:r>
              <a:rPr lang="en-US" b="1" dirty="0"/>
              <a:t> bi bio:</a:t>
            </a:r>
            <a:endParaRPr lang="en-US" dirty="0"/>
          </a:p>
          <a:p>
            <a:r>
              <a:rPr lang="en-US" i="1" dirty="0"/>
              <a:t>id </a:t>
            </a:r>
            <a:r>
              <a:rPr lang="en-US" i="1" dirty="0" err="1"/>
              <a:t>int</a:t>
            </a:r>
            <a:r>
              <a:rPr lang="en-US" dirty="0"/>
              <a:t/>
            </a:r>
            <a:br>
              <a:rPr lang="en-US" dirty="0"/>
            </a:br>
            <a:r>
              <a:rPr lang="en-US" i="1" dirty="0" err="1"/>
              <a:t>ime</a:t>
            </a:r>
            <a:r>
              <a:rPr lang="en-US" i="1" dirty="0"/>
              <a:t> </a:t>
            </a:r>
            <a:r>
              <a:rPr lang="en-US" i="1" dirty="0" err="1"/>
              <a:t>varchar</a:t>
            </a:r>
            <a:r>
              <a:rPr lang="en-US" i="1" dirty="0"/>
              <a:t>(50)</a:t>
            </a:r>
            <a:r>
              <a:rPr lang="en-US" dirty="0"/>
              <a:t/>
            </a:r>
            <a:br>
              <a:rPr lang="en-US" dirty="0"/>
            </a:br>
            <a:r>
              <a:rPr lang="en-US" i="1" dirty="0" err="1"/>
              <a:t>prezime</a:t>
            </a:r>
            <a:r>
              <a:rPr lang="en-US" i="1" dirty="0"/>
              <a:t> </a:t>
            </a:r>
            <a:r>
              <a:rPr lang="en-US" i="1" dirty="0" err="1"/>
              <a:t>varchar</a:t>
            </a:r>
            <a:r>
              <a:rPr lang="en-US" i="1" dirty="0"/>
              <a:t>(50)</a:t>
            </a:r>
            <a:r>
              <a:rPr lang="en-US" dirty="0"/>
              <a:t/>
            </a:r>
            <a:br>
              <a:rPr lang="en-US" dirty="0"/>
            </a:br>
            <a:r>
              <a:rPr lang="en-US" i="1" dirty="0"/>
              <a:t>email </a:t>
            </a:r>
            <a:r>
              <a:rPr lang="en-US" i="1" dirty="0" err="1"/>
              <a:t>varchar</a:t>
            </a:r>
            <a:r>
              <a:rPr lang="en-US" i="1" dirty="0"/>
              <a:t>(50)</a:t>
            </a:r>
            <a:r>
              <a:rPr lang="en-US" dirty="0"/>
              <a:t/>
            </a:r>
            <a:br>
              <a:rPr lang="en-US" dirty="0"/>
            </a:br>
            <a:r>
              <a:rPr lang="en-US" i="1" dirty="0" err="1"/>
              <a:t>sifra</a:t>
            </a:r>
            <a:r>
              <a:rPr lang="en-US" i="1" dirty="0"/>
              <a:t> </a:t>
            </a:r>
            <a:r>
              <a:rPr lang="en-US" i="1" dirty="0" err="1"/>
              <a:t>varchar</a:t>
            </a:r>
            <a:r>
              <a:rPr lang="en-US" i="1" dirty="0"/>
              <a:t>(50)</a:t>
            </a:r>
            <a:r>
              <a:rPr lang="en-US" dirty="0"/>
              <a:t/>
            </a:r>
            <a:br>
              <a:rPr lang="en-US" dirty="0"/>
            </a:br>
            <a:r>
              <a:rPr lang="en-US" i="1" dirty="0" err="1"/>
              <a:t>maticnibroj</a:t>
            </a:r>
            <a:r>
              <a:rPr lang="en-US" i="1" dirty="0"/>
              <a:t> </a:t>
            </a:r>
            <a:r>
              <a:rPr lang="en-US" i="1" dirty="0" err="1"/>
              <a:t>varchar</a:t>
            </a:r>
            <a:r>
              <a:rPr lang="en-US" i="1" dirty="0"/>
              <a:t>(13)</a:t>
            </a:r>
            <a:endParaRPr lang="en-US" dirty="0"/>
          </a:p>
          <a:p>
            <a:r>
              <a:rPr lang="en-US" dirty="0"/>
              <a:t/>
            </a:r>
            <a:br>
              <a:rPr lang="en-US" dirty="0"/>
            </a:br>
            <a:r>
              <a:rPr lang="en-US" dirty="0"/>
              <a:t/>
            </a:r>
            <a:br>
              <a:rPr lang="en-US" dirty="0"/>
            </a:b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idx="1"/>
          </p:nvPr>
        </p:nvSpPr>
        <p:spPr/>
        <p:txBody>
          <a:bodyPr>
            <a:normAutofit fontScale="62500" lnSpcReduction="20000"/>
          </a:bodyPr>
          <a:lstStyle/>
          <a:p>
            <a:r>
              <a:rPr lang="vi-VN" b="1" dirty="0"/>
              <a:t>Vežba 2</a:t>
            </a:r>
          </a:p>
          <a:p>
            <a:r>
              <a:rPr lang="vi-VN" b="1" i="1" dirty="0"/>
              <a:t>Problem:</a:t>
            </a:r>
            <a:endParaRPr lang="vi-VN" dirty="0"/>
          </a:p>
          <a:p>
            <a:r>
              <a:rPr lang="vi-VN" dirty="0"/>
              <a:t>Potrebno je kreirati tabelu automobil. Ova tabela sadržala bi podatke o kubikaži automobila, konjskim snagama, nazivu, maksimalnoj brzini i godini proizvodnje. Pre kreiranja tabele, potrebno je odrediti koji će </a:t>
            </a:r>
            <a:r>
              <a:rPr lang="vi-VN" b="1" dirty="0">
                <a:hlinkClick r:id="rId2"/>
              </a:rPr>
              <a:t>tipovi podataka</a:t>
            </a:r>
            <a:r>
              <a:rPr lang="vi-VN" dirty="0"/>
              <a:t> biti korišćeni.</a:t>
            </a:r>
          </a:p>
          <a:p>
            <a:r>
              <a:rPr lang="vi-VN" b="1" i="1" dirty="0"/>
              <a:t>Rešenje:</a:t>
            </a:r>
            <a:endParaRPr lang="vi-VN" dirty="0"/>
          </a:p>
          <a:p>
            <a:r>
              <a:rPr lang="vi-VN" dirty="0"/>
              <a:t>Kubikaža ne može biti veća od nekoliko hiljada, pa je smallint dovoljan tip. Broj konjskih snaga je još manji (ali ipak veći od tinyint-a), pa je i za njega dovoljan smallint. Maksimalna brzina takođe.</a:t>
            </a:r>
          </a:p>
          <a:p>
            <a:r>
              <a:rPr lang="vi-VN" dirty="0"/>
              <a:t>Za godinu proizvodnje možemo iskoristiti tip year, date, timestamp pa cak i smallint.</a:t>
            </a:r>
          </a:p>
          <a:p>
            <a:r>
              <a:rPr lang="vi-VN" i="1" dirty="0"/>
              <a:t>id int</a:t>
            </a:r>
            <a:r>
              <a:rPr lang="vi-VN" dirty="0"/>
              <a:t/>
            </a:r>
            <a:br>
              <a:rPr lang="vi-VN" dirty="0"/>
            </a:br>
            <a:r>
              <a:rPr lang="vi-VN" i="1" dirty="0"/>
              <a:t>kubikaza smallint</a:t>
            </a:r>
            <a:r>
              <a:rPr lang="vi-VN" dirty="0"/>
              <a:t/>
            </a:r>
            <a:br>
              <a:rPr lang="vi-VN" dirty="0"/>
            </a:br>
            <a:r>
              <a:rPr lang="vi-VN" i="1" dirty="0"/>
              <a:t>ks smallint</a:t>
            </a:r>
            <a:r>
              <a:rPr lang="vi-VN" dirty="0"/>
              <a:t/>
            </a:r>
            <a:br>
              <a:rPr lang="vi-VN" dirty="0"/>
            </a:br>
            <a:r>
              <a:rPr lang="vi-VN" i="1" dirty="0"/>
              <a:t>godinaproizvodnje year</a:t>
            </a:r>
            <a:endParaRPr lang="vi-VN" dirty="0"/>
          </a:p>
          <a:p>
            <a:r>
              <a:rPr lang="vi-VN" dirty="0"/>
              <a:t/>
            </a:r>
            <a:br>
              <a:rPr lang="vi-VN" dirty="0"/>
            </a:br>
            <a:r>
              <a:rPr lang="vi-VN" dirty="0"/>
              <a:t/>
            </a:r>
            <a:br>
              <a:rPr lang="vi-VN" dirty="0"/>
            </a:b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idx="1"/>
          </p:nvPr>
        </p:nvSpPr>
        <p:spPr/>
        <p:txBody>
          <a:bodyPr>
            <a:normAutofit fontScale="62500" lnSpcReduction="20000"/>
          </a:bodyPr>
          <a:lstStyle/>
          <a:p>
            <a:r>
              <a:rPr lang="en-US" b="1" dirty="0" err="1"/>
              <a:t>Vežba</a:t>
            </a:r>
            <a:r>
              <a:rPr lang="en-US" b="1" dirty="0"/>
              <a:t> 3</a:t>
            </a:r>
          </a:p>
          <a:p>
            <a:r>
              <a:rPr lang="en-US" b="1" i="1" dirty="0"/>
              <a:t>Problem:</a:t>
            </a:r>
            <a:endParaRPr lang="en-US" dirty="0"/>
          </a:p>
          <a:p>
            <a:r>
              <a:rPr lang="en-US" dirty="0" err="1"/>
              <a:t>Potrebno</a:t>
            </a:r>
            <a:r>
              <a:rPr lang="en-US" dirty="0"/>
              <a:t> je </a:t>
            </a:r>
            <a:r>
              <a:rPr lang="en-US" dirty="0" err="1"/>
              <a:t>kreirati</a:t>
            </a:r>
            <a:r>
              <a:rPr lang="en-US" dirty="0"/>
              <a:t> </a:t>
            </a:r>
            <a:r>
              <a:rPr lang="en-US" dirty="0" err="1"/>
              <a:t>tabelu</a:t>
            </a:r>
            <a:r>
              <a:rPr lang="en-US" dirty="0"/>
              <a:t> </a:t>
            </a:r>
            <a:r>
              <a:rPr lang="en-US" dirty="0" err="1"/>
              <a:t>za</a:t>
            </a:r>
            <a:r>
              <a:rPr lang="en-US" dirty="0"/>
              <a:t> </a:t>
            </a:r>
            <a:r>
              <a:rPr lang="en-US" dirty="0" err="1"/>
              <a:t>prodavnicu</a:t>
            </a:r>
            <a:r>
              <a:rPr lang="en-US" dirty="0"/>
              <a:t> </a:t>
            </a:r>
            <a:r>
              <a:rPr lang="en-US" dirty="0" err="1"/>
              <a:t>knjiga</a:t>
            </a:r>
            <a:r>
              <a:rPr lang="en-US" dirty="0"/>
              <a:t>. </a:t>
            </a:r>
            <a:r>
              <a:rPr lang="en-US" dirty="0" err="1"/>
              <a:t>Za</a:t>
            </a:r>
            <a:r>
              <a:rPr lang="en-US" dirty="0"/>
              <a:t> </a:t>
            </a:r>
            <a:r>
              <a:rPr lang="en-US" dirty="0" err="1"/>
              <a:t>svaku</a:t>
            </a:r>
            <a:r>
              <a:rPr lang="en-US" dirty="0"/>
              <a:t> </a:t>
            </a:r>
            <a:r>
              <a:rPr lang="en-US" dirty="0" err="1"/>
              <a:t>knjigu</a:t>
            </a:r>
            <a:r>
              <a:rPr lang="en-US" dirty="0"/>
              <a:t> u </a:t>
            </a:r>
            <a:r>
              <a:rPr lang="en-US" dirty="0" err="1"/>
              <a:t>tabeli</a:t>
            </a:r>
            <a:r>
              <a:rPr lang="en-US" dirty="0"/>
              <a:t>, </a:t>
            </a:r>
            <a:r>
              <a:rPr lang="en-US" dirty="0" err="1"/>
              <a:t>potrebo</a:t>
            </a:r>
            <a:r>
              <a:rPr lang="en-US" dirty="0"/>
              <a:t> je </a:t>
            </a:r>
            <a:r>
              <a:rPr lang="en-US" dirty="0" err="1"/>
              <a:t>čuvati</a:t>
            </a:r>
            <a:r>
              <a:rPr lang="en-US" dirty="0"/>
              <a:t> </a:t>
            </a:r>
            <a:r>
              <a:rPr lang="en-US" dirty="0" err="1"/>
              <a:t>naziv</a:t>
            </a:r>
            <a:r>
              <a:rPr lang="en-US" dirty="0"/>
              <a:t>, </a:t>
            </a:r>
            <a:r>
              <a:rPr lang="en-US" dirty="0" err="1"/>
              <a:t>cenu</a:t>
            </a:r>
            <a:r>
              <a:rPr lang="en-US" dirty="0"/>
              <a:t>, </a:t>
            </a:r>
            <a:r>
              <a:rPr lang="en-US" dirty="0" err="1"/>
              <a:t>autora</a:t>
            </a:r>
            <a:r>
              <a:rPr lang="en-US" dirty="0"/>
              <a:t>, </a:t>
            </a:r>
            <a:r>
              <a:rPr lang="en-US" dirty="0" err="1"/>
              <a:t>kratak</a:t>
            </a:r>
            <a:r>
              <a:rPr lang="en-US" dirty="0"/>
              <a:t> </a:t>
            </a:r>
            <a:r>
              <a:rPr lang="en-US" dirty="0" err="1"/>
              <a:t>opis</a:t>
            </a:r>
            <a:r>
              <a:rPr lang="en-US" dirty="0"/>
              <a:t>, </a:t>
            </a:r>
            <a:r>
              <a:rPr lang="en-US" dirty="0" err="1"/>
              <a:t>isbn</a:t>
            </a:r>
            <a:r>
              <a:rPr lang="en-US" dirty="0"/>
              <a:t> </a:t>
            </a:r>
            <a:r>
              <a:rPr lang="en-US" dirty="0" err="1"/>
              <a:t>broj</a:t>
            </a:r>
            <a:r>
              <a:rPr lang="en-US" dirty="0"/>
              <a:t> </a:t>
            </a:r>
            <a:r>
              <a:rPr lang="en-US" dirty="0" err="1"/>
              <a:t>i</a:t>
            </a:r>
            <a:r>
              <a:rPr lang="en-US" dirty="0"/>
              <a:t> datum </a:t>
            </a:r>
            <a:r>
              <a:rPr lang="en-US" dirty="0" err="1"/>
              <a:t>izdavanja</a:t>
            </a:r>
            <a:r>
              <a:rPr lang="en-US" dirty="0"/>
              <a:t>.</a:t>
            </a:r>
          </a:p>
          <a:p>
            <a:r>
              <a:rPr lang="en-US" b="1" i="1" dirty="0" err="1"/>
              <a:t>Rešenje</a:t>
            </a:r>
            <a:r>
              <a:rPr lang="en-US" b="1" i="1" dirty="0"/>
              <a:t>:</a:t>
            </a:r>
            <a:endParaRPr lang="en-US" dirty="0"/>
          </a:p>
          <a:p>
            <a:r>
              <a:rPr lang="en-US" dirty="0" err="1"/>
              <a:t>Naziv</a:t>
            </a:r>
            <a:r>
              <a:rPr lang="en-US" dirty="0"/>
              <a:t> </a:t>
            </a:r>
            <a:r>
              <a:rPr lang="en-US" dirty="0" err="1"/>
              <a:t>knjige</a:t>
            </a:r>
            <a:r>
              <a:rPr lang="en-US" dirty="0"/>
              <a:t> </a:t>
            </a:r>
            <a:r>
              <a:rPr lang="en-US" dirty="0" err="1"/>
              <a:t>može</a:t>
            </a:r>
            <a:r>
              <a:rPr lang="en-US" dirty="0"/>
              <a:t> </a:t>
            </a:r>
            <a:r>
              <a:rPr lang="en-US" dirty="0" err="1"/>
              <a:t>biti</a:t>
            </a:r>
            <a:r>
              <a:rPr lang="en-US" dirty="0"/>
              <a:t> </a:t>
            </a:r>
            <a:r>
              <a:rPr lang="en-US" dirty="0" err="1"/>
              <a:t>varchar</a:t>
            </a:r>
            <a:r>
              <a:rPr lang="en-US" dirty="0"/>
              <a:t>(256), pod </a:t>
            </a:r>
            <a:r>
              <a:rPr lang="en-US" dirty="0" err="1"/>
              <a:t>pretpostavkom</a:t>
            </a:r>
            <a:r>
              <a:rPr lang="en-US" dirty="0"/>
              <a:t> </a:t>
            </a:r>
            <a:r>
              <a:rPr lang="en-US" dirty="0" err="1"/>
              <a:t>da</a:t>
            </a:r>
            <a:r>
              <a:rPr lang="en-US" dirty="0"/>
              <a:t> ne </a:t>
            </a:r>
            <a:r>
              <a:rPr lang="en-US" dirty="0" err="1"/>
              <a:t>postoji</a:t>
            </a:r>
            <a:r>
              <a:rPr lang="en-US" dirty="0"/>
              <a:t> </a:t>
            </a:r>
            <a:r>
              <a:rPr lang="en-US" dirty="0" err="1"/>
              <a:t>naziv</a:t>
            </a:r>
            <a:r>
              <a:rPr lang="en-US" dirty="0"/>
              <a:t> </a:t>
            </a:r>
            <a:r>
              <a:rPr lang="en-US" dirty="0" err="1"/>
              <a:t>duži</a:t>
            </a:r>
            <a:r>
              <a:rPr lang="en-US" dirty="0"/>
              <a:t> </a:t>
            </a:r>
            <a:r>
              <a:rPr lang="en-US" dirty="0" err="1"/>
              <a:t>od</a:t>
            </a:r>
            <a:r>
              <a:rPr lang="en-US" dirty="0"/>
              <a:t> 256 </a:t>
            </a:r>
            <a:r>
              <a:rPr lang="en-US" dirty="0" err="1"/>
              <a:t>karaktera</a:t>
            </a:r>
            <a:r>
              <a:rPr lang="en-US" dirty="0"/>
              <a:t>. </a:t>
            </a:r>
            <a:r>
              <a:rPr lang="en-US" dirty="0" err="1"/>
              <a:t>Cena</a:t>
            </a:r>
            <a:r>
              <a:rPr lang="en-US" dirty="0"/>
              <a:t> </a:t>
            </a:r>
            <a:r>
              <a:rPr lang="en-US" dirty="0" err="1"/>
              <a:t>može</a:t>
            </a:r>
            <a:r>
              <a:rPr lang="en-US" dirty="0"/>
              <a:t> </a:t>
            </a:r>
            <a:r>
              <a:rPr lang="en-US" dirty="0" err="1"/>
              <a:t>biti</a:t>
            </a:r>
            <a:r>
              <a:rPr lang="en-US" dirty="0"/>
              <a:t> tip decimal, </a:t>
            </a:r>
            <a:r>
              <a:rPr lang="en-US" dirty="0" err="1"/>
              <a:t>sa</a:t>
            </a:r>
            <a:r>
              <a:rPr lang="en-US" dirty="0"/>
              <a:t> </a:t>
            </a:r>
            <a:r>
              <a:rPr lang="en-US" dirty="0" err="1"/>
              <a:t>šest</a:t>
            </a:r>
            <a:r>
              <a:rPr lang="en-US" dirty="0"/>
              <a:t> </a:t>
            </a:r>
            <a:r>
              <a:rPr lang="en-US" dirty="0" err="1"/>
              <a:t>cifara</a:t>
            </a:r>
            <a:r>
              <a:rPr lang="en-US" dirty="0"/>
              <a:t> </a:t>
            </a:r>
            <a:r>
              <a:rPr lang="en-US" dirty="0" err="1"/>
              <a:t>od</a:t>
            </a:r>
            <a:r>
              <a:rPr lang="en-US" dirty="0"/>
              <a:t> </a:t>
            </a:r>
            <a:r>
              <a:rPr lang="en-US" dirty="0" err="1"/>
              <a:t>čega</a:t>
            </a:r>
            <a:r>
              <a:rPr lang="en-US" dirty="0"/>
              <a:t> </a:t>
            </a:r>
            <a:r>
              <a:rPr lang="en-US" dirty="0" err="1"/>
              <a:t>dve</a:t>
            </a:r>
            <a:r>
              <a:rPr lang="en-US" dirty="0"/>
              <a:t> </a:t>
            </a:r>
            <a:r>
              <a:rPr lang="en-US" dirty="0" err="1"/>
              <a:t>decimale</a:t>
            </a:r>
            <a:r>
              <a:rPr lang="en-US" dirty="0"/>
              <a:t> (pod </a:t>
            </a:r>
            <a:r>
              <a:rPr lang="en-US" dirty="0" err="1"/>
              <a:t>pretpostavkom</a:t>
            </a:r>
            <a:r>
              <a:rPr lang="en-US" dirty="0"/>
              <a:t> </a:t>
            </a:r>
            <a:r>
              <a:rPr lang="en-US" dirty="0" err="1"/>
              <a:t>da</a:t>
            </a:r>
            <a:r>
              <a:rPr lang="en-US" dirty="0"/>
              <a:t> </a:t>
            </a:r>
            <a:r>
              <a:rPr lang="en-US" dirty="0" err="1"/>
              <a:t>ni</a:t>
            </a:r>
            <a:r>
              <a:rPr lang="en-US" dirty="0"/>
              <a:t> </a:t>
            </a:r>
            <a:r>
              <a:rPr lang="en-US" dirty="0" err="1"/>
              <a:t>jedna</a:t>
            </a:r>
            <a:r>
              <a:rPr lang="en-US" dirty="0"/>
              <a:t> </a:t>
            </a:r>
            <a:r>
              <a:rPr lang="en-US" dirty="0" err="1"/>
              <a:t>knjiga</a:t>
            </a:r>
            <a:r>
              <a:rPr lang="en-US" dirty="0"/>
              <a:t> </a:t>
            </a:r>
            <a:r>
              <a:rPr lang="en-US" dirty="0" err="1"/>
              <a:t>neće</a:t>
            </a:r>
            <a:r>
              <a:rPr lang="en-US" dirty="0"/>
              <a:t> </a:t>
            </a:r>
            <a:r>
              <a:rPr lang="en-US" dirty="0" err="1"/>
              <a:t>koštati</a:t>
            </a:r>
            <a:r>
              <a:rPr lang="en-US" dirty="0"/>
              <a:t> </a:t>
            </a:r>
            <a:r>
              <a:rPr lang="en-US" dirty="0" err="1"/>
              <a:t>više</a:t>
            </a:r>
            <a:r>
              <a:rPr lang="en-US" dirty="0"/>
              <a:t> </a:t>
            </a:r>
            <a:r>
              <a:rPr lang="en-US" dirty="0" err="1"/>
              <a:t>od</a:t>
            </a:r>
            <a:r>
              <a:rPr lang="en-US" dirty="0"/>
              <a:t> 9999). </a:t>
            </a:r>
            <a:r>
              <a:rPr lang="en-US" dirty="0" err="1"/>
              <a:t>Za</a:t>
            </a:r>
            <a:r>
              <a:rPr lang="en-US" dirty="0"/>
              <a:t> </a:t>
            </a:r>
            <a:r>
              <a:rPr lang="en-US" dirty="0" err="1"/>
              <a:t>kratak</a:t>
            </a:r>
            <a:r>
              <a:rPr lang="en-US" dirty="0"/>
              <a:t> </a:t>
            </a:r>
            <a:r>
              <a:rPr lang="en-US" dirty="0" err="1"/>
              <a:t>opis</a:t>
            </a:r>
            <a:r>
              <a:rPr lang="en-US" dirty="0"/>
              <a:t> </a:t>
            </a:r>
            <a:r>
              <a:rPr lang="en-US" dirty="0" err="1"/>
              <a:t>može</a:t>
            </a:r>
            <a:r>
              <a:rPr lang="en-US" dirty="0"/>
              <a:t> se </a:t>
            </a:r>
            <a:r>
              <a:rPr lang="en-US" dirty="0" err="1"/>
              <a:t>iskoristiti</a:t>
            </a:r>
            <a:r>
              <a:rPr lang="en-US" dirty="0"/>
              <a:t> </a:t>
            </a:r>
            <a:r>
              <a:rPr lang="en-US" dirty="0" err="1"/>
              <a:t>ili</a:t>
            </a:r>
            <a:r>
              <a:rPr lang="en-US" dirty="0"/>
              <a:t> </a:t>
            </a:r>
            <a:r>
              <a:rPr lang="en-US" dirty="0" err="1"/>
              <a:t>dugačak</a:t>
            </a:r>
            <a:r>
              <a:rPr lang="en-US" dirty="0"/>
              <a:t> </a:t>
            </a:r>
            <a:r>
              <a:rPr lang="en-US" dirty="0" err="1"/>
              <a:t>varchar</a:t>
            </a:r>
            <a:r>
              <a:rPr lang="en-US" dirty="0"/>
              <a:t> (4000) </a:t>
            </a:r>
            <a:r>
              <a:rPr lang="en-US" dirty="0" err="1"/>
              <a:t>ili</a:t>
            </a:r>
            <a:r>
              <a:rPr lang="en-US" dirty="0"/>
              <a:t> text. </a:t>
            </a:r>
            <a:r>
              <a:rPr lang="en-US" dirty="0" err="1"/>
              <a:t>Za</a:t>
            </a:r>
            <a:r>
              <a:rPr lang="en-US" dirty="0"/>
              <a:t> datum </a:t>
            </a:r>
            <a:r>
              <a:rPr lang="en-US" dirty="0" err="1"/>
              <a:t>izdavanja</a:t>
            </a:r>
            <a:r>
              <a:rPr lang="en-US" dirty="0"/>
              <a:t> </a:t>
            </a:r>
            <a:r>
              <a:rPr lang="en-US" dirty="0" err="1"/>
              <a:t>može</a:t>
            </a:r>
            <a:r>
              <a:rPr lang="en-US" dirty="0"/>
              <a:t> se </a:t>
            </a:r>
            <a:r>
              <a:rPr lang="en-US" dirty="0" err="1"/>
              <a:t>koristiti</a:t>
            </a:r>
            <a:r>
              <a:rPr lang="en-US" dirty="0"/>
              <a:t> Timestamp</a:t>
            </a:r>
          </a:p>
          <a:p>
            <a:r>
              <a:rPr lang="en-US" i="1" dirty="0"/>
              <a:t>id </a:t>
            </a:r>
            <a:r>
              <a:rPr lang="en-US" i="1" dirty="0" err="1"/>
              <a:t>int</a:t>
            </a:r>
            <a:r>
              <a:rPr lang="en-US" dirty="0"/>
              <a:t/>
            </a:r>
            <a:br>
              <a:rPr lang="en-US" dirty="0"/>
            </a:br>
            <a:r>
              <a:rPr lang="en-US" i="1" dirty="0" err="1"/>
              <a:t>naziv</a:t>
            </a:r>
            <a:r>
              <a:rPr lang="en-US" i="1" dirty="0"/>
              <a:t> </a:t>
            </a:r>
            <a:r>
              <a:rPr lang="en-US" i="1" dirty="0" err="1"/>
              <a:t>varchar</a:t>
            </a:r>
            <a:r>
              <a:rPr lang="en-US" i="1" dirty="0"/>
              <a:t>(256)</a:t>
            </a:r>
            <a:r>
              <a:rPr lang="en-US" dirty="0"/>
              <a:t/>
            </a:r>
            <a:br>
              <a:rPr lang="en-US" dirty="0"/>
            </a:br>
            <a:r>
              <a:rPr lang="en-US" i="1" dirty="0" err="1"/>
              <a:t>cena</a:t>
            </a:r>
            <a:r>
              <a:rPr lang="en-US" i="1" dirty="0"/>
              <a:t> decimal(6,2)</a:t>
            </a:r>
            <a:r>
              <a:rPr lang="en-US" dirty="0"/>
              <a:t/>
            </a:r>
            <a:br>
              <a:rPr lang="en-US" dirty="0"/>
            </a:br>
            <a:r>
              <a:rPr lang="en-US" i="1" dirty="0" err="1"/>
              <a:t>opis</a:t>
            </a:r>
            <a:r>
              <a:rPr lang="en-US" i="1" dirty="0"/>
              <a:t> </a:t>
            </a:r>
            <a:r>
              <a:rPr lang="en-US" i="1" dirty="0" err="1"/>
              <a:t>varchar</a:t>
            </a:r>
            <a:r>
              <a:rPr lang="en-US" i="1" dirty="0"/>
              <a:t>(4000)</a:t>
            </a:r>
            <a:r>
              <a:rPr lang="en-US" dirty="0"/>
              <a:t/>
            </a:r>
            <a:br>
              <a:rPr lang="en-US" dirty="0"/>
            </a:br>
            <a:r>
              <a:rPr lang="en-US" i="1" dirty="0" err="1"/>
              <a:t>datumizdavanja</a:t>
            </a:r>
            <a:r>
              <a:rPr lang="en-US" i="1" dirty="0"/>
              <a:t> Timestamp</a:t>
            </a:r>
            <a:endParaRPr lang="en-US" dirty="0"/>
          </a:p>
          <a:p>
            <a:r>
              <a:rPr lang="en-US" dirty="0"/>
              <a:t/>
            </a:r>
            <a:br>
              <a:rPr lang="en-US" dirty="0"/>
            </a:br>
            <a:r>
              <a:rPr lang="en-US" dirty="0"/>
              <a:t/>
            </a:r>
            <a:br>
              <a:rPr lang="en-US" dirty="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pl-PL" sz="3200" dirty="0" smtClean="0"/>
              <a:t>Tipovi podataka</a:t>
            </a:r>
            <a:endParaRPr lang="en-US" sz="3200" dirty="0"/>
          </a:p>
        </p:txBody>
      </p:sp>
      <p:sp>
        <p:nvSpPr>
          <p:cNvPr id="3" name="Content Placeholder 2"/>
          <p:cNvSpPr>
            <a:spLocks noGrp="1"/>
          </p:cNvSpPr>
          <p:nvPr>
            <p:ph idx="1"/>
          </p:nvPr>
        </p:nvSpPr>
        <p:spPr>
          <a:xfrm>
            <a:off x="457200" y="1143000"/>
            <a:ext cx="8229600" cy="4983163"/>
          </a:xfrm>
        </p:spPr>
        <p:txBody>
          <a:bodyPr>
            <a:normAutofit fontScale="25000" lnSpcReduction="20000"/>
          </a:bodyPr>
          <a:lstStyle/>
          <a:p>
            <a:r>
              <a:rPr lang="vi-VN" sz="6400" dirty="0"/>
              <a:t>Da bismo stavili podatke u bazu, potrebne su nam tabele. One prihvataju podatke na nivou redova i kolona. Jedna kolona sadrži jedan tip podatka.</a:t>
            </a:r>
          </a:p>
          <a:p>
            <a:r>
              <a:rPr lang="vi-VN" sz="6400" b="1" dirty="0"/>
              <a:t>Na primer:</a:t>
            </a:r>
            <a:r>
              <a:rPr lang="vi-VN" sz="6400" dirty="0"/>
              <a:t/>
            </a:r>
            <a:br>
              <a:rPr lang="vi-VN" sz="6400" dirty="0"/>
            </a:br>
            <a:r>
              <a:rPr lang="vi-VN" sz="6400" dirty="0"/>
              <a:t/>
            </a:r>
            <a:br>
              <a:rPr lang="vi-VN" sz="6400" dirty="0"/>
            </a:br>
            <a:r>
              <a:rPr lang="vi-VN" sz="6400" b="1" dirty="0"/>
              <a:t>redniBroj          ime          datumRođenja</a:t>
            </a:r>
            <a:r>
              <a:rPr lang="vi-VN" sz="6400" dirty="0"/>
              <a:t/>
            </a:r>
            <a:br>
              <a:rPr lang="vi-VN" sz="6400" dirty="0"/>
            </a:br>
            <a:r>
              <a:rPr lang="vi-VN" sz="6400" dirty="0"/>
              <a:t>1                 Petar          01-01-1980</a:t>
            </a:r>
            <a:br>
              <a:rPr lang="vi-VN" sz="6400" dirty="0"/>
            </a:br>
            <a:r>
              <a:rPr lang="vi-VN" sz="6400" dirty="0"/>
              <a:t>2                 Jovan          01-01-1970</a:t>
            </a:r>
            <a:br>
              <a:rPr lang="vi-VN" sz="6400" dirty="0"/>
            </a:br>
            <a:r>
              <a:rPr lang="vi-VN" sz="6400" dirty="0"/>
              <a:t/>
            </a:r>
            <a:br>
              <a:rPr lang="vi-VN" sz="6400" dirty="0"/>
            </a:br>
            <a:r>
              <a:rPr lang="vi-VN" sz="6400" dirty="0"/>
              <a:t>Očigledno je da ove tri kolone skladište i tri različita tipa podataka. U prvoj koloni (redniBroj) skladište se samo </a:t>
            </a:r>
            <a:r>
              <a:rPr lang="vi-VN" sz="6400" b="1" dirty="0"/>
              <a:t>brojevi</a:t>
            </a:r>
            <a:r>
              <a:rPr lang="vi-VN" sz="6400" dirty="0"/>
              <a:t>. U drugoj koloni (ime) </a:t>
            </a:r>
            <a:r>
              <a:rPr lang="vi-VN" sz="6400" b="1" dirty="0"/>
              <a:t>tekst</a:t>
            </a:r>
            <a:r>
              <a:rPr lang="vi-VN" sz="6400" dirty="0"/>
              <a:t>, a u trećoj (datumRođenja) </a:t>
            </a:r>
            <a:r>
              <a:rPr lang="vi-VN" sz="6400" b="1" dirty="0"/>
              <a:t>datumi</a:t>
            </a:r>
            <a:r>
              <a:rPr lang="vi-VN" sz="6400" dirty="0"/>
              <a:t>.</a:t>
            </a:r>
          </a:p>
          <a:p>
            <a:r>
              <a:rPr lang="vi-VN" sz="6400" dirty="0"/>
              <a:t>Ovo i jeste </a:t>
            </a:r>
            <a:r>
              <a:rPr lang="vi-VN" sz="6400" b="1" dirty="0"/>
              <a:t>generalna podela tipova u MySQL-u</a:t>
            </a:r>
            <a:r>
              <a:rPr lang="vi-VN" sz="6400" dirty="0"/>
              <a:t> na: brojeve (numeričke tipove), tekst (stringove) i datume (datetime). Ali, ovi tipovi imaju mnoštvo podtipova i upravo se na rukovanju tim podkategorijama bazira dobra tabelarna konstrukcija u MySQL-u i bazama podataka uopšte.</a:t>
            </a:r>
          </a:p>
          <a:p>
            <a:r>
              <a:rPr lang="vi-VN" sz="6400" dirty="0"/>
              <a:t>Recimo, redni broj u prethodnom primeru jeste numerički tip, ali koliki? Ukoliko ne očekujemo više od dve osobe u listi, onda nam nije ni potrebno više od dva broja (1 i 2), ali ako očekujemo milione osoba, onda nam je potrebno mnogo više brojeva i samim tim numerički tip kolone mora biti veći.</a:t>
            </a:r>
          </a:p>
          <a:p>
            <a:r>
              <a:rPr lang="vi-VN" sz="6400" dirty="0"/>
              <a:t>Zamislite sada da je tip kolone takav da može da prihvati milione rednih brojeva (a da i dalje imamo samo dve osobe u listi). MySQL bi imao rezervisan prostor u memoriji, za nešto što nikada neće ispuniti taj prostor. Ili, zamislite da naša tabela ima mogućnost prihvatanja samo dve osobe, a pojave se milioni. Tabela, jednostavno, neće biti u stanju da prihvati te podatke.</a:t>
            </a:r>
          </a:p>
          <a:p>
            <a:r>
              <a:rPr lang="vi-VN" dirty="0"/>
              <a:t/>
            </a:r>
            <a:br>
              <a:rPr lang="vi-VN" dirty="0"/>
            </a:br>
            <a:r>
              <a:rPr lang="vi-VN" dirty="0"/>
              <a:t/>
            </a:r>
            <a:br>
              <a:rPr lang="vi-VN" dirty="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l-PL" sz="3200" dirty="0" smtClean="0"/>
              <a:t>Tipovi podataka</a:t>
            </a:r>
            <a:endParaRPr lang="en-US" sz="3200" dirty="0"/>
          </a:p>
        </p:txBody>
      </p:sp>
      <p:sp>
        <p:nvSpPr>
          <p:cNvPr id="3" name="Content Placeholder 2"/>
          <p:cNvSpPr>
            <a:spLocks noGrp="1"/>
          </p:cNvSpPr>
          <p:nvPr>
            <p:ph idx="1"/>
          </p:nvPr>
        </p:nvSpPr>
        <p:spPr/>
        <p:txBody>
          <a:bodyPr>
            <a:normAutofit fontScale="77500" lnSpcReduction="20000"/>
          </a:bodyPr>
          <a:lstStyle/>
          <a:p>
            <a:r>
              <a:rPr lang="vi-VN" dirty="0"/>
              <a:t>Isto važi i za tekstualne tipove (stringove). U jednoj koloni možemo očekivati određenu količinu karaktera po polju. Sadžaj polja može biti, na primer, da ili ne, što je, u bilo kom slučaju – dva karaktera. Ali, može biti i ogroman tekst od više hiljada karaktera. Za oba slučaja, potrebne su nam različite veličine polja, odnosno, kolona.</a:t>
            </a:r>
          </a:p>
          <a:p>
            <a:r>
              <a:rPr lang="vi-VN" dirty="0"/>
              <a:t>Bitno je znati da MySQL server nije „taj” koji se pita za tipove podataka sa kojima će rukovati. Za to su zaduženi mehanizmi skladištenja. Da li to znači da različiti mehanizmi skladištenja prihvataju različite tipove? Da i ne.</a:t>
            </a:r>
          </a:p>
          <a:p>
            <a:r>
              <a:rPr lang="vi-VN" dirty="0"/>
              <a:t>Većina tipova podataka u mehanizmima skladištenja i bazama podataka se poklapaju (na primer, svaka baza podataka poznaje tip </a:t>
            </a:r>
            <a:r>
              <a:rPr lang="vi-VN" b="1" dirty="0"/>
              <a:t>int</a:t>
            </a:r>
            <a:r>
              <a:rPr lang="vi-VN" dirty="0"/>
              <a:t>). Istina je da nemaju sve baze (kao ni svi mehanizmi skladištenja MySQL servera) sve tipove, ali generalno, većina osnovnih tipova je uvek prisutna.</a:t>
            </a:r>
          </a:p>
          <a:p>
            <a:r>
              <a:rPr lang="vi-VN" dirty="0"/>
              <a:t/>
            </a:r>
            <a:br>
              <a:rPr lang="vi-VN" dirty="0"/>
            </a:br>
            <a:r>
              <a:rPr lang="vi-VN" dirty="0"/>
              <a:t/>
            </a:r>
            <a:br>
              <a:rPr lang="vi-VN" dirty="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371600"/>
            <a:ext cx="8229600" cy="106362"/>
          </a:xfrm>
        </p:spPr>
        <p:txBody>
          <a:bodyPr>
            <a:normAutofit fontScale="90000"/>
          </a:bodyPr>
          <a:lstStyle/>
          <a:p>
            <a:r>
              <a:rPr lang="en-US" sz="3600" dirty="0" err="1"/>
              <a:t>Numerički</a:t>
            </a:r>
            <a:r>
              <a:rPr lang="en-US" sz="3600" dirty="0"/>
              <a:t> </a:t>
            </a:r>
            <a:r>
              <a:rPr lang="en-US" sz="3600" dirty="0" err="1"/>
              <a:t>tipovi</a:t>
            </a:r>
            <a:r>
              <a:rPr lang="en-US" sz="3600" dirty="0"/>
              <a:t> </a:t>
            </a:r>
            <a:r>
              <a:rPr lang="en-US" sz="3600" dirty="0" err="1"/>
              <a:t>podataka</a:t>
            </a: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p:txBody>
          <a:bodyPr>
            <a:normAutofit fontScale="25000" lnSpcReduction="20000"/>
          </a:bodyPr>
          <a:lstStyle/>
          <a:p>
            <a:r>
              <a:rPr lang="en-US" sz="7200" dirty="0" err="1"/>
              <a:t>Numerički</a:t>
            </a:r>
            <a:r>
              <a:rPr lang="en-US" sz="7200" dirty="0"/>
              <a:t> </a:t>
            </a:r>
            <a:r>
              <a:rPr lang="en-US" sz="7200" dirty="0" err="1"/>
              <a:t>tipovi</a:t>
            </a:r>
            <a:r>
              <a:rPr lang="en-US" sz="7200" dirty="0"/>
              <a:t> </a:t>
            </a:r>
            <a:r>
              <a:rPr lang="en-US" sz="7200" dirty="0" err="1"/>
              <a:t>su</a:t>
            </a:r>
            <a:r>
              <a:rPr lang="en-US" sz="7200" dirty="0"/>
              <a:t> </a:t>
            </a:r>
            <a:r>
              <a:rPr lang="en-US" sz="7200" dirty="0" err="1"/>
              <a:t>tipovi</a:t>
            </a:r>
            <a:r>
              <a:rPr lang="en-US" sz="7200" dirty="0"/>
              <a:t> </a:t>
            </a:r>
            <a:r>
              <a:rPr lang="en-US" sz="7200" dirty="0" err="1"/>
              <a:t>koji</a:t>
            </a:r>
            <a:r>
              <a:rPr lang="en-US" sz="7200" dirty="0"/>
              <a:t> </a:t>
            </a:r>
            <a:r>
              <a:rPr lang="en-US" sz="7200" dirty="0" err="1"/>
              <a:t>prihvataju</a:t>
            </a:r>
            <a:r>
              <a:rPr lang="en-US" sz="7200" dirty="0"/>
              <a:t> </a:t>
            </a:r>
            <a:r>
              <a:rPr lang="en-US" sz="7200" dirty="0" err="1"/>
              <a:t>isključivo</a:t>
            </a:r>
            <a:r>
              <a:rPr lang="en-US" sz="7200" dirty="0"/>
              <a:t> </a:t>
            </a:r>
            <a:r>
              <a:rPr lang="en-US" sz="7200" dirty="0" err="1"/>
              <a:t>brojne</a:t>
            </a:r>
            <a:r>
              <a:rPr lang="en-US" sz="7200" dirty="0"/>
              <a:t> </a:t>
            </a:r>
            <a:r>
              <a:rPr lang="en-US" sz="7200" dirty="0" err="1"/>
              <a:t>vrednosti</a:t>
            </a:r>
            <a:r>
              <a:rPr lang="en-US" sz="7200" dirty="0"/>
              <a:t>, </a:t>
            </a:r>
            <a:r>
              <a:rPr lang="en-US" sz="7200" dirty="0" err="1"/>
              <a:t>bilo</a:t>
            </a:r>
            <a:r>
              <a:rPr lang="en-US" sz="7200" dirty="0"/>
              <a:t> </a:t>
            </a:r>
            <a:r>
              <a:rPr lang="en-US" sz="7200" dirty="0" err="1"/>
              <a:t>da</a:t>
            </a:r>
            <a:r>
              <a:rPr lang="en-US" sz="7200" dirty="0"/>
              <a:t> </a:t>
            </a:r>
            <a:r>
              <a:rPr lang="en-US" sz="7200" dirty="0" err="1"/>
              <a:t>su</a:t>
            </a:r>
            <a:r>
              <a:rPr lang="en-US" sz="7200" dirty="0"/>
              <a:t> u </a:t>
            </a:r>
            <a:r>
              <a:rPr lang="en-US" sz="7200" dirty="0" err="1"/>
              <a:t>pitanju</a:t>
            </a:r>
            <a:r>
              <a:rPr lang="en-US" sz="7200" dirty="0"/>
              <a:t> </a:t>
            </a:r>
            <a:r>
              <a:rPr lang="en-US" sz="7200" dirty="0" err="1"/>
              <a:t>celi</a:t>
            </a:r>
            <a:r>
              <a:rPr lang="en-US" sz="7200" dirty="0"/>
              <a:t> </a:t>
            </a:r>
            <a:r>
              <a:rPr lang="en-US" sz="7200" dirty="0" err="1"/>
              <a:t>brojevi</a:t>
            </a:r>
            <a:r>
              <a:rPr lang="en-US" sz="7200" dirty="0"/>
              <a:t> </a:t>
            </a:r>
            <a:r>
              <a:rPr lang="en-US" sz="7200" dirty="0" err="1"/>
              <a:t>ili</a:t>
            </a:r>
            <a:r>
              <a:rPr lang="en-US" sz="7200" dirty="0"/>
              <a:t> </a:t>
            </a:r>
            <a:r>
              <a:rPr lang="en-US" sz="7200" dirty="0" err="1"/>
              <a:t>brojevi</a:t>
            </a:r>
            <a:r>
              <a:rPr lang="en-US" sz="7200" dirty="0"/>
              <a:t> </a:t>
            </a:r>
            <a:r>
              <a:rPr lang="en-US" sz="7200" dirty="0" err="1"/>
              <a:t>sa</a:t>
            </a:r>
            <a:r>
              <a:rPr lang="en-US" sz="7200" dirty="0"/>
              <a:t> </a:t>
            </a:r>
            <a:r>
              <a:rPr lang="en-US" sz="7200" dirty="0" err="1"/>
              <a:t>decimalnim</a:t>
            </a:r>
            <a:r>
              <a:rPr lang="en-US" sz="7200" dirty="0"/>
              <a:t> </a:t>
            </a:r>
            <a:r>
              <a:rPr lang="en-US" sz="7200" dirty="0" err="1"/>
              <a:t>zarezom</a:t>
            </a:r>
            <a:r>
              <a:rPr lang="en-US" sz="7200" dirty="0"/>
              <a:t>.</a:t>
            </a:r>
          </a:p>
          <a:p>
            <a:r>
              <a:rPr lang="en-US" sz="7200" dirty="0" err="1"/>
              <a:t>Najpoznatiji</a:t>
            </a:r>
            <a:r>
              <a:rPr lang="en-US" sz="7200" dirty="0"/>
              <a:t> </a:t>
            </a:r>
            <a:r>
              <a:rPr lang="en-US" sz="7200" dirty="0" err="1"/>
              <a:t>numerički</a:t>
            </a:r>
            <a:r>
              <a:rPr lang="en-US" sz="7200" dirty="0"/>
              <a:t> tip je </a:t>
            </a:r>
            <a:r>
              <a:rPr lang="en-US" sz="7200" dirty="0" err="1"/>
              <a:t>svakako</a:t>
            </a:r>
            <a:r>
              <a:rPr lang="en-US" sz="7200" dirty="0"/>
              <a:t> </a:t>
            </a:r>
            <a:r>
              <a:rPr lang="en-US" sz="7200" dirty="0" err="1"/>
              <a:t>int</a:t>
            </a:r>
            <a:r>
              <a:rPr lang="en-US" sz="7200" dirty="0"/>
              <a:t> (integer). </a:t>
            </a:r>
            <a:r>
              <a:rPr lang="en-US" sz="7200" dirty="0" err="1"/>
              <a:t>Ovo</a:t>
            </a:r>
            <a:r>
              <a:rPr lang="en-US" sz="7200" dirty="0"/>
              <a:t> je </a:t>
            </a:r>
            <a:r>
              <a:rPr lang="en-US" sz="7200" dirty="0" err="1"/>
              <a:t>celobrojni</a:t>
            </a:r>
            <a:r>
              <a:rPr lang="en-US" sz="7200" dirty="0"/>
              <a:t> tip </a:t>
            </a:r>
            <a:r>
              <a:rPr lang="en-US" sz="7200" dirty="0" err="1"/>
              <a:t>koji</a:t>
            </a:r>
            <a:r>
              <a:rPr lang="en-US" sz="7200" dirty="0"/>
              <a:t> </a:t>
            </a:r>
            <a:r>
              <a:rPr lang="en-US" sz="7200" dirty="0" err="1"/>
              <a:t>može</a:t>
            </a:r>
            <a:r>
              <a:rPr lang="en-US" sz="7200" dirty="0"/>
              <a:t> </a:t>
            </a:r>
            <a:r>
              <a:rPr lang="en-US" sz="7200" dirty="0" err="1"/>
              <a:t>prihvatiti</a:t>
            </a:r>
            <a:r>
              <a:rPr lang="en-US" sz="7200" dirty="0"/>
              <a:t> </a:t>
            </a:r>
            <a:r>
              <a:rPr lang="en-US" sz="7200" dirty="0" err="1"/>
              <a:t>vrednost</a:t>
            </a:r>
            <a:r>
              <a:rPr lang="en-US" sz="7200" dirty="0"/>
              <a:t> </a:t>
            </a:r>
            <a:r>
              <a:rPr lang="en-US" sz="7200" dirty="0" err="1"/>
              <a:t>od</a:t>
            </a:r>
            <a:r>
              <a:rPr lang="en-US" sz="7200" dirty="0"/>
              <a:t> -2147483648 do 2147483648 </a:t>
            </a:r>
            <a:r>
              <a:rPr lang="en-US" sz="7200" dirty="0" err="1"/>
              <a:t>ukoliko</a:t>
            </a:r>
            <a:r>
              <a:rPr lang="en-US" sz="7200" dirty="0"/>
              <a:t> je </a:t>
            </a:r>
            <a:r>
              <a:rPr lang="en-US" sz="7200" dirty="0" err="1"/>
              <a:t>označen</a:t>
            </a:r>
            <a:r>
              <a:rPr lang="en-US" sz="7200" dirty="0"/>
              <a:t> </a:t>
            </a:r>
            <a:r>
              <a:rPr lang="en-US" sz="7200" dirty="0" err="1"/>
              <a:t>ili</a:t>
            </a:r>
            <a:r>
              <a:rPr lang="en-US" sz="7200" dirty="0"/>
              <a:t> </a:t>
            </a:r>
            <a:r>
              <a:rPr lang="en-US" sz="7200" dirty="0" err="1"/>
              <a:t>od</a:t>
            </a:r>
            <a:r>
              <a:rPr lang="en-US" sz="7200" dirty="0"/>
              <a:t> 0 do 4294967295 </a:t>
            </a:r>
            <a:r>
              <a:rPr lang="en-US" sz="7200" dirty="0" err="1"/>
              <a:t>ako</a:t>
            </a:r>
            <a:r>
              <a:rPr lang="en-US" sz="7200" dirty="0"/>
              <a:t> je </a:t>
            </a:r>
            <a:r>
              <a:rPr lang="en-US" sz="7200" dirty="0" err="1"/>
              <a:t>neoznačen</a:t>
            </a:r>
            <a:r>
              <a:rPr lang="en-US" sz="7200" dirty="0"/>
              <a:t>. </a:t>
            </a:r>
            <a:r>
              <a:rPr lang="en-US" sz="7200" dirty="0" err="1"/>
              <a:t>Označeni</a:t>
            </a:r>
            <a:r>
              <a:rPr lang="en-US" sz="7200" dirty="0"/>
              <a:t> </a:t>
            </a:r>
            <a:r>
              <a:rPr lang="en-US" sz="7200" dirty="0" err="1"/>
              <a:t>brojevi</a:t>
            </a:r>
            <a:r>
              <a:rPr lang="en-US" sz="7200" dirty="0"/>
              <a:t> </a:t>
            </a:r>
            <a:r>
              <a:rPr lang="en-US" sz="7200" dirty="0" err="1"/>
              <a:t>su</a:t>
            </a:r>
            <a:r>
              <a:rPr lang="en-US" sz="7200" dirty="0"/>
              <a:t> </a:t>
            </a:r>
            <a:r>
              <a:rPr lang="en-US" sz="7200" dirty="0" err="1"/>
              <a:t>oni</a:t>
            </a:r>
            <a:r>
              <a:rPr lang="en-US" sz="7200" dirty="0"/>
              <a:t> </a:t>
            </a:r>
            <a:r>
              <a:rPr lang="en-US" sz="7200" dirty="0" err="1"/>
              <a:t>koji</a:t>
            </a:r>
            <a:r>
              <a:rPr lang="en-US" sz="7200" dirty="0"/>
              <a:t> </a:t>
            </a:r>
            <a:r>
              <a:rPr lang="en-US" sz="7200" dirty="0" err="1"/>
              <a:t>mogu</a:t>
            </a:r>
            <a:r>
              <a:rPr lang="en-US" sz="7200" dirty="0"/>
              <a:t> </a:t>
            </a:r>
            <a:r>
              <a:rPr lang="en-US" sz="7200" dirty="0" err="1"/>
              <a:t>imati</a:t>
            </a:r>
            <a:r>
              <a:rPr lang="en-US" sz="7200" dirty="0"/>
              <a:t> </a:t>
            </a:r>
            <a:r>
              <a:rPr lang="en-US" sz="7200" dirty="0" err="1"/>
              <a:t>i</a:t>
            </a:r>
            <a:r>
              <a:rPr lang="en-US" sz="7200" dirty="0"/>
              <a:t> </a:t>
            </a:r>
            <a:r>
              <a:rPr lang="en-US" sz="7200" dirty="0" err="1"/>
              <a:t>negativnu</a:t>
            </a:r>
            <a:r>
              <a:rPr lang="en-US" sz="7200" dirty="0"/>
              <a:t> </a:t>
            </a:r>
            <a:r>
              <a:rPr lang="en-US" sz="7200" dirty="0" err="1"/>
              <a:t>vrednost</a:t>
            </a:r>
            <a:r>
              <a:rPr lang="en-US" sz="7200" dirty="0"/>
              <a:t>, </a:t>
            </a:r>
            <a:r>
              <a:rPr lang="en-US" sz="7200" dirty="0" err="1"/>
              <a:t>dok</a:t>
            </a:r>
            <a:r>
              <a:rPr lang="en-US" sz="7200" dirty="0"/>
              <a:t> </a:t>
            </a:r>
            <a:r>
              <a:rPr lang="en-US" sz="7200" dirty="0" err="1"/>
              <a:t>neoznačeni</a:t>
            </a:r>
            <a:r>
              <a:rPr lang="en-US" sz="7200" dirty="0"/>
              <a:t> </a:t>
            </a:r>
            <a:r>
              <a:rPr lang="en-US" sz="7200" dirty="0" err="1"/>
              <a:t>prihvataju</a:t>
            </a:r>
            <a:r>
              <a:rPr lang="en-US" sz="7200" dirty="0"/>
              <a:t> </a:t>
            </a:r>
            <a:r>
              <a:rPr lang="en-US" sz="7200" dirty="0" err="1"/>
              <a:t>samo</a:t>
            </a:r>
            <a:r>
              <a:rPr lang="en-US" sz="7200" dirty="0"/>
              <a:t> </a:t>
            </a:r>
            <a:r>
              <a:rPr lang="en-US" sz="7200" dirty="0" err="1"/>
              <a:t>pozitivnu</a:t>
            </a:r>
            <a:r>
              <a:rPr lang="en-US" sz="7200" dirty="0"/>
              <a:t>. </a:t>
            </a:r>
            <a:r>
              <a:rPr lang="en-US" sz="7200" dirty="0" err="1"/>
              <a:t>Ovaj</a:t>
            </a:r>
            <a:r>
              <a:rPr lang="en-US" sz="7200" dirty="0"/>
              <a:t> tip </a:t>
            </a:r>
            <a:r>
              <a:rPr lang="en-US" sz="7200" dirty="0" err="1"/>
              <a:t>ima</a:t>
            </a:r>
            <a:r>
              <a:rPr lang="en-US" sz="7200" dirty="0"/>
              <a:t> </a:t>
            </a:r>
            <a:r>
              <a:rPr lang="en-US" sz="7200" dirty="0" err="1"/>
              <a:t>četiri</a:t>
            </a:r>
            <a:r>
              <a:rPr lang="en-US" sz="7200" dirty="0"/>
              <a:t> </a:t>
            </a:r>
            <a:r>
              <a:rPr lang="en-US" sz="7200" dirty="0" err="1"/>
              <a:t>bajta</a:t>
            </a:r>
            <a:r>
              <a:rPr lang="en-US" sz="7200" dirty="0"/>
              <a:t>, </a:t>
            </a:r>
            <a:r>
              <a:rPr lang="en-US" sz="7200" dirty="0" err="1"/>
              <a:t>što</a:t>
            </a:r>
            <a:r>
              <a:rPr lang="en-US" sz="7200" dirty="0"/>
              <a:t> </a:t>
            </a:r>
            <a:r>
              <a:rPr lang="en-US" sz="7200" dirty="0" err="1"/>
              <a:t>znači</a:t>
            </a:r>
            <a:r>
              <a:rPr lang="en-US" sz="7200" dirty="0"/>
              <a:t> </a:t>
            </a:r>
            <a:r>
              <a:rPr lang="en-US" sz="7200" dirty="0" err="1"/>
              <a:t>da</a:t>
            </a:r>
            <a:r>
              <a:rPr lang="en-US" sz="7200" dirty="0"/>
              <a:t> </a:t>
            </a:r>
            <a:r>
              <a:rPr lang="en-US" sz="7200" dirty="0" err="1"/>
              <a:t>njegovu</a:t>
            </a:r>
            <a:r>
              <a:rPr lang="en-US" sz="7200" dirty="0"/>
              <a:t> </a:t>
            </a:r>
            <a:r>
              <a:rPr lang="en-US" sz="7200" dirty="0" err="1"/>
              <a:t>maksimalnu</a:t>
            </a:r>
            <a:r>
              <a:rPr lang="en-US" sz="7200" dirty="0"/>
              <a:t> </a:t>
            </a:r>
            <a:r>
              <a:rPr lang="en-US" sz="7200" dirty="0" err="1"/>
              <a:t>veličinu</a:t>
            </a:r>
            <a:r>
              <a:rPr lang="en-US" sz="7200" dirty="0"/>
              <a:t> </a:t>
            </a:r>
            <a:r>
              <a:rPr lang="en-US" sz="7200" dirty="0" err="1"/>
              <a:t>dobijamo</a:t>
            </a:r>
            <a:r>
              <a:rPr lang="en-US" sz="7200" dirty="0"/>
              <a:t> </a:t>
            </a:r>
            <a:r>
              <a:rPr lang="en-US" sz="7200" dirty="0" err="1"/>
              <a:t>tako</a:t>
            </a:r>
            <a:r>
              <a:rPr lang="en-US" sz="7200" dirty="0"/>
              <a:t> </a:t>
            </a:r>
            <a:r>
              <a:rPr lang="en-US" sz="7200" dirty="0" err="1"/>
              <a:t>što</a:t>
            </a:r>
            <a:r>
              <a:rPr lang="en-US" sz="7200" dirty="0"/>
              <a:t> </a:t>
            </a:r>
            <a:r>
              <a:rPr lang="en-US" sz="7200" dirty="0" err="1"/>
              <a:t>izbrojimo</a:t>
            </a:r>
            <a:r>
              <a:rPr lang="en-US" sz="7200" dirty="0"/>
              <a:t> </a:t>
            </a:r>
            <a:r>
              <a:rPr lang="en-US" sz="7200" dirty="0" err="1"/>
              <a:t>bajtove</a:t>
            </a:r>
            <a:r>
              <a:rPr lang="en-US" sz="7200" dirty="0"/>
              <a:t> </a:t>
            </a:r>
            <a:r>
              <a:rPr lang="en-US" sz="7200" dirty="0" err="1"/>
              <a:t>i</a:t>
            </a:r>
            <a:r>
              <a:rPr lang="en-US" sz="7200" dirty="0"/>
              <a:t> </a:t>
            </a:r>
            <a:r>
              <a:rPr lang="en-US" sz="7200" dirty="0" err="1"/>
              <a:t>pomnožimo</a:t>
            </a:r>
            <a:r>
              <a:rPr lang="en-US" sz="7200" dirty="0"/>
              <a:t> </a:t>
            </a:r>
            <a:r>
              <a:rPr lang="en-US" sz="7200" dirty="0" err="1"/>
              <a:t>sa</a:t>
            </a:r>
            <a:r>
              <a:rPr lang="en-US" sz="7200" dirty="0"/>
              <a:t> </a:t>
            </a:r>
            <a:r>
              <a:rPr lang="en-US" sz="7200" dirty="0" err="1"/>
              <a:t>brojem</a:t>
            </a:r>
            <a:r>
              <a:rPr lang="en-US" sz="7200" dirty="0"/>
              <a:t> </a:t>
            </a:r>
            <a:r>
              <a:rPr lang="en-US" sz="7200" dirty="0" err="1"/>
              <a:t>bita</a:t>
            </a:r>
            <a:r>
              <a:rPr lang="en-US" sz="7200" dirty="0"/>
              <a:t> (</a:t>
            </a:r>
            <a:r>
              <a:rPr lang="en-US" sz="7200" dirty="0" err="1"/>
              <a:t>jedan</a:t>
            </a:r>
            <a:r>
              <a:rPr lang="en-US" sz="7200" dirty="0"/>
              <a:t> </a:t>
            </a:r>
            <a:r>
              <a:rPr lang="en-US" sz="7200" dirty="0" err="1"/>
              <a:t>bajt</a:t>
            </a:r>
            <a:r>
              <a:rPr lang="en-US" sz="7200" dirty="0"/>
              <a:t> </a:t>
            </a:r>
            <a:r>
              <a:rPr lang="en-US" sz="7200" dirty="0" err="1"/>
              <a:t>sadrži</a:t>
            </a:r>
            <a:r>
              <a:rPr lang="en-US" sz="7200" dirty="0"/>
              <a:t> </a:t>
            </a:r>
            <a:r>
              <a:rPr lang="en-US" sz="7200" dirty="0" err="1"/>
              <a:t>osam</a:t>
            </a:r>
            <a:r>
              <a:rPr lang="en-US" sz="7200" dirty="0"/>
              <a:t> </a:t>
            </a:r>
            <a:r>
              <a:rPr lang="en-US" sz="7200" dirty="0" err="1"/>
              <a:t>bita</a:t>
            </a:r>
            <a:r>
              <a:rPr lang="en-US" sz="7200" dirty="0"/>
              <a:t>), a </a:t>
            </a:r>
            <a:r>
              <a:rPr lang="en-US" sz="7200" dirty="0" err="1"/>
              <a:t>onda</a:t>
            </a:r>
            <a:r>
              <a:rPr lang="en-US" sz="7200" dirty="0"/>
              <a:t> </a:t>
            </a:r>
            <a:r>
              <a:rPr lang="en-US" sz="7200" dirty="0" err="1"/>
              <a:t>sve</a:t>
            </a:r>
            <a:r>
              <a:rPr lang="en-US" sz="7200" dirty="0"/>
              <a:t> to </a:t>
            </a:r>
            <a:r>
              <a:rPr lang="en-US" sz="7200" dirty="0" err="1"/>
              <a:t>stavimo</a:t>
            </a:r>
            <a:r>
              <a:rPr lang="en-US" sz="7200" dirty="0"/>
              <a:t> </a:t>
            </a:r>
            <a:r>
              <a:rPr lang="en-US" sz="7200" dirty="0" err="1"/>
              <a:t>kao</a:t>
            </a:r>
            <a:r>
              <a:rPr lang="en-US" sz="7200" dirty="0"/>
              <a:t> </a:t>
            </a:r>
            <a:r>
              <a:rPr lang="en-US" sz="7200" dirty="0" err="1"/>
              <a:t>eksponent</a:t>
            </a:r>
            <a:r>
              <a:rPr lang="en-US" sz="7200" dirty="0"/>
              <a:t> </a:t>
            </a:r>
            <a:r>
              <a:rPr lang="en-US" sz="7200" dirty="0" err="1"/>
              <a:t>broju</a:t>
            </a:r>
            <a:r>
              <a:rPr lang="en-US" sz="7200" dirty="0"/>
              <a:t> </a:t>
            </a:r>
            <a:r>
              <a:rPr lang="en-US" sz="7200" dirty="0" err="1"/>
              <a:t>dva</a:t>
            </a:r>
            <a:r>
              <a:rPr lang="en-US" sz="7200" dirty="0"/>
              <a:t>.</a:t>
            </a:r>
          </a:p>
          <a:p>
            <a:r>
              <a:rPr lang="en-US" sz="7200" b="1" dirty="0"/>
              <a:t>Na primer:</a:t>
            </a:r>
            <a:endParaRPr lang="en-US" sz="7200" dirty="0"/>
          </a:p>
          <a:p>
            <a:r>
              <a:rPr lang="en-US" sz="7200" dirty="0" err="1"/>
              <a:t>int</a:t>
            </a:r>
            <a:r>
              <a:rPr lang="en-US" sz="7200" dirty="0"/>
              <a:t> </a:t>
            </a:r>
            <a:r>
              <a:rPr lang="en-US" sz="7200" dirty="0" err="1"/>
              <a:t>prihvata</a:t>
            </a:r>
            <a:r>
              <a:rPr lang="en-US" sz="7200" dirty="0"/>
              <a:t> 4 </a:t>
            </a:r>
            <a:r>
              <a:rPr lang="en-US" sz="7200" dirty="0" err="1"/>
              <a:t>bajta</a:t>
            </a:r>
            <a:r>
              <a:rPr lang="en-US" sz="7200" dirty="0"/>
              <a:t>. </a:t>
            </a:r>
            <a:r>
              <a:rPr lang="en-US" sz="7200" dirty="0" err="1"/>
              <a:t>Dakle</a:t>
            </a:r>
            <a:r>
              <a:rPr lang="en-US" sz="7200" dirty="0"/>
              <a:t>, 4 </a:t>
            </a:r>
            <a:r>
              <a:rPr lang="en-US" sz="7200" dirty="0" err="1"/>
              <a:t>bajta</a:t>
            </a:r>
            <a:r>
              <a:rPr lang="en-US" sz="7200" dirty="0"/>
              <a:t> </a:t>
            </a:r>
            <a:r>
              <a:rPr lang="en-US" sz="7200" dirty="0" err="1"/>
              <a:t>puta</a:t>
            </a:r>
            <a:r>
              <a:rPr lang="en-US" sz="7200" dirty="0"/>
              <a:t> 8 </a:t>
            </a:r>
            <a:r>
              <a:rPr lang="en-US" sz="7200" dirty="0" err="1"/>
              <a:t>bita</a:t>
            </a:r>
            <a:r>
              <a:rPr lang="en-US" sz="7200" dirty="0"/>
              <a:t> je 32 </a:t>
            </a:r>
            <a:r>
              <a:rPr lang="en-US" sz="7200" dirty="0" err="1"/>
              <a:t>bita</a:t>
            </a:r>
            <a:r>
              <a:rPr lang="en-US" sz="7200" dirty="0"/>
              <a:t>. </a:t>
            </a:r>
            <a:r>
              <a:rPr lang="en-US" sz="7200" dirty="0" err="1"/>
              <a:t>Dva</a:t>
            </a:r>
            <a:r>
              <a:rPr lang="en-US" sz="7200" dirty="0"/>
              <a:t> </a:t>
            </a:r>
            <a:r>
              <a:rPr lang="en-US" sz="7200" dirty="0" err="1"/>
              <a:t>na</a:t>
            </a:r>
            <a:r>
              <a:rPr lang="en-US" sz="7200" dirty="0"/>
              <a:t> </a:t>
            </a:r>
            <a:r>
              <a:rPr lang="en-US" sz="7200" dirty="0" err="1"/>
              <a:t>tridesetdrugi</a:t>
            </a:r>
            <a:r>
              <a:rPr lang="en-US" sz="7200" dirty="0"/>
              <a:t> je 4294967295.</a:t>
            </a:r>
          </a:p>
          <a:p>
            <a:r>
              <a:rPr lang="en-US" sz="7200" dirty="0" err="1"/>
              <a:t>Pogledajmo</a:t>
            </a:r>
            <a:r>
              <a:rPr lang="en-US" sz="7200" dirty="0"/>
              <a:t> </a:t>
            </a:r>
            <a:r>
              <a:rPr lang="en-US" sz="7200" dirty="0" err="1"/>
              <a:t>ostale</a:t>
            </a:r>
            <a:r>
              <a:rPr lang="en-US" sz="7200" dirty="0"/>
              <a:t> </a:t>
            </a:r>
            <a:r>
              <a:rPr lang="en-US" sz="7200" dirty="0" err="1"/>
              <a:t>varijacije</a:t>
            </a:r>
            <a:r>
              <a:rPr lang="en-US" sz="7200" dirty="0"/>
              <a:t> </a:t>
            </a:r>
            <a:r>
              <a:rPr lang="en-US" sz="7200" dirty="0" err="1"/>
              <a:t>tipa</a:t>
            </a:r>
            <a:r>
              <a:rPr lang="en-US" sz="7200" dirty="0"/>
              <a:t> </a:t>
            </a:r>
            <a:r>
              <a:rPr lang="en-US" sz="7200" dirty="0" err="1"/>
              <a:t>int</a:t>
            </a:r>
            <a:r>
              <a:rPr lang="en-US" sz="7200" dirty="0"/>
              <a:t>:</a:t>
            </a:r>
          </a:p>
          <a:p>
            <a:r>
              <a:rPr lang="en-US" sz="7200" b="1" dirty="0" err="1"/>
              <a:t>tinyint</a:t>
            </a:r>
            <a:r>
              <a:rPr lang="en-US" sz="7200" dirty="0"/>
              <a:t> – 1 </a:t>
            </a:r>
            <a:r>
              <a:rPr lang="en-US" sz="7200" dirty="0" err="1"/>
              <a:t>bajt</a:t>
            </a:r>
            <a:r>
              <a:rPr lang="en-US" sz="7200" dirty="0"/>
              <a:t> : </a:t>
            </a:r>
            <a:r>
              <a:rPr lang="en-US" sz="7200" dirty="0" err="1"/>
              <a:t>od</a:t>
            </a:r>
            <a:r>
              <a:rPr lang="en-US" sz="7200" dirty="0"/>
              <a:t> -128 do 128 (</a:t>
            </a:r>
            <a:r>
              <a:rPr lang="en-US" sz="7200" dirty="0" err="1"/>
              <a:t>neoznačeno</a:t>
            </a:r>
            <a:r>
              <a:rPr lang="en-US" sz="7200" dirty="0"/>
              <a:t> do 256)</a:t>
            </a:r>
          </a:p>
          <a:p>
            <a:r>
              <a:rPr lang="en-US" sz="7200" b="1" dirty="0" err="1"/>
              <a:t>smallint</a:t>
            </a:r>
            <a:r>
              <a:rPr lang="en-US" sz="7200" dirty="0"/>
              <a:t> – 2 </a:t>
            </a:r>
            <a:r>
              <a:rPr lang="en-US" sz="7200" dirty="0" err="1"/>
              <a:t>bajta</a:t>
            </a:r>
            <a:r>
              <a:rPr lang="en-US" sz="7200" dirty="0"/>
              <a:t> : </a:t>
            </a:r>
            <a:r>
              <a:rPr lang="en-US" sz="7200" dirty="0" err="1"/>
              <a:t>od</a:t>
            </a:r>
            <a:r>
              <a:rPr lang="en-US" sz="7200" dirty="0"/>
              <a:t> -32768 do 32767 (</a:t>
            </a:r>
            <a:r>
              <a:rPr lang="en-US" sz="7200" dirty="0" err="1"/>
              <a:t>neoznačeno</a:t>
            </a:r>
            <a:r>
              <a:rPr lang="en-US" sz="7200" dirty="0"/>
              <a:t> do 65535)</a:t>
            </a:r>
          </a:p>
          <a:p>
            <a:r>
              <a:rPr lang="en-US" sz="7200" b="1" dirty="0" err="1"/>
              <a:t>mediumint</a:t>
            </a:r>
            <a:r>
              <a:rPr lang="en-US" sz="7200" dirty="0"/>
              <a:t> – 3 </a:t>
            </a:r>
            <a:r>
              <a:rPr lang="en-US" sz="7200" dirty="0" err="1"/>
              <a:t>bajta</a:t>
            </a:r>
            <a:r>
              <a:rPr lang="en-US" sz="7200" dirty="0"/>
              <a:t> : </a:t>
            </a:r>
            <a:r>
              <a:rPr lang="en-US" sz="7200" dirty="0" err="1"/>
              <a:t>od</a:t>
            </a:r>
            <a:r>
              <a:rPr lang="en-US" sz="7200" dirty="0"/>
              <a:t> -8388608 do 8388607 (</a:t>
            </a:r>
            <a:r>
              <a:rPr lang="en-US" sz="7200" dirty="0" err="1"/>
              <a:t>neoznačeno</a:t>
            </a:r>
            <a:r>
              <a:rPr lang="en-US" sz="7200" dirty="0"/>
              <a:t> do 16777215)</a:t>
            </a:r>
          </a:p>
          <a:p>
            <a:r>
              <a:rPr lang="en-US" sz="7200" b="1" dirty="0" err="1"/>
              <a:t>bigint</a:t>
            </a:r>
            <a:r>
              <a:rPr lang="en-US" sz="7200" b="1" dirty="0"/>
              <a:t> </a:t>
            </a:r>
            <a:r>
              <a:rPr lang="en-US" sz="7200" dirty="0"/>
              <a:t>– 8 </a:t>
            </a:r>
            <a:r>
              <a:rPr lang="en-US" sz="7200" dirty="0" err="1"/>
              <a:t>bajtova</a:t>
            </a:r>
            <a:r>
              <a:rPr lang="en-US" sz="7200" dirty="0"/>
              <a:t> : </a:t>
            </a:r>
            <a:r>
              <a:rPr lang="en-US" sz="7200" dirty="0" err="1"/>
              <a:t>od</a:t>
            </a:r>
            <a:r>
              <a:rPr lang="en-US" sz="7200" dirty="0"/>
              <a:t> -9223372036854775808 do -9223372036854775807 (</a:t>
            </a:r>
            <a:r>
              <a:rPr lang="en-US" sz="7200" dirty="0" err="1"/>
              <a:t>neoznačeno</a:t>
            </a:r>
            <a:r>
              <a:rPr lang="en-US" sz="7200" dirty="0"/>
              <a:t> do 18446744073709551615)</a:t>
            </a:r>
          </a:p>
          <a:p>
            <a:r>
              <a:rPr lang="en-US" dirty="0"/>
              <a:t/>
            </a:r>
            <a:br>
              <a:rPr lang="en-US" dirty="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idx="1"/>
          </p:nvPr>
        </p:nvSpPr>
        <p:spPr/>
        <p:txBody>
          <a:bodyPr>
            <a:normAutofit fontScale="77500" lnSpcReduction="20000"/>
          </a:bodyPr>
          <a:lstStyle/>
          <a:p>
            <a:r>
              <a:rPr lang="en-US" dirty="0" err="1"/>
              <a:t>Prilikom</a:t>
            </a:r>
            <a:r>
              <a:rPr lang="en-US" dirty="0"/>
              <a:t> </a:t>
            </a:r>
            <a:r>
              <a:rPr lang="en-US" dirty="0" err="1"/>
              <a:t>inicijalizacije</a:t>
            </a:r>
            <a:r>
              <a:rPr lang="en-US" dirty="0"/>
              <a:t> </a:t>
            </a:r>
            <a:r>
              <a:rPr lang="en-US" dirty="0" err="1"/>
              <a:t>ovih</a:t>
            </a:r>
            <a:r>
              <a:rPr lang="en-US" dirty="0"/>
              <a:t> </a:t>
            </a:r>
            <a:r>
              <a:rPr lang="en-US" dirty="0" err="1"/>
              <a:t>tipova</a:t>
            </a:r>
            <a:r>
              <a:rPr lang="en-US" dirty="0"/>
              <a:t> u </a:t>
            </a:r>
            <a:r>
              <a:rPr lang="en-US" dirty="0" err="1"/>
              <a:t>tabeli</a:t>
            </a:r>
            <a:r>
              <a:rPr lang="en-US" dirty="0"/>
              <a:t>, </a:t>
            </a:r>
            <a:r>
              <a:rPr lang="en-US" dirty="0" err="1"/>
              <a:t>moguće</a:t>
            </a:r>
            <a:r>
              <a:rPr lang="en-US" dirty="0"/>
              <a:t> je </a:t>
            </a:r>
            <a:r>
              <a:rPr lang="en-US" dirty="0" err="1"/>
              <a:t>dodati</a:t>
            </a:r>
            <a:r>
              <a:rPr lang="en-US" dirty="0"/>
              <a:t> </a:t>
            </a:r>
            <a:r>
              <a:rPr lang="en-US" dirty="0" err="1"/>
              <a:t>im</a:t>
            </a:r>
            <a:r>
              <a:rPr lang="en-US" dirty="0"/>
              <a:t> </a:t>
            </a:r>
            <a:r>
              <a:rPr lang="en-US" dirty="0" err="1"/>
              <a:t>i</a:t>
            </a:r>
            <a:r>
              <a:rPr lang="en-US" dirty="0"/>
              <a:t> </a:t>
            </a:r>
            <a:r>
              <a:rPr lang="en-US" dirty="0" err="1"/>
              <a:t>neke</a:t>
            </a:r>
            <a:r>
              <a:rPr lang="en-US" dirty="0"/>
              <a:t> </a:t>
            </a:r>
            <a:r>
              <a:rPr lang="en-US" dirty="0" err="1"/>
              <a:t>karakteristike</a:t>
            </a:r>
            <a:r>
              <a:rPr lang="en-US" dirty="0"/>
              <a:t> </a:t>
            </a:r>
            <a:r>
              <a:rPr lang="en-US" dirty="0" err="1"/>
              <a:t>vezane</a:t>
            </a:r>
            <a:r>
              <a:rPr lang="en-US" dirty="0"/>
              <a:t> </a:t>
            </a:r>
            <a:r>
              <a:rPr lang="en-US" dirty="0" err="1"/>
              <a:t>za</a:t>
            </a:r>
            <a:r>
              <a:rPr lang="en-US" dirty="0"/>
              <a:t> </a:t>
            </a:r>
            <a:r>
              <a:rPr lang="en-US" dirty="0" err="1"/>
              <a:t>samo</a:t>
            </a:r>
            <a:r>
              <a:rPr lang="en-US" dirty="0"/>
              <a:t> </a:t>
            </a:r>
            <a:r>
              <a:rPr lang="en-US" dirty="0" err="1"/>
              <a:t>prikazivanje</a:t>
            </a:r>
            <a:r>
              <a:rPr lang="en-US" dirty="0"/>
              <a:t>. </a:t>
            </a:r>
            <a:r>
              <a:rPr lang="en-US" dirty="0" err="1"/>
              <a:t>Možete</a:t>
            </a:r>
            <a:r>
              <a:rPr lang="en-US" dirty="0"/>
              <a:t> </a:t>
            </a:r>
            <a:r>
              <a:rPr lang="en-US" dirty="0" err="1"/>
              <a:t>im</a:t>
            </a:r>
            <a:r>
              <a:rPr lang="en-US" dirty="0"/>
              <a:t> </a:t>
            </a:r>
            <a:r>
              <a:rPr lang="en-US" dirty="0" err="1"/>
              <a:t>ograničiti</a:t>
            </a:r>
            <a:r>
              <a:rPr lang="en-US" dirty="0"/>
              <a:t> </a:t>
            </a:r>
            <a:r>
              <a:rPr lang="en-US" dirty="0" err="1"/>
              <a:t>kolčinu</a:t>
            </a:r>
            <a:r>
              <a:rPr lang="en-US" dirty="0"/>
              <a:t> </a:t>
            </a:r>
            <a:r>
              <a:rPr lang="en-US" dirty="0" err="1"/>
              <a:t>prikazanih</a:t>
            </a:r>
            <a:r>
              <a:rPr lang="en-US" dirty="0"/>
              <a:t> </a:t>
            </a:r>
            <a:r>
              <a:rPr lang="en-US" dirty="0" err="1"/>
              <a:t>cifara</a:t>
            </a:r>
            <a:r>
              <a:rPr lang="en-US" dirty="0"/>
              <a:t>:</a:t>
            </a:r>
          </a:p>
          <a:p>
            <a:r>
              <a:rPr lang="en-US" i="1" dirty="0" err="1"/>
              <a:t>int</a:t>
            </a:r>
            <a:r>
              <a:rPr lang="en-US" i="1" dirty="0"/>
              <a:t>(2)</a:t>
            </a:r>
            <a:endParaRPr lang="en-US" dirty="0"/>
          </a:p>
          <a:p>
            <a:r>
              <a:rPr lang="en-US" dirty="0"/>
              <a:t>…</a:t>
            </a:r>
            <a:r>
              <a:rPr lang="en-US" dirty="0" err="1"/>
              <a:t>će</a:t>
            </a:r>
            <a:r>
              <a:rPr lang="en-US" dirty="0"/>
              <a:t> </a:t>
            </a:r>
            <a:r>
              <a:rPr lang="en-US" dirty="0" err="1"/>
              <a:t>prikazivati</a:t>
            </a:r>
            <a:r>
              <a:rPr lang="en-US" dirty="0"/>
              <a:t> </a:t>
            </a:r>
            <a:r>
              <a:rPr lang="en-US" dirty="0" err="1"/>
              <a:t>samo</a:t>
            </a:r>
            <a:r>
              <a:rPr lang="en-US" dirty="0"/>
              <a:t> </a:t>
            </a:r>
            <a:r>
              <a:rPr lang="en-US" dirty="0" err="1"/>
              <a:t>dve</a:t>
            </a:r>
            <a:r>
              <a:rPr lang="en-US" dirty="0"/>
              <a:t> </a:t>
            </a:r>
            <a:r>
              <a:rPr lang="en-US" dirty="0" err="1"/>
              <a:t>cifre</a:t>
            </a:r>
            <a:r>
              <a:rPr lang="en-US" dirty="0"/>
              <a:t> </a:t>
            </a:r>
            <a:r>
              <a:rPr lang="en-US" dirty="0" err="1"/>
              <a:t>od</a:t>
            </a:r>
            <a:r>
              <a:rPr lang="en-US" dirty="0"/>
              <a:t> </a:t>
            </a:r>
            <a:r>
              <a:rPr lang="en-US" dirty="0" err="1"/>
              <a:t>kompletnog</a:t>
            </a:r>
            <a:r>
              <a:rPr lang="en-US" dirty="0"/>
              <a:t> </a:t>
            </a:r>
            <a:r>
              <a:rPr lang="en-US" dirty="0" err="1"/>
              <a:t>broja</a:t>
            </a:r>
            <a:r>
              <a:rPr lang="en-US" dirty="0"/>
              <a:t> (</a:t>
            </a:r>
            <a:r>
              <a:rPr lang="en-US" dirty="0" err="1"/>
              <a:t>iako</a:t>
            </a:r>
            <a:r>
              <a:rPr lang="en-US" dirty="0"/>
              <a:t> </a:t>
            </a:r>
            <a:r>
              <a:rPr lang="en-US" dirty="0" err="1"/>
              <a:t>će</a:t>
            </a:r>
            <a:r>
              <a:rPr lang="en-US" dirty="0"/>
              <a:t> u </a:t>
            </a:r>
            <a:r>
              <a:rPr lang="en-US" dirty="0" err="1"/>
              <a:t>memoriji</a:t>
            </a:r>
            <a:r>
              <a:rPr lang="en-US" dirty="0"/>
              <a:t> </a:t>
            </a:r>
            <a:r>
              <a:rPr lang="en-US" dirty="0" err="1"/>
              <a:t>biti</a:t>
            </a:r>
            <a:r>
              <a:rPr lang="en-US" dirty="0"/>
              <a:t> </a:t>
            </a:r>
            <a:r>
              <a:rPr lang="en-US" dirty="0" err="1"/>
              <a:t>uskladišten</a:t>
            </a:r>
            <a:r>
              <a:rPr lang="en-US" dirty="0"/>
              <a:t> </a:t>
            </a:r>
            <a:r>
              <a:rPr lang="en-US" dirty="0" err="1"/>
              <a:t>ceo</a:t>
            </a:r>
            <a:r>
              <a:rPr lang="en-US" dirty="0"/>
              <a:t> </a:t>
            </a:r>
            <a:r>
              <a:rPr lang="en-US" dirty="0" err="1"/>
              <a:t>broj</a:t>
            </a:r>
            <a:r>
              <a:rPr lang="en-US" dirty="0"/>
              <a:t>).</a:t>
            </a:r>
          </a:p>
          <a:p>
            <a:r>
              <a:rPr lang="en-US" b="1" dirty="0" err="1"/>
              <a:t>zerofill</a:t>
            </a:r>
            <a:r>
              <a:rPr lang="en-US" dirty="0"/>
              <a:t> – </a:t>
            </a:r>
            <a:r>
              <a:rPr lang="en-US" dirty="0" err="1"/>
              <a:t>dodaje</a:t>
            </a:r>
            <a:r>
              <a:rPr lang="en-US" dirty="0"/>
              <a:t> </a:t>
            </a:r>
            <a:r>
              <a:rPr lang="en-US" dirty="0" err="1"/>
              <a:t>nule</a:t>
            </a:r>
            <a:r>
              <a:rPr lang="en-US" dirty="0"/>
              <a:t> </a:t>
            </a:r>
            <a:r>
              <a:rPr lang="en-US" dirty="0" err="1"/>
              <a:t>kako</a:t>
            </a:r>
            <a:r>
              <a:rPr lang="en-US" dirty="0"/>
              <a:t> bi se </a:t>
            </a:r>
            <a:r>
              <a:rPr lang="en-US" dirty="0" err="1"/>
              <a:t>dopunio</a:t>
            </a:r>
            <a:r>
              <a:rPr lang="en-US" dirty="0"/>
              <a:t> </a:t>
            </a:r>
            <a:r>
              <a:rPr lang="en-US" dirty="0" err="1"/>
              <a:t>broj</a:t>
            </a:r>
            <a:r>
              <a:rPr lang="en-US" dirty="0"/>
              <a:t>, do </a:t>
            </a:r>
            <a:r>
              <a:rPr lang="en-US" dirty="0" err="1"/>
              <a:t>željenog</a:t>
            </a:r>
            <a:r>
              <a:rPr lang="en-US" dirty="0"/>
              <a:t> </a:t>
            </a:r>
            <a:r>
              <a:rPr lang="en-US" dirty="0" err="1"/>
              <a:t>broja</a:t>
            </a:r>
            <a:r>
              <a:rPr lang="en-US" dirty="0"/>
              <a:t> </a:t>
            </a:r>
            <a:r>
              <a:rPr lang="en-US" dirty="0" err="1"/>
              <a:t>cifara</a:t>
            </a:r>
            <a:r>
              <a:rPr lang="en-US" dirty="0"/>
              <a:t>. Na primer, </a:t>
            </a:r>
            <a:r>
              <a:rPr lang="en-US" dirty="0" err="1"/>
              <a:t>ako</a:t>
            </a:r>
            <a:r>
              <a:rPr lang="en-US" dirty="0"/>
              <a:t> je tip </a:t>
            </a:r>
            <a:r>
              <a:rPr lang="en-US" dirty="0" err="1"/>
              <a:t>int</a:t>
            </a:r>
            <a:r>
              <a:rPr lang="en-US" dirty="0"/>
              <a:t>(5), a </a:t>
            </a:r>
            <a:r>
              <a:rPr lang="en-US" dirty="0" err="1"/>
              <a:t>uneta</a:t>
            </a:r>
            <a:r>
              <a:rPr lang="en-US" dirty="0"/>
              <a:t> </a:t>
            </a:r>
            <a:r>
              <a:rPr lang="en-US" dirty="0" err="1"/>
              <a:t>vrednost</a:t>
            </a:r>
            <a:r>
              <a:rPr lang="en-US" dirty="0"/>
              <a:t> 1, </a:t>
            </a:r>
            <a:r>
              <a:rPr lang="en-US" dirty="0" err="1"/>
              <a:t>konačni</a:t>
            </a:r>
            <a:r>
              <a:rPr lang="en-US" dirty="0"/>
              <a:t> </a:t>
            </a:r>
            <a:r>
              <a:rPr lang="en-US" dirty="0" err="1"/>
              <a:t>broj</a:t>
            </a:r>
            <a:r>
              <a:rPr lang="en-US" dirty="0"/>
              <a:t> </a:t>
            </a:r>
            <a:r>
              <a:rPr lang="en-US" dirty="0" err="1"/>
              <a:t>će</a:t>
            </a:r>
            <a:r>
              <a:rPr lang="en-US" dirty="0"/>
              <a:t> </a:t>
            </a:r>
            <a:r>
              <a:rPr lang="en-US" dirty="0" err="1"/>
              <a:t>biti</a:t>
            </a:r>
            <a:r>
              <a:rPr lang="en-US" dirty="0"/>
              <a:t> 00001.</a:t>
            </a:r>
          </a:p>
          <a:p>
            <a:r>
              <a:rPr lang="en-US" b="1" dirty="0"/>
              <a:t>unsigned</a:t>
            </a:r>
            <a:r>
              <a:rPr lang="en-US" dirty="0"/>
              <a:t> – </a:t>
            </a:r>
            <a:r>
              <a:rPr lang="en-US" dirty="0" err="1"/>
              <a:t>postavljamo</a:t>
            </a:r>
            <a:r>
              <a:rPr lang="en-US" dirty="0"/>
              <a:t> </a:t>
            </a:r>
            <a:r>
              <a:rPr lang="en-US" dirty="0" err="1"/>
              <a:t>ovu</a:t>
            </a:r>
            <a:r>
              <a:rPr lang="en-US" dirty="0"/>
              <a:t> </a:t>
            </a:r>
            <a:r>
              <a:rPr lang="en-US" dirty="0" err="1"/>
              <a:t>opciju</a:t>
            </a:r>
            <a:r>
              <a:rPr lang="en-US" dirty="0"/>
              <a:t>, </a:t>
            </a:r>
            <a:r>
              <a:rPr lang="en-US" dirty="0" err="1"/>
              <a:t>ukoliko</a:t>
            </a:r>
            <a:r>
              <a:rPr lang="en-US" dirty="0"/>
              <a:t> </a:t>
            </a:r>
            <a:r>
              <a:rPr lang="en-US" dirty="0" err="1"/>
              <a:t>želimo</a:t>
            </a:r>
            <a:r>
              <a:rPr lang="en-US" dirty="0"/>
              <a:t> </a:t>
            </a:r>
            <a:r>
              <a:rPr lang="en-US" dirty="0" err="1"/>
              <a:t>da</a:t>
            </a:r>
            <a:r>
              <a:rPr lang="en-US" dirty="0"/>
              <a:t> </a:t>
            </a:r>
            <a:r>
              <a:rPr lang="en-US" dirty="0" err="1"/>
              <a:t>broj</a:t>
            </a:r>
            <a:r>
              <a:rPr lang="en-US" dirty="0"/>
              <a:t> </a:t>
            </a:r>
            <a:r>
              <a:rPr lang="en-US" dirty="0" err="1"/>
              <a:t>bude</a:t>
            </a:r>
            <a:r>
              <a:rPr lang="en-US" dirty="0"/>
              <a:t> </a:t>
            </a:r>
            <a:r>
              <a:rPr lang="en-US" dirty="0" err="1"/>
              <a:t>neoznačen</a:t>
            </a:r>
            <a:r>
              <a:rPr lang="en-US" dirty="0"/>
              <a:t>. U tom </a:t>
            </a:r>
            <a:r>
              <a:rPr lang="en-US" dirty="0" err="1"/>
              <a:t>slučaju</a:t>
            </a:r>
            <a:r>
              <a:rPr lang="en-US" dirty="0"/>
              <a:t>, </a:t>
            </a:r>
            <a:r>
              <a:rPr lang="en-US" dirty="0" err="1"/>
              <a:t>broj</a:t>
            </a:r>
            <a:r>
              <a:rPr lang="en-US" dirty="0"/>
              <a:t> ne </a:t>
            </a:r>
            <a:r>
              <a:rPr lang="en-US" dirty="0" err="1"/>
              <a:t>može</a:t>
            </a:r>
            <a:r>
              <a:rPr lang="en-US" dirty="0"/>
              <a:t> </a:t>
            </a:r>
            <a:r>
              <a:rPr lang="en-US" dirty="0" err="1"/>
              <a:t>biti</a:t>
            </a:r>
            <a:r>
              <a:rPr lang="en-US" dirty="0"/>
              <a:t> </a:t>
            </a:r>
            <a:r>
              <a:rPr lang="en-US" dirty="0" err="1"/>
              <a:t>negativan</a:t>
            </a:r>
            <a:r>
              <a:rPr lang="en-US" dirty="0"/>
              <a:t>.</a:t>
            </a:r>
          </a:p>
          <a:p>
            <a:r>
              <a:rPr lang="en-US" dirty="0" err="1"/>
              <a:t>Osim</a:t>
            </a:r>
            <a:r>
              <a:rPr lang="en-US" dirty="0"/>
              <a:t> </a:t>
            </a:r>
            <a:r>
              <a:rPr lang="en-US" dirty="0" err="1"/>
              <a:t>celih</a:t>
            </a:r>
            <a:r>
              <a:rPr lang="en-US" dirty="0"/>
              <a:t>, </a:t>
            </a:r>
            <a:r>
              <a:rPr lang="en-US" dirty="0" err="1"/>
              <a:t>MySQL</a:t>
            </a:r>
            <a:r>
              <a:rPr lang="en-US" dirty="0"/>
              <a:t> </a:t>
            </a:r>
            <a:r>
              <a:rPr lang="en-US" dirty="0" err="1"/>
              <a:t>poznaje</a:t>
            </a:r>
            <a:r>
              <a:rPr lang="en-US" dirty="0"/>
              <a:t> </a:t>
            </a:r>
            <a:r>
              <a:rPr lang="en-US" dirty="0" err="1"/>
              <a:t>i</a:t>
            </a:r>
            <a:r>
              <a:rPr lang="en-US" dirty="0"/>
              <a:t> </a:t>
            </a:r>
            <a:r>
              <a:rPr lang="en-US" dirty="0" err="1"/>
              <a:t>brojeve</a:t>
            </a:r>
            <a:r>
              <a:rPr lang="en-US" dirty="0"/>
              <a:t> </a:t>
            </a:r>
            <a:r>
              <a:rPr lang="en-US" dirty="0" err="1"/>
              <a:t>sa</a:t>
            </a:r>
            <a:r>
              <a:rPr lang="en-US" dirty="0"/>
              <a:t> </a:t>
            </a:r>
            <a:r>
              <a:rPr lang="en-US" dirty="0" err="1"/>
              <a:t>pokretnim</a:t>
            </a:r>
            <a:r>
              <a:rPr lang="en-US" dirty="0"/>
              <a:t> </a:t>
            </a:r>
            <a:r>
              <a:rPr lang="en-US" dirty="0" err="1"/>
              <a:t>zarezom</a:t>
            </a:r>
            <a:r>
              <a:rPr lang="en-US" dirty="0"/>
              <a:t>. </a:t>
            </a:r>
            <a:r>
              <a:rPr lang="en-US" dirty="0" err="1"/>
              <a:t>Ovde</a:t>
            </a:r>
            <a:r>
              <a:rPr lang="en-US" dirty="0"/>
              <a:t> </a:t>
            </a:r>
            <a:r>
              <a:rPr lang="en-US" dirty="0" err="1"/>
              <a:t>razlikujemo</a:t>
            </a:r>
            <a:r>
              <a:rPr lang="en-US" dirty="0"/>
              <a:t> </a:t>
            </a:r>
            <a:r>
              <a:rPr lang="en-US" dirty="0" err="1"/>
              <a:t>nekoliko</a:t>
            </a:r>
            <a:r>
              <a:rPr lang="en-US" dirty="0"/>
              <a:t> </a:t>
            </a:r>
            <a:r>
              <a:rPr lang="en-US" dirty="0" err="1"/>
              <a:t>tipova</a:t>
            </a:r>
            <a:r>
              <a:rPr lang="en-US" dirty="0"/>
              <a:t>. Float, decimal double </a:t>
            </a:r>
            <a:r>
              <a:rPr lang="en-US" dirty="0" err="1"/>
              <a:t>i</a:t>
            </a:r>
            <a:r>
              <a:rPr lang="en-US" dirty="0"/>
              <a:t> bit.</a:t>
            </a:r>
          </a:p>
          <a:p>
            <a:r>
              <a:rPr lang="en-US" dirty="0"/>
              <a:t/>
            </a:r>
            <a:br>
              <a:rPr lang="en-US" dirty="0"/>
            </a:br>
            <a:r>
              <a:rPr lang="en-US" dirty="0"/>
              <a:t/>
            </a:r>
            <a:br>
              <a:rPr lang="en-US" dirty="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122238"/>
          </a:xfrm>
        </p:spPr>
        <p:txBody>
          <a:bodyPr>
            <a:normAutofit fontScale="90000"/>
          </a:bodyPr>
          <a:lstStyle/>
          <a:p>
            <a:r>
              <a:rPr lang="en-US" dirty="0"/>
              <a:t>Float</a:t>
            </a:r>
            <a:br>
              <a:rPr lang="en-US" dirty="0"/>
            </a:br>
            <a:r>
              <a:rPr lang="en-US" dirty="0"/>
              <a:t/>
            </a:r>
            <a:br>
              <a:rPr lang="en-US" dirty="0"/>
            </a:br>
            <a:endParaRPr lang="en-US" dirty="0"/>
          </a:p>
        </p:txBody>
      </p:sp>
      <p:sp>
        <p:nvSpPr>
          <p:cNvPr id="3" name="Content Placeholder 2"/>
          <p:cNvSpPr>
            <a:spLocks noGrp="1"/>
          </p:cNvSpPr>
          <p:nvPr>
            <p:ph idx="1"/>
          </p:nvPr>
        </p:nvSpPr>
        <p:spPr/>
        <p:txBody>
          <a:bodyPr>
            <a:normAutofit fontScale="25000" lnSpcReduction="20000"/>
          </a:bodyPr>
          <a:lstStyle/>
          <a:p>
            <a:r>
              <a:rPr lang="vi-VN" sz="6400" dirty="0"/>
              <a:t>Ovo je osnovna verzija broja sa pokretnim zarezom, koja podrazumeva jednostruku preciznost. Ova preciznost obezbeđuje četiri bajta za vrednost.</a:t>
            </a:r>
          </a:p>
          <a:p>
            <a:r>
              <a:rPr lang="vi-VN" sz="6400" i="1" dirty="0"/>
              <a:t>2.3</a:t>
            </a:r>
            <a:r>
              <a:rPr lang="vi-VN" sz="6400" dirty="0"/>
              <a:t/>
            </a:r>
            <a:br>
              <a:rPr lang="vi-VN" sz="6400" dirty="0"/>
            </a:br>
            <a:r>
              <a:rPr lang="vi-VN" sz="6400" i="1" dirty="0"/>
              <a:t>100,45</a:t>
            </a:r>
            <a:endParaRPr lang="vi-VN" sz="6400" dirty="0"/>
          </a:p>
          <a:p>
            <a:r>
              <a:rPr lang="vi-VN" sz="6400" dirty="0"/>
              <a:t>Float takođe prihvata parametre, pri čemu je moguće formatirati format decimalnog zapisa.</a:t>
            </a:r>
          </a:p>
          <a:p>
            <a:r>
              <a:rPr lang="vi-VN" sz="6400" b="1" dirty="0"/>
              <a:t>Na primer:</a:t>
            </a:r>
            <a:endParaRPr lang="vi-VN" sz="6400" dirty="0"/>
          </a:p>
          <a:p>
            <a:r>
              <a:rPr lang="vi-VN" sz="6400" dirty="0"/>
              <a:t>ako kao tip stavimo float(6,2), vrednost 1525 biće emitovana kao  1525.00 (dakle, prvi broj je broj cifara, dok je drugi broj, broj decimala).</a:t>
            </a:r>
          </a:p>
          <a:p>
            <a:r>
              <a:rPr lang="vi-VN" sz="6400" dirty="0"/>
              <a:t>Na isti način funkcionišu i tipovi </a:t>
            </a:r>
            <a:r>
              <a:rPr lang="vi-VN" sz="6400" b="1" dirty="0"/>
              <a:t>double i real</a:t>
            </a:r>
            <a:r>
              <a:rPr lang="vi-VN" sz="6400" dirty="0"/>
              <a:t>, s tim što imaju veličinu od 8 bajtova i duplo veću preciznost. Decimal rukuje brojevima sa maksimalnom preciznošću i mora prihvatiti parametre.</a:t>
            </a:r>
          </a:p>
          <a:p>
            <a:r>
              <a:rPr lang="vi-VN" sz="6400" b="1" dirty="0"/>
              <a:t>Na primer:</a:t>
            </a:r>
            <a:endParaRPr lang="vi-VN" sz="6400" dirty="0"/>
          </a:p>
          <a:p>
            <a:r>
              <a:rPr lang="vi-VN" sz="6400" i="1" dirty="0"/>
              <a:t>decimal(5,2)</a:t>
            </a:r>
            <a:endParaRPr lang="vi-VN" sz="6400" dirty="0"/>
          </a:p>
          <a:p>
            <a:r>
              <a:rPr lang="vi-VN" sz="6400" dirty="0"/>
              <a:t>Ovaj broj prihvatiće broj do pet cifara, koji može imati do dve decimale. Dakle, ako unesemo broj 123.45, biće prihvaćen. Broj 123 će biti zapisan u bazu sa dodatnim decimalama (123.00), dok će broj 123.119 biti zapamćen kao 123.12. Brojevi preko pet cifara neće biti prihvaćeni i server će prijaviti grešku.</a:t>
            </a:r>
          </a:p>
          <a:p>
            <a:r>
              <a:rPr lang="vi-VN" sz="6400" dirty="0"/>
              <a:t>Maksimalan broj cifara u decimal tipu je 65, pri čemu, sa desne strane zareza može biti ne više od 30 cifara (decimal(65,30)).</a:t>
            </a:r>
          </a:p>
          <a:p>
            <a:r>
              <a:rPr lang="vi-VN" dirty="0"/>
              <a:t/>
            </a:r>
            <a:br>
              <a:rPr lang="vi-VN" dirty="0"/>
            </a:br>
            <a:r>
              <a:rPr lang="vi-VN" dirty="0"/>
              <a:t/>
            </a:r>
            <a:br>
              <a:rPr lang="vi-VN" dirty="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274638"/>
          </a:xfrm>
        </p:spPr>
        <p:txBody>
          <a:bodyPr>
            <a:normAutofit fontScale="90000"/>
          </a:bodyPr>
          <a:lstStyle/>
          <a:p>
            <a:r>
              <a:rPr lang="en-US" dirty="0"/>
              <a:t>Bit</a:t>
            </a:r>
            <a:br>
              <a:rPr lang="en-US" dirty="0"/>
            </a:b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err="1"/>
              <a:t>Ovo</a:t>
            </a:r>
            <a:r>
              <a:rPr lang="en-US" dirty="0"/>
              <a:t> je tip </a:t>
            </a:r>
            <a:r>
              <a:rPr lang="en-US" dirty="0" err="1"/>
              <a:t>koji</a:t>
            </a:r>
            <a:r>
              <a:rPr lang="en-US" dirty="0"/>
              <a:t> </a:t>
            </a:r>
            <a:r>
              <a:rPr lang="en-US" dirty="0" err="1"/>
              <a:t>služi</a:t>
            </a:r>
            <a:r>
              <a:rPr lang="en-US" dirty="0"/>
              <a:t> </a:t>
            </a:r>
            <a:r>
              <a:rPr lang="en-US" dirty="0" err="1"/>
              <a:t>za</a:t>
            </a:r>
            <a:r>
              <a:rPr lang="en-US" dirty="0"/>
              <a:t> </a:t>
            </a:r>
            <a:r>
              <a:rPr lang="en-US" dirty="0" err="1"/>
              <a:t>skladištenje</a:t>
            </a:r>
            <a:r>
              <a:rPr lang="en-US" dirty="0"/>
              <a:t> </a:t>
            </a:r>
            <a:r>
              <a:rPr lang="en-US" dirty="0" err="1"/>
              <a:t>jednobitne</a:t>
            </a:r>
            <a:r>
              <a:rPr lang="en-US" dirty="0"/>
              <a:t> </a:t>
            </a:r>
            <a:r>
              <a:rPr lang="en-US" dirty="0" err="1"/>
              <a:t>vrednosti</a:t>
            </a:r>
            <a:r>
              <a:rPr lang="en-US" dirty="0"/>
              <a:t> 1 </a:t>
            </a:r>
            <a:r>
              <a:rPr lang="en-US" dirty="0" err="1"/>
              <a:t>ili</a:t>
            </a:r>
            <a:r>
              <a:rPr lang="en-US" dirty="0"/>
              <a:t> 0. </a:t>
            </a:r>
            <a:r>
              <a:rPr lang="en-US" dirty="0" err="1"/>
              <a:t>Kažemo</a:t>
            </a:r>
            <a:r>
              <a:rPr lang="en-US" dirty="0"/>
              <a:t> „</a:t>
            </a:r>
            <a:r>
              <a:rPr lang="en-US" dirty="0" err="1"/>
              <a:t>služi</a:t>
            </a:r>
            <a:r>
              <a:rPr lang="en-US" dirty="0"/>
              <a:t> </a:t>
            </a:r>
            <a:r>
              <a:rPr lang="en-US" dirty="0" err="1"/>
              <a:t>za</a:t>
            </a:r>
            <a:r>
              <a:rPr lang="en-US" dirty="0"/>
              <a:t>”, </a:t>
            </a:r>
            <a:r>
              <a:rPr lang="en-US" dirty="0" err="1"/>
              <a:t>zato</a:t>
            </a:r>
            <a:r>
              <a:rPr lang="en-US" dirty="0"/>
              <a:t> </a:t>
            </a:r>
            <a:r>
              <a:rPr lang="en-US" dirty="0" err="1"/>
              <a:t>što</a:t>
            </a:r>
            <a:r>
              <a:rPr lang="en-US" dirty="0"/>
              <a:t> </a:t>
            </a:r>
            <a:r>
              <a:rPr lang="en-US" dirty="0" err="1"/>
              <a:t>ovaj</a:t>
            </a:r>
            <a:r>
              <a:rPr lang="en-US" dirty="0"/>
              <a:t> tip </a:t>
            </a:r>
            <a:r>
              <a:rPr lang="en-US" dirty="0" err="1"/>
              <a:t>nije</a:t>
            </a:r>
            <a:r>
              <a:rPr lang="en-US" dirty="0"/>
              <a:t> </a:t>
            </a:r>
            <a:r>
              <a:rPr lang="en-US" dirty="0" err="1"/>
              <a:t>uistinu</a:t>
            </a:r>
            <a:r>
              <a:rPr lang="en-US" dirty="0"/>
              <a:t> </a:t>
            </a:r>
            <a:r>
              <a:rPr lang="en-US" dirty="0" err="1"/>
              <a:t>jednobitni</a:t>
            </a:r>
            <a:r>
              <a:rPr lang="en-US" dirty="0"/>
              <a:t> tip, </a:t>
            </a:r>
            <a:r>
              <a:rPr lang="en-US" dirty="0" err="1"/>
              <a:t>već</a:t>
            </a:r>
            <a:r>
              <a:rPr lang="en-US" dirty="0"/>
              <a:t> </a:t>
            </a:r>
            <a:r>
              <a:rPr lang="en-US" dirty="0" err="1"/>
              <a:t>samo</a:t>
            </a:r>
            <a:r>
              <a:rPr lang="en-US" dirty="0"/>
              <a:t> </a:t>
            </a:r>
            <a:r>
              <a:rPr lang="en-US" dirty="0" err="1"/>
              <a:t>tako</a:t>
            </a:r>
            <a:r>
              <a:rPr lang="en-US" dirty="0"/>
              <a:t> </a:t>
            </a:r>
            <a:r>
              <a:rPr lang="en-US" dirty="0" err="1"/>
              <a:t>reprezentuje</a:t>
            </a:r>
            <a:r>
              <a:rPr lang="en-US" dirty="0"/>
              <a:t> </a:t>
            </a:r>
            <a:r>
              <a:rPr lang="en-US" dirty="0" err="1"/>
              <a:t>podatak</a:t>
            </a:r>
            <a:r>
              <a:rPr lang="en-US" dirty="0"/>
              <a:t>. </a:t>
            </a:r>
            <a:r>
              <a:rPr lang="en-US" dirty="0" err="1"/>
              <a:t>Ovaj</a:t>
            </a:r>
            <a:r>
              <a:rPr lang="en-US" dirty="0"/>
              <a:t> tip </a:t>
            </a:r>
            <a:r>
              <a:rPr lang="en-US" dirty="0" err="1"/>
              <a:t>isprva</a:t>
            </a:r>
            <a:r>
              <a:rPr lang="en-US" dirty="0"/>
              <a:t> je bio </a:t>
            </a:r>
            <a:r>
              <a:rPr lang="en-US" dirty="0" err="1"/>
              <a:t>skladišten</a:t>
            </a:r>
            <a:r>
              <a:rPr lang="en-US" dirty="0"/>
              <a:t> u </a:t>
            </a:r>
            <a:r>
              <a:rPr lang="en-US" dirty="0" err="1"/>
              <a:t>bazi</a:t>
            </a:r>
            <a:r>
              <a:rPr lang="en-US" dirty="0"/>
              <a:t> </a:t>
            </a:r>
            <a:r>
              <a:rPr lang="en-US" dirty="0" err="1"/>
              <a:t>kao</a:t>
            </a:r>
            <a:r>
              <a:rPr lang="en-US" dirty="0"/>
              <a:t> </a:t>
            </a:r>
            <a:r>
              <a:rPr lang="en-US" dirty="0" err="1"/>
              <a:t>tinyint</a:t>
            </a:r>
            <a:r>
              <a:rPr lang="en-US" dirty="0"/>
              <a:t>(1), </a:t>
            </a:r>
            <a:r>
              <a:rPr lang="en-US" dirty="0" err="1"/>
              <a:t>da</a:t>
            </a:r>
            <a:r>
              <a:rPr lang="en-US" dirty="0"/>
              <a:t> bi </a:t>
            </a:r>
            <a:r>
              <a:rPr lang="en-US" dirty="0" err="1"/>
              <a:t>od</a:t>
            </a:r>
            <a:r>
              <a:rPr lang="en-US" dirty="0"/>
              <a:t> </a:t>
            </a:r>
            <a:r>
              <a:rPr lang="en-US" dirty="0" err="1"/>
              <a:t>verzije</a:t>
            </a:r>
            <a:r>
              <a:rPr lang="en-US" dirty="0"/>
              <a:t> 5.0.3 </a:t>
            </a:r>
            <a:r>
              <a:rPr lang="en-US" dirty="0" err="1"/>
              <a:t>MySQL</a:t>
            </a:r>
            <a:r>
              <a:rPr lang="en-US" dirty="0"/>
              <a:t>-a </a:t>
            </a:r>
            <a:r>
              <a:rPr lang="en-US" dirty="0" err="1"/>
              <a:t>postao</a:t>
            </a:r>
            <a:r>
              <a:rPr lang="en-US" dirty="0"/>
              <a:t> </a:t>
            </a:r>
            <a:r>
              <a:rPr lang="en-US" dirty="0" err="1"/>
              <a:t>zaseban</a:t>
            </a:r>
            <a:r>
              <a:rPr lang="en-US" dirty="0"/>
              <a:t> </a:t>
            </a:r>
            <a:r>
              <a:rPr lang="en-US" dirty="0" err="1"/>
              <a:t>binarni</a:t>
            </a:r>
            <a:r>
              <a:rPr lang="en-US" dirty="0"/>
              <a:t> tip.</a:t>
            </a:r>
          </a:p>
          <a:p>
            <a:r>
              <a:rPr lang="en-US" dirty="0"/>
              <a:t>Tip bit </a:t>
            </a:r>
            <a:r>
              <a:rPr lang="en-US" dirty="0" err="1"/>
              <a:t>služi</a:t>
            </a:r>
            <a:r>
              <a:rPr lang="en-US" dirty="0"/>
              <a:t> </a:t>
            </a:r>
            <a:r>
              <a:rPr lang="en-US" dirty="0" err="1"/>
              <a:t>isključivo</a:t>
            </a:r>
            <a:r>
              <a:rPr lang="en-US" dirty="0"/>
              <a:t> </a:t>
            </a:r>
            <a:r>
              <a:rPr lang="en-US" dirty="0" err="1"/>
              <a:t>za</a:t>
            </a:r>
            <a:r>
              <a:rPr lang="en-US" dirty="0"/>
              <a:t> </a:t>
            </a:r>
            <a:r>
              <a:rPr lang="en-US" dirty="0" err="1"/>
              <a:t>skladištenje</a:t>
            </a:r>
            <a:r>
              <a:rPr lang="en-US" dirty="0"/>
              <a:t> </a:t>
            </a:r>
            <a:r>
              <a:rPr lang="en-US" dirty="0" err="1"/>
              <a:t>logičke</a:t>
            </a:r>
            <a:r>
              <a:rPr lang="en-US" dirty="0"/>
              <a:t> </a:t>
            </a:r>
            <a:r>
              <a:rPr lang="en-US" dirty="0" err="1"/>
              <a:t>vrednosti</a:t>
            </a:r>
            <a:r>
              <a:rPr lang="en-US" dirty="0"/>
              <a:t> (true </a:t>
            </a:r>
            <a:r>
              <a:rPr lang="en-US" dirty="0" err="1"/>
              <a:t>ili</a:t>
            </a:r>
            <a:r>
              <a:rPr lang="en-US" dirty="0"/>
              <a:t> false, 1 </a:t>
            </a:r>
            <a:r>
              <a:rPr lang="en-US" dirty="0" err="1"/>
              <a:t>ili</a:t>
            </a:r>
            <a:r>
              <a:rPr lang="en-US" dirty="0"/>
              <a:t> 0, </a:t>
            </a:r>
            <a:r>
              <a:rPr lang="en-US" dirty="0" err="1"/>
              <a:t>isključeno</a:t>
            </a:r>
            <a:r>
              <a:rPr lang="en-US" dirty="0"/>
              <a:t> </a:t>
            </a:r>
            <a:r>
              <a:rPr lang="en-US" dirty="0" err="1"/>
              <a:t>ili</a:t>
            </a:r>
            <a:r>
              <a:rPr lang="en-US" dirty="0"/>
              <a:t> </a:t>
            </a:r>
            <a:r>
              <a:rPr lang="en-US" dirty="0" err="1"/>
              <a:t>uključeno</a:t>
            </a:r>
            <a:r>
              <a:rPr lang="en-US" dirty="0"/>
              <a:t>), pa </a:t>
            </a:r>
            <a:r>
              <a:rPr lang="en-US" dirty="0" err="1"/>
              <a:t>tako</a:t>
            </a:r>
            <a:r>
              <a:rPr lang="en-US" dirty="0"/>
              <a:t> </a:t>
            </a:r>
            <a:r>
              <a:rPr lang="en-US" dirty="0" err="1"/>
              <a:t>može</a:t>
            </a:r>
            <a:r>
              <a:rPr lang="en-US" dirty="0"/>
              <a:t> </a:t>
            </a:r>
            <a:r>
              <a:rPr lang="en-US" dirty="0" err="1"/>
              <a:t>prihvatiti</a:t>
            </a:r>
            <a:r>
              <a:rPr lang="en-US" dirty="0"/>
              <a:t> </a:t>
            </a:r>
            <a:r>
              <a:rPr lang="en-US" dirty="0" err="1"/>
              <a:t>ili</a:t>
            </a:r>
            <a:r>
              <a:rPr lang="en-US" dirty="0"/>
              <a:t> </a:t>
            </a:r>
            <a:r>
              <a:rPr lang="en-US" dirty="0" err="1"/>
              <a:t>brojnu</a:t>
            </a:r>
            <a:r>
              <a:rPr lang="en-US" dirty="0"/>
              <a:t> </a:t>
            </a:r>
            <a:r>
              <a:rPr lang="en-US" dirty="0" err="1"/>
              <a:t>vrednost</a:t>
            </a:r>
            <a:r>
              <a:rPr lang="en-US" dirty="0"/>
              <a:t> (1 / 0) </a:t>
            </a:r>
            <a:r>
              <a:rPr lang="en-US" dirty="0" err="1"/>
              <a:t>ili</a:t>
            </a:r>
            <a:r>
              <a:rPr lang="en-US" dirty="0"/>
              <a:t> Boolean </a:t>
            </a:r>
            <a:r>
              <a:rPr lang="en-US" dirty="0" err="1"/>
              <a:t>vrednost</a:t>
            </a:r>
            <a:r>
              <a:rPr lang="en-US" dirty="0"/>
              <a:t> (true / false).</a:t>
            </a:r>
          </a:p>
          <a:p>
            <a:r>
              <a:rPr lang="en-US" dirty="0"/>
              <a:t/>
            </a:r>
            <a:br>
              <a:rPr lang="en-US" dirty="0"/>
            </a:br>
            <a:r>
              <a:rPr lang="en-US" dirty="0"/>
              <a:t/>
            </a:r>
            <a:br>
              <a:rPr lang="en-US" dirty="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normAutofit fontScale="90000"/>
          </a:bodyPr>
          <a:lstStyle/>
          <a:p>
            <a:r>
              <a:rPr lang="it-IT" dirty="0"/>
              <a:t>Tekstualni tipovi – stringovi</a:t>
            </a:r>
            <a:br>
              <a:rPr lang="it-IT" dirty="0"/>
            </a:br>
            <a:r>
              <a:rPr lang="it-IT" dirty="0"/>
              <a:t/>
            </a:r>
            <a:br>
              <a:rPr lang="it-IT" dirty="0"/>
            </a:br>
            <a:endParaRPr lang="en-US" dirty="0"/>
          </a:p>
        </p:txBody>
      </p:sp>
      <p:sp>
        <p:nvSpPr>
          <p:cNvPr id="3" name="Content Placeholder 2"/>
          <p:cNvSpPr>
            <a:spLocks noGrp="1"/>
          </p:cNvSpPr>
          <p:nvPr>
            <p:ph idx="1"/>
          </p:nvPr>
        </p:nvSpPr>
        <p:spPr/>
        <p:txBody>
          <a:bodyPr>
            <a:normAutofit fontScale="25000" lnSpcReduction="20000"/>
          </a:bodyPr>
          <a:lstStyle/>
          <a:p>
            <a:r>
              <a:rPr lang="vi-VN" sz="7200" dirty="0"/>
              <a:t>MySQL poznaje pet tekstualnih tipova: char, binary, blob, enum i set, od kojih se najviše koriste char i blob.</a:t>
            </a:r>
          </a:p>
          <a:p>
            <a:r>
              <a:rPr lang="vi-VN" sz="7200" b="1" dirty="0"/>
              <a:t>char/varchar</a:t>
            </a:r>
          </a:p>
          <a:p>
            <a:r>
              <a:rPr lang="vi-VN" sz="7200" dirty="0"/>
              <a:t>Ovo je tip koji se veoma često koristi. U pitanju je tip koji prihvata niz karaktera (bajtova). Pri kreiranju prihvata parametar koji označava koliko će bajtova prihvatati kolona, odnosno polje:</a:t>
            </a:r>
          </a:p>
          <a:p>
            <a:r>
              <a:rPr lang="vi-VN" sz="7200" i="1" dirty="0"/>
              <a:t>char(5)</a:t>
            </a:r>
            <a:endParaRPr lang="vi-VN" sz="7200" dirty="0"/>
          </a:p>
          <a:p>
            <a:r>
              <a:rPr lang="vi-VN" sz="7200" dirty="0"/>
              <a:t>Ovaj tip prihvata pet karaktera i zauzima isto toliko bajtova (odnosno, duplo, ukoliko su u pitanju unicode karakteri).</a:t>
            </a:r>
          </a:p>
          <a:p>
            <a:r>
              <a:rPr lang="vi-VN" sz="7200" dirty="0"/>
              <a:t>To znači da, kada napravimo ovakav tip i u njega smestimo vrednost ‘x’, on će tu vrednost u bazi upamtiti kao x, ali će ipak zauzeti i prostor u memoriji za ostala 4 karaktera:</a:t>
            </a:r>
          </a:p>
          <a:p>
            <a:r>
              <a:rPr lang="vi-VN" sz="7200" i="1" dirty="0"/>
              <a:t>varchar(5)</a:t>
            </a:r>
            <a:endParaRPr lang="vi-VN" sz="7200" dirty="0"/>
          </a:p>
          <a:p>
            <a:r>
              <a:rPr lang="vi-VN" sz="7200" dirty="0"/>
              <a:t>Ovako definisan tip takođe prihvata do 5 bajtova/karaktera, ali pri tom, ukoliko karaktera ima manje od pet, biće zauzeto prostora u memoriji samo za toliko koliko iznose podaci:</a:t>
            </a:r>
          </a:p>
          <a:p>
            <a:r>
              <a:rPr lang="vi-VN" sz="7200" i="1" dirty="0"/>
              <a:t>‘a’ = 1 bajt</a:t>
            </a:r>
            <a:r>
              <a:rPr lang="vi-VN" sz="7200" dirty="0"/>
              <a:t/>
            </a:r>
            <a:br>
              <a:rPr lang="vi-VN" sz="7200" dirty="0"/>
            </a:br>
            <a:r>
              <a:rPr lang="vi-VN" sz="7200" i="1" dirty="0"/>
              <a:t>‘abcde’ = 5 bajtova</a:t>
            </a:r>
            <a:endParaRPr lang="vi-VN" sz="7200" dirty="0"/>
          </a:p>
          <a:p>
            <a:r>
              <a:rPr lang="vi-VN" dirty="0"/>
              <a:t/>
            </a:r>
            <a:br>
              <a:rPr lang="vi-VN" dirty="0"/>
            </a:br>
            <a:r>
              <a:rPr lang="vi-VN" dirty="0"/>
              <a:t/>
            </a:r>
            <a:br>
              <a:rPr lang="vi-VN" dirty="0"/>
            </a:br>
            <a:endParaRPr lang="en-US" i="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idx="1"/>
          </p:nvPr>
        </p:nvSpPr>
        <p:spPr/>
        <p:txBody>
          <a:bodyPr>
            <a:normAutofit fontScale="70000" lnSpcReduction="20000"/>
          </a:bodyPr>
          <a:lstStyle/>
          <a:p>
            <a:r>
              <a:rPr lang="vi-VN" b="1" dirty="0"/>
              <a:t>binary/varbinary</a:t>
            </a:r>
          </a:p>
          <a:p>
            <a:r>
              <a:rPr lang="vi-VN" dirty="0"/>
              <a:t>Ovaj tip podatka funkcioniše isto kao i char i varchar, ali, umesto kao nizove karaktera, on stringove beleži kao binarne vrednosti, zbog čega ne postoji kontrola nad kodnim rasporedima i sortiranju:</a:t>
            </a:r>
          </a:p>
          <a:p>
            <a:r>
              <a:rPr lang="vi-VN" i="1" dirty="0"/>
              <a:t>varbinary(5)</a:t>
            </a:r>
            <a:endParaRPr lang="vi-VN" dirty="0"/>
          </a:p>
          <a:p>
            <a:r>
              <a:rPr lang="vi-VN" b="1" dirty="0"/>
              <a:t>blob (binary large object)/text</a:t>
            </a:r>
          </a:p>
          <a:p>
            <a:r>
              <a:rPr lang="vi-VN" dirty="0"/>
              <a:t>Ova dva tipa možete shvatiti kao neku vrstu nadogradnje char i binary tipova. Njih koristimo ukoliko želimo da rukujemo sa stvarno velikim vrednostima. Osnovna razlika između blob/text i binary/char je u tome što blob i text ne smeštaju vrednost u tabele u kojima se nalaze, već u zasebna skladišta (takođe tabele, ali nevidljive). Zbog toga, umesto 65535 bajtova, koliko mogu prihvatiti char i binary tipovi, ovaj tip može prihvatiti mnogo veće podatke.</a:t>
            </a:r>
          </a:p>
          <a:p>
            <a:r>
              <a:rPr lang="vi-VN" dirty="0"/>
              <a:t/>
            </a:r>
            <a:br>
              <a:rPr lang="vi-VN" dirty="0"/>
            </a:br>
            <a:r>
              <a:rPr lang="vi-VN" dirty="0"/>
              <a:t/>
            </a:r>
            <a:br>
              <a:rPr lang="vi-VN" dirty="0"/>
            </a:b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53</TotalTime>
  <Words>1240</Words>
  <Application>Microsoft Office PowerPoint</Application>
  <PresentationFormat>On-screen Show (4:3)</PresentationFormat>
  <Paragraphs>133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  Tipovi podataka  </vt:lpstr>
      <vt:lpstr>Tipovi podataka</vt:lpstr>
      <vt:lpstr>Tipovi podataka</vt:lpstr>
      <vt:lpstr>Numerički tipovi podataka  </vt:lpstr>
      <vt:lpstr>.</vt:lpstr>
      <vt:lpstr>Float  </vt:lpstr>
      <vt:lpstr>Bit  </vt:lpstr>
      <vt:lpstr>Tekstualni tipovi – stringovi  </vt:lpstr>
      <vt:lpstr>.</vt:lpstr>
      <vt:lpstr>.</vt:lpstr>
      <vt:lpstr>.</vt:lpstr>
      <vt:lpstr>.</vt:lpstr>
      <vt:lpstr>Tipovi podataka – Vežbe  </vt:lpstr>
      <vt:lpstr>.</vt:lpstr>
      <vt:lpst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Tipovi podataka</dc:title>
  <dc:creator>Dragica</dc:creator>
  <cp:lastModifiedBy>Nastavnik</cp:lastModifiedBy>
  <cp:revision>7</cp:revision>
  <dcterms:created xsi:type="dcterms:W3CDTF">2018-02-21T08:59:12Z</dcterms:created>
  <dcterms:modified xsi:type="dcterms:W3CDTF">2021-02-09T10:10:08Z</dcterms:modified>
</cp:coreProperties>
</file>