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62" r:id="rId3"/>
    <p:sldId id="259" r:id="rId4"/>
    <p:sldId id="260" r:id="rId5"/>
    <p:sldId id="285" r:id="rId6"/>
    <p:sldId id="258" r:id="rId7"/>
    <p:sldId id="291" r:id="rId8"/>
    <p:sldId id="290" r:id="rId9"/>
    <p:sldId id="289" r:id="rId10"/>
    <p:sldId id="269" r:id="rId11"/>
    <p:sldId id="279" r:id="rId12"/>
    <p:sldId id="276" r:id="rId13"/>
    <p:sldId id="280" r:id="rId14"/>
    <p:sldId id="267" r:id="rId15"/>
    <p:sldId id="268" r:id="rId16"/>
    <p:sldId id="271" r:id="rId17"/>
    <p:sldId id="270" r:id="rId18"/>
    <p:sldId id="274" r:id="rId19"/>
    <p:sldId id="275" r:id="rId20"/>
    <p:sldId id="281" r:id="rId21"/>
  </p:sldIdLst>
  <p:sldSz cx="9144000" cy="5143500" type="screen16x9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A7BE"/>
    <a:srgbClr val="FFFFFF"/>
    <a:srgbClr val="0881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702" y="-3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M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FF53EE-18C0-4DFC-AC11-50250B36F75E}" type="datetimeFigureOut">
              <a:rPr lang="sr-Latn-ME" smtClean="0"/>
              <a:t>3.5.2020.</a:t>
            </a:fld>
            <a:endParaRPr lang="sr-Latn-M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M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B0320F-6984-4FAC-A2EF-F4485275D205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798154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1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3310041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10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5968291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11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5589481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12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5853420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13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7588206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14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7761161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15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9556817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16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8076809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17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3144383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18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1357048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19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425477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2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0104787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20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164126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3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1367826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4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634402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5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1329110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6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359704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7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8529476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8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4905721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9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887072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6677-660E-4C6F-AD2A-2F29C0AA398C}" type="datetimeFigureOut">
              <a:rPr lang="sr-Latn-ME" smtClean="0"/>
              <a:t>3.5.2020.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450140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6677-660E-4C6F-AD2A-2F29C0AA398C}" type="datetimeFigureOut">
              <a:rPr lang="sr-Latn-ME" smtClean="0"/>
              <a:t>3.5.2020.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609926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6677-660E-4C6F-AD2A-2F29C0AA398C}" type="datetimeFigureOut">
              <a:rPr lang="sr-Latn-ME" smtClean="0"/>
              <a:t>3.5.2020.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617621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6677-660E-4C6F-AD2A-2F29C0AA398C}" type="datetimeFigureOut">
              <a:rPr lang="sr-Latn-ME" smtClean="0"/>
              <a:t>3.5.2020.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731787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6677-660E-4C6F-AD2A-2F29C0AA398C}" type="datetimeFigureOut">
              <a:rPr lang="sr-Latn-ME" smtClean="0"/>
              <a:t>3.5.2020.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575423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6677-660E-4C6F-AD2A-2F29C0AA398C}" type="datetimeFigureOut">
              <a:rPr lang="sr-Latn-ME" smtClean="0"/>
              <a:t>3.5.2020.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53409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6677-660E-4C6F-AD2A-2F29C0AA398C}" type="datetimeFigureOut">
              <a:rPr lang="sr-Latn-ME" smtClean="0"/>
              <a:t>3.5.2020.</a:t>
            </a:fld>
            <a:endParaRPr lang="sr-Latn-M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297888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6677-660E-4C6F-AD2A-2F29C0AA398C}" type="datetimeFigureOut">
              <a:rPr lang="sr-Latn-ME" smtClean="0"/>
              <a:t>3.5.2020.</a:t>
            </a:fld>
            <a:endParaRPr lang="sr-Latn-M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905841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6677-660E-4C6F-AD2A-2F29C0AA398C}" type="datetimeFigureOut">
              <a:rPr lang="sr-Latn-ME" smtClean="0"/>
              <a:t>3.5.2020.</a:t>
            </a:fld>
            <a:endParaRPr lang="sr-Latn-M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702007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6677-660E-4C6F-AD2A-2F29C0AA398C}" type="datetimeFigureOut">
              <a:rPr lang="sr-Latn-ME" smtClean="0"/>
              <a:t>3.5.2020.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51001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M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6677-660E-4C6F-AD2A-2F29C0AA398C}" type="datetimeFigureOut">
              <a:rPr lang="sr-Latn-ME" smtClean="0"/>
              <a:t>3.5.2020.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158988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81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46677-660E-4C6F-AD2A-2F29C0AA398C}" type="datetimeFigureOut">
              <a:rPr lang="sr-Latn-ME" smtClean="0"/>
              <a:t>3.5.2020.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4146016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1.emf"/><Relationship Id="rId5" Type="http://schemas.openxmlformats.org/officeDocument/2006/relationships/package" Target="../embeddings/Microsoft_Word_Document1.docx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markomarko@gmail.co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zzcg.me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"/>
            <a:ext cx="9144000" cy="519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9502"/>
            <a:ext cx="7772400" cy="110251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PRIJEM RADNIKA U RADNI ODNOS</a:t>
            </a:r>
            <a:endParaRPr lang="sr-Latn-M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484" y="1275606"/>
            <a:ext cx="3996444" cy="22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65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147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Prijava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za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zasnivanje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radnog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odnosa</a:t>
            </a:r>
            <a:endParaRPr lang="sr-Latn-ME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987574"/>
            <a:ext cx="8229600" cy="3394472"/>
          </a:xfrm>
        </p:spPr>
        <p:txBody>
          <a:bodyPr>
            <a:normAutofit/>
          </a:bodyPr>
          <a:lstStyle/>
          <a:p>
            <a:r>
              <a:rPr lang="en-US" sz="2400" dirty="0" err="1" smtClean="0">
                <a:solidFill>
                  <a:schemeClr val="bg1"/>
                </a:solidFill>
              </a:rPr>
              <a:t>Lica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koja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konkurišu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za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radno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mjesto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kod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poslodavca</a:t>
            </a:r>
            <a:r>
              <a:rPr lang="en-US" sz="2400" dirty="0" smtClean="0">
                <a:solidFill>
                  <a:schemeClr val="bg1"/>
                </a:solidFill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</a:rPr>
              <a:t>podnose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pismenu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prijavu</a:t>
            </a:r>
            <a:r>
              <a:rPr lang="en-US" sz="2400" dirty="0" smtClean="0">
                <a:solidFill>
                  <a:schemeClr val="bg1"/>
                </a:solidFill>
              </a:rPr>
              <a:t> i/</a:t>
            </a:r>
            <a:r>
              <a:rPr lang="en-US" sz="2400" dirty="0" err="1" smtClean="0">
                <a:solidFill>
                  <a:schemeClr val="bg1"/>
                </a:solidFill>
              </a:rPr>
              <a:t>ili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motivaciono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pismo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za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zasnivanje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radnog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odnosa</a:t>
            </a:r>
            <a:r>
              <a:rPr lang="en-US" sz="2400" dirty="0" smtClean="0">
                <a:solidFill>
                  <a:schemeClr val="bg1"/>
                </a:solidFill>
              </a:rPr>
              <a:t>, CV </a:t>
            </a:r>
            <a:r>
              <a:rPr lang="en-US" sz="2400" dirty="0" err="1" smtClean="0">
                <a:solidFill>
                  <a:schemeClr val="bg1"/>
                </a:solidFill>
              </a:rPr>
              <a:t>tj</a:t>
            </a:r>
            <a:r>
              <a:rPr lang="en-US" sz="2400" dirty="0" smtClean="0">
                <a:solidFill>
                  <a:schemeClr val="bg1"/>
                </a:solidFill>
              </a:rPr>
              <a:t>. </a:t>
            </a:r>
            <a:r>
              <a:rPr lang="en-US" sz="2400" dirty="0" err="1" smtClean="0">
                <a:solidFill>
                  <a:schemeClr val="bg1"/>
                </a:solidFill>
              </a:rPr>
              <a:t>radnu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biografiju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sa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cjelokupnom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genezom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školovanja</a:t>
            </a:r>
            <a:r>
              <a:rPr lang="en-US" sz="2400" dirty="0" smtClean="0">
                <a:solidFill>
                  <a:schemeClr val="bg1"/>
                </a:solidFill>
              </a:rPr>
              <a:t> i </a:t>
            </a:r>
            <a:r>
              <a:rPr lang="en-US" sz="2400" dirty="0" err="1" smtClean="0">
                <a:solidFill>
                  <a:schemeClr val="bg1"/>
                </a:solidFill>
              </a:rPr>
              <a:t>rada</a:t>
            </a:r>
            <a:r>
              <a:rPr lang="en-US" sz="2400" dirty="0" smtClean="0">
                <a:solidFill>
                  <a:schemeClr val="bg1"/>
                </a:solidFill>
              </a:rPr>
              <a:t> i </a:t>
            </a:r>
            <a:r>
              <a:rPr lang="en-US" sz="2400" dirty="0" err="1" smtClean="0">
                <a:solidFill>
                  <a:schemeClr val="bg1"/>
                </a:solidFill>
              </a:rPr>
              <a:t>ostalu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potrebnu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dokumentaciju</a:t>
            </a:r>
            <a:r>
              <a:rPr lang="en-US" sz="2400" dirty="0" smtClean="0">
                <a:solidFill>
                  <a:schemeClr val="bg1"/>
                </a:solidFill>
              </a:rPr>
              <a:t>.</a:t>
            </a:r>
            <a:endParaRPr lang="sr-Latn-ME" sz="2400" dirty="0">
              <a:solidFill>
                <a:schemeClr val="bg1"/>
              </a:solidFill>
            </a:endParaRPr>
          </a:p>
        </p:txBody>
      </p:sp>
      <p:pic>
        <p:nvPicPr>
          <p:cNvPr id="11266" name="Picture 2" descr="C:\Users\Pedja\Desktop\cvcv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87"/>
          <a:stretch/>
        </p:blipFill>
        <p:spPr bwMode="auto">
          <a:xfrm>
            <a:off x="4499992" y="2579368"/>
            <a:ext cx="4377154" cy="2420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Pedja\Desktop\job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" t="2833"/>
          <a:stretch/>
        </p:blipFill>
        <p:spPr bwMode="auto">
          <a:xfrm>
            <a:off x="369687" y="2579368"/>
            <a:ext cx="4096500" cy="2420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659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5038547"/>
              </p:ext>
            </p:extLst>
          </p:nvPr>
        </p:nvGraphicFramePr>
        <p:xfrm>
          <a:off x="2195736" y="123477"/>
          <a:ext cx="4320480" cy="49014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" name="Document" r:id="rId5" imgW="6154141" imgH="7510510" progId="Word.Document.12">
                  <p:embed/>
                </p:oleObj>
              </mc:Choice>
              <mc:Fallback>
                <p:oleObj name="Document" r:id="rId5" imgW="6154141" imgH="751051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95736" y="123477"/>
                        <a:ext cx="4320480" cy="490146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4662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92546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Primjer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p</a:t>
            </a:r>
            <a:r>
              <a:rPr lang="sr-Latn-BA" dirty="0" smtClean="0">
                <a:solidFill>
                  <a:schemeClr val="bg1"/>
                </a:solidFill>
              </a:rPr>
              <a:t>rijav</a:t>
            </a:r>
            <a:r>
              <a:rPr lang="en-US" dirty="0" smtClean="0">
                <a:solidFill>
                  <a:schemeClr val="bg1"/>
                </a:solidFill>
              </a:rPr>
              <a:t>e</a:t>
            </a:r>
            <a:r>
              <a:rPr lang="sr-Latn-BA" dirty="0" smtClean="0">
                <a:solidFill>
                  <a:schemeClr val="bg1"/>
                </a:solidFill>
              </a:rPr>
              <a:t> za prijem u radni odnos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672" y="528339"/>
            <a:ext cx="6408712" cy="4995739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sr-Latn-BA" b="1" dirty="0">
                <a:solidFill>
                  <a:schemeClr val="bg1"/>
                </a:solidFill>
              </a:rPr>
              <a:t> </a:t>
            </a:r>
            <a:endParaRPr lang="sr-Latn-ME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r-Latn-BA" sz="3700" dirty="0">
                <a:solidFill>
                  <a:schemeClr val="bg1"/>
                </a:solidFill>
              </a:rPr>
              <a:t>Marko Marković                                                                                                     </a:t>
            </a:r>
            <a:r>
              <a:rPr lang="en-US" sz="3700" dirty="0" smtClean="0">
                <a:solidFill>
                  <a:schemeClr val="bg1"/>
                </a:solidFill>
              </a:rPr>
              <a:t>                                              </a:t>
            </a:r>
            <a:r>
              <a:rPr lang="sr-Latn-BA" sz="3700" dirty="0" smtClean="0">
                <a:solidFill>
                  <a:schemeClr val="bg1"/>
                </a:solidFill>
              </a:rPr>
              <a:t> </a:t>
            </a:r>
            <a:r>
              <a:rPr lang="sr-Latn-BA" sz="3700" dirty="0">
                <a:solidFill>
                  <a:schemeClr val="bg1"/>
                </a:solidFill>
              </a:rPr>
              <a:t>Ul. Kralja Nikole br. 5, Podgorica                                                                   </a:t>
            </a:r>
            <a:r>
              <a:rPr lang="en-US" sz="3700" dirty="0" smtClean="0">
                <a:solidFill>
                  <a:schemeClr val="bg1"/>
                </a:solidFill>
              </a:rPr>
              <a:t>                                          </a:t>
            </a:r>
            <a:r>
              <a:rPr lang="sr-Latn-BA" sz="3700" dirty="0" smtClean="0">
                <a:solidFill>
                  <a:schemeClr val="bg1"/>
                </a:solidFill>
              </a:rPr>
              <a:t> </a:t>
            </a:r>
            <a:r>
              <a:rPr lang="sr-Latn-BA" sz="3700" dirty="0">
                <a:solidFill>
                  <a:schemeClr val="bg1"/>
                </a:solidFill>
              </a:rPr>
              <a:t>020/111-000                                                                                 </a:t>
            </a:r>
            <a:r>
              <a:rPr lang="en-US" sz="3700" dirty="0" smtClean="0">
                <a:solidFill>
                  <a:schemeClr val="bg1"/>
                </a:solidFill>
              </a:rPr>
              <a:t>                          </a:t>
            </a:r>
            <a:r>
              <a:rPr lang="sr-Latn-BA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smtClean="0">
                <a:solidFill>
                  <a:schemeClr val="bg1"/>
                </a:solidFill>
              </a:rPr>
              <a:t>             </a:t>
            </a:r>
            <a:r>
              <a:rPr lang="sr-Latn-BA" sz="3700" dirty="0" smtClean="0">
                <a:solidFill>
                  <a:schemeClr val="bg1"/>
                </a:solidFill>
              </a:rPr>
              <a:t> </a:t>
            </a:r>
            <a:r>
              <a:rPr lang="sr-Latn-BA" sz="3700" dirty="0">
                <a:solidFill>
                  <a:schemeClr val="bg1"/>
                </a:solidFill>
                <a:hlinkClick r:id="rId3"/>
              </a:rPr>
              <a:t>markomarko</a:t>
            </a:r>
            <a:r>
              <a:rPr lang="en-US" sz="3700" dirty="0">
                <a:solidFill>
                  <a:schemeClr val="bg1"/>
                </a:solidFill>
                <a:hlinkClick r:id="rId3"/>
              </a:rPr>
              <a:t>@gmail.com</a:t>
            </a:r>
            <a:r>
              <a:rPr lang="en-US" sz="3700" dirty="0">
                <a:solidFill>
                  <a:schemeClr val="bg1"/>
                </a:solidFill>
              </a:rPr>
              <a:t> </a:t>
            </a:r>
            <a:endParaRPr lang="sr-Latn-ME" sz="43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sr-Latn-BA" sz="4300" dirty="0">
                <a:solidFill>
                  <a:schemeClr val="bg1"/>
                </a:solidFill>
              </a:rPr>
              <a:t>Turistička agencija „Travel World“                                                                   </a:t>
            </a:r>
            <a:r>
              <a:rPr lang="en-US" sz="4300" dirty="0" smtClean="0">
                <a:solidFill>
                  <a:schemeClr val="bg1"/>
                </a:solidFill>
              </a:rPr>
              <a:t>                                                                                            </a:t>
            </a:r>
            <a:r>
              <a:rPr lang="sr-Latn-BA" sz="4300" dirty="0" smtClean="0">
                <a:solidFill>
                  <a:schemeClr val="bg1"/>
                </a:solidFill>
              </a:rPr>
              <a:t>  </a:t>
            </a:r>
            <a:r>
              <a:rPr lang="en-US" sz="4300" dirty="0" smtClean="0">
                <a:solidFill>
                  <a:schemeClr val="bg1"/>
                </a:solidFill>
              </a:rPr>
              <a:t> </a:t>
            </a:r>
            <a:r>
              <a:rPr lang="sr-Latn-BA" sz="4300" dirty="0" smtClean="0">
                <a:solidFill>
                  <a:schemeClr val="bg1"/>
                </a:solidFill>
              </a:rPr>
              <a:t> </a:t>
            </a:r>
            <a:r>
              <a:rPr lang="sr-Latn-BA" sz="4300" dirty="0">
                <a:solidFill>
                  <a:schemeClr val="bg1"/>
                </a:solidFill>
              </a:rPr>
              <a:t>Bijelo Polje</a:t>
            </a:r>
            <a:endParaRPr lang="sr-Latn-ME" sz="43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r-Latn-BA" sz="4300" dirty="0">
                <a:solidFill>
                  <a:schemeClr val="bg1"/>
                </a:solidFill>
              </a:rPr>
              <a:t> </a:t>
            </a:r>
            <a:endParaRPr lang="sr-Latn-ME" sz="43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r-Latn-BA" sz="4300" dirty="0">
                <a:solidFill>
                  <a:schemeClr val="bg1"/>
                </a:solidFill>
              </a:rPr>
              <a:t>Predmet: </a:t>
            </a:r>
            <a:r>
              <a:rPr lang="sr-Latn-BA" sz="4300" b="1" dirty="0">
                <a:solidFill>
                  <a:schemeClr val="bg1"/>
                </a:solidFill>
              </a:rPr>
              <a:t>Prijava za prijem u radni odnos</a:t>
            </a:r>
            <a:endParaRPr lang="sr-Latn-ME" sz="43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r-Latn-BA" sz="4300" dirty="0">
                <a:solidFill>
                  <a:schemeClr val="bg1"/>
                </a:solidFill>
              </a:rPr>
              <a:t>U vezi sa konkursom koji je objavljen  na sajtu Zavoda za zapošljavanje Crne Gore dana </a:t>
            </a:r>
            <a:r>
              <a:rPr lang="sr-Latn-BA" sz="4300" b="1" dirty="0">
                <a:solidFill>
                  <a:schemeClr val="bg1"/>
                </a:solidFill>
              </a:rPr>
              <a:t>17.03.2020.  </a:t>
            </a:r>
            <a:r>
              <a:rPr lang="sr-Latn-BA" sz="4300" dirty="0">
                <a:solidFill>
                  <a:schemeClr val="bg1"/>
                </a:solidFill>
              </a:rPr>
              <a:t>kojim oglašavate potrebu za zasnivanje radnog odnosa, sa jednim izvršiocem na radnom mjestu</a:t>
            </a:r>
            <a:r>
              <a:rPr lang="sr-Latn-BA" sz="4300" b="1" dirty="0">
                <a:solidFill>
                  <a:schemeClr val="bg1"/>
                </a:solidFill>
              </a:rPr>
              <a:t> referent za prodaju turističkih aranžmana </a:t>
            </a:r>
            <a:r>
              <a:rPr lang="sr-Latn-BA" sz="4300" dirty="0">
                <a:solidFill>
                  <a:schemeClr val="bg1"/>
                </a:solidFill>
              </a:rPr>
              <a:t>na </a:t>
            </a:r>
            <a:r>
              <a:rPr lang="sr-Latn-BA" sz="4300" b="1" dirty="0">
                <a:solidFill>
                  <a:schemeClr val="bg1"/>
                </a:solidFill>
              </a:rPr>
              <a:t>neodredjeno vrijeme, </a:t>
            </a:r>
            <a:r>
              <a:rPr lang="sr-Latn-BA" sz="4300" dirty="0">
                <a:solidFill>
                  <a:schemeClr val="bg1"/>
                </a:solidFill>
              </a:rPr>
              <a:t>sa </a:t>
            </a:r>
            <a:r>
              <a:rPr lang="sr-Latn-BA" sz="4300" b="1" dirty="0">
                <a:solidFill>
                  <a:schemeClr val="bg1"/>
                </a:solidFill>
              </a:rPr>
              <a:t>punim </a:t>
            </a:r>
            <a:r>
              <a:rPr lang="sr-Latn-BA" sz="4300" dirty="0">
                <a:solidFill>
                  <a:schemeClr val="bg1"/>
                </a:solidFill>
              </a:rPr>
              <a:t>radnim vremenom, podnosim ovu prijavu radi učešća u postupku za izbor kandidata za naznačeno radno mjesto.</a:t>
            </a:r>
            <a:endParaRPr lang="sr-Latn-ME" sz="43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r-Latn-BA" sz="4300" dirty="0">
                <a:solidFill>
                  <a:schemeClr val="bg1"/>
                </a:solidFill>
              </a:rPr>
              <a:t>Prilog:</a:t>
            </a:r>
            <a:endParaRPr lang="sr-Latn-ME" sz="4300" dirty="0">
              <a:solidFill>
                <a:schemeClr val="bg1"/>
              </a:solidFill>
            </a:endParaRPr>
          </a:p>
          <a:p>
            <a:r>
              <a:rPr lang="sr-Latn-BA" sz="4300" dirty="0">
                <a:solidFill>
                  <a:schemeClr val="bg1"/>
                </a:solidFill>
              </a:rPr>
              <a:t>Kratka biografija (CV)</a:t>
            </a:r>
            <a:endParaRPr lang="sr-Latn-ME" sz="4300" dirty="0">
              <a:solidFill>
                <a:schemeClr val="bg1"/>
              </a:solidFill>
            </a:endParaRPr>
          </a:p>
          <a:p>
            <a:r>
              <a:rPr lang="sr-Latn-BA" sz="4300" dirty="0">
                <a:solidFill>
                  <a:schemeClr val="bg1"/>
                </a:solidFill>
              </a:rPr>
              <a:t>Ljekarsko uvjerenje </a:t>
            </a:r>
            <a:endParaRPr lang="sr-Latn-ME" sz="4300" dirty="0">
              <a:solidFill>
                <a:schemeClr val="bg1"/>
              </a:solidFill>
            </a:endParaRPr>
          </a:p>
          <a:p>
            <a:r>
              <a:rPr lang="sr-Latn-BA" sz="4300" dirty="0">
                <a:solidFill>
                  <a:schemeClr val="bg1"/>
                </a:solidFill>
              </a:rPr>
              <a:t>Fotokopija diplome o završenoj srednjoj školi</a:t>
            </a:r>
            <a:endParaRPr lang="sr-Latn-ME" sz="4300" dirty="0">
              <a:solidFill>
                <a:schemeClr val="bg1"/>
              </a:solidFill>
            </a:endParaRPr>
          </a:p>
          <a:p>
            <a:r>
              <a:rPr lang="sr-Latn-BA" sz="4300" dirty="0">
                <a:solidFill>
                  <a:schemeClr val="bg1"/>
                </a:solidFill>
              </a:rPr>
              <a:t>Potvrda o položenom državnom ispitu</a:t>
            </a:r>
            <a:endParaRPr lang="sr-Latn-ME" sz="4300" dirty="0">
              <a:solidFill>
                <a:schemeClr val="bg1"/>
              </a:solidFill>
            </a:endParaRPr>
          </a:p>
          <a:p>
            <a:r>
              <a:rPr lang="sr-Latn-BA" sz="4300" dirty="0">
                <a:solidFill>
                  <a:schemeClr val="bg1"/>
                </a:solidFill>
              </a:rPr>
              <a:t>Potvrda o radnom iskustvu</a:t>
            </a:r>
            <a:endParaRPr lang="sr-Latn-ME" sz="4300" dirty="0">
              <a:solidFill>
                <a:schemeClr val="bg1"/>
              </a:solidFill>
            </a:endParaRPr>
          </a:p>
          <a:p>
            <a:r>
              <a:rPr lang="sr-Latn-BA" sz="4300" dirty="0">
                <a:solidFill>
                  <a:schemeClr val="bg1"/>
                </a:solidFill>
              </a:rPr>
              <a:t>Uvjerenje o znanju stranih jezika i poznavanju rada na računaru</a:t>
            </a:r>
            <a:endParaRPr lang="sr-Latn-ME" sz="43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r-Latn-BA" sz="4300" dirty="0">
                <a:solidFill>
                  <a:schemeClr val="bg1"/>
                </a:solidFill>
              </a:rPr>
              <a:t> </a:t>
            </a:r>
            <a:endParaRPr lang="sr-Latn-ME" sz="43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r-Latn-BA" sz="4300" dirty="0">
                <a:solidFill>
                  <a:schemeClr val="bg1"/>
                </a:solidFill>
              </a:rPr>
              <a:t>U Podgorici, 23.03.2020. god.                                             Podnosilac </a:t>
            </a:r>
            <a:r>
              <a:rPr lang="sr-Latn-BA" sz="4300" dirty="0" smtClean="0">
                <a:solidFill>
                  <a:schemeClr val="bg1"/>
                </a:solidFill>
              </a:rPr>
              <a:t>prijave</a:t>
            </a:r>
            <a:r>
              <a:rPr lang="en-US" sz="4300" dirty="0" smtClean="0">
                <a:solidFill>
                  <a:schemeClr val="bg1"/>
                </a:solidFill>
              </a:rPr>
              <a:t>:</a:t>
            </a:r>
            <a:r>
              <a:rPr lang="sr-Latn-BA" sz="4300" dirty="0" smtClean="0">
                <a:solidFill>
                  <a:schemeClr val="bg1"/>
                </a:solidFill>
              </a:rPr>
              <a:t> </a:t>
            </a:r>
            <a:r>
              <a:rPr lang="sr-Latn-BA" sz="4300" dirty="0">
                <a:solidFill>
                  <a:schemeClr val="bg1"/>
                </a:solidFill>
              </a:rPr>
              <a:t>					   </a:t>
            </a:r>
            <a:r>
              <a:rPr lang="en-US" sz="4300" dirty="0" smtClean="0">
                <a:solidFill>
                  <a:schemeClr val="bg1"/>
                </a:solidFill>
              </a:rPr>
              <a:t>   </a:t>
            </a:r>
            <a:r>
              <a:rPr lang="sr-Latn-BA" sz="4300" dirty="0" smtClean="0">
                <a:solidFill>
                  <a:schemeClr val="bg1"/>
                </a:solidFill>
              </a:rPr>
              <a:t>Marko </a:t>
            </a:r>
            <a:r>
              <a:rPr lang="sr-Latn-BA" sz="4300" dirty="0">
                <a:solidFill>
                  <a:schemeClr val="bg1"/>
                </a:solidFill>
              </a:rPr>
              <a:t>Marković                                                                       </a:t>
            </a:r>
            <a:endParaRPr lang="sr-Latn-ME" sz="43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74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"/>
            <a:ext cx="9144000" cy="519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Intervju za posao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3598"/>
            <a:ext cx="4186808" cy="3024335"/>
          </a:xfrm>
        </p:spPr>
        <p:txBody>
          <a:bodyPr>
            <a:normAutofit/>
          </a:bodyPr>
          <a:lstStyle/>
          <a:p>
            <a:r>
              <a:rPr lang="sr-Latn-BA" sz="2400" dirty="0" smtClean="0"/>
              <a:t>Poslodavac bira kandidate na osnovu priloženih prijava i pozivaju ih na razgovor. </a:t>
            </a:r>
            <a:endParaRPr lang="en-US" sz="24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139825"/>
            <a:ext cx="3240360" cy="3160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2975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A7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05" t="2327"/>
          <a:stretch/>
        </p:blipFill>
        <p:spPr bwMode="auto">
          <a:xfrm>
            <a:off x="-36512" y="1799538"/>
            <a:ext cx="1456061" cy="3358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7"/>
          <a:stretch/>
        </p:blipFill>
        <p:spPr bwMode="auto">
          <a:xfrm>
            <a:off x="742000" y="1799538"/>
            <a:ext cx="1852613" cy="335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 descr="C:\Users\Pedja\Desktop\odluka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5"/>
          <a:stretch/>
        </p:blipFill>
        <p:spPr bwMode="auto">
          <a:xfrm>
            <a:off x="4252622" y="1799538"/>
            <a:ext cx="4891378" cy="3343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Odluka</a:t>
            </a:r>
            <a:endParaRPr lang="sr-Latn-ME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03598"/>
            <a:ext cx="8568952" cy="3394472"/>
          </a:xfrm>
        </p:spPr>
        <p:txBody>
          <a:bodyPr>
            <a:normAutofit/>
          </a:bodyPr>
          <a:lstStyle/>
          <a:p>
            <a:r>
              <a:rPr lang="sr-Latn-BA" sz="2800" dirty="0">
                <a:solidFill>
                  <a:schemeClr val="bg1"/>
                </a:solidFill>
              </a:rPr>
              <a:t>Nakon sprovedenog postupka o izboru kandidata, poslodavac donosi odluku sa kojom usmeno ili pismeno obavještava kandidata. </a:t>
            </a:r>
            <a:endParaRPr lang="sr-Latn-ME" sz="2800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31" r="62053"/>
          <a:stretch/>
        </p:blipFill>
        <p:spPr bwMode="auto">
          <a:xfrm>
            <a:off x="3059832" y="3108960"/>
            <a:ext cx="1855415" cy="2034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28"/>
          <a:stretch/>
        </p:blipFill>
        <p:spPr bwMode="auto">
          <a:xfrm>
            <a:off x="1907704" y="3050438"/>
            <a:ext cx="1852613" cy="2093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379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"/>
            <a:ext cx="9144000" cy="519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368" y="267494"/>
            <a:ext cx="8291264" cy="3394472"/>
          </a:xfrm>
        </p:spPr>
        <p:txBody>
          <a:bodyPr/>
          <a:lstStyle/>
          <a:p>
            <a:r>
              <a:rPr lang="sr-Latn-BA" sz="2800" dirty="0"/>
              <a:t>Prilikom zasnivanja radnog odnosa zaposleni predaje </a:t>
            </a:r>
            <a:r>
              <a:rPr lang="sr-Latn-BA" sz="2800" b="1" dirty="0"/>
              <a:t>radnu knjižicu </a:t>
            </a:r>
            <a:r>
              <a:rPr lang="sr-Latn-BA" sz="2800" dirty="0"/>
              <a:t>poslodavcu. Ukoliko radni odnos prestane iz bilo kog razloga poslodavac je dužan da mu istu vrati uredno popunjenu. </a:t>
            </a:r>
            <a:endParaRPr lang="sr-Latn-ME" sz="2800" dirty="0"/>
          </a:p>
          <a:p>
            <a:endParaRPr lang="sr-Latn-ME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30" b="92250" l="4255" r="9797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964937"/>
            <a:ext cx="5700886" cy="3208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743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>
                <a:solidFill>
                  <a:schemeClr val="bg1"/>
                </a:solidFill>
              </a:rPr>
              <a:t>Radna knjižica</a:t>
            </a:r>
            <a:endParaRPr lang="sr-Latn-ME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2800" u="sng" dirty="0">
                <a:solidFill>
                  <a:schemeClr val="bg1"/>
                </a:solidFill>
              </a:rPr>
              <a:t>Radna knjižica</a:t>
            </a:r>
            <a:r>
              <a:rPr lang="sr-Latn-BA" sz="2800" dirty="0">
                <a:solidFill>
                  <a:schemeClr val="bg1"/>
                </a:solidFill>
              </a:rPr>
              <a:t> je javna isprava koju izdaje nadležni opštinski organ i nju mora imati svako lice koje zasnuje radni odnos. Ona sadrži  osnovne lične podatke o određenoj osobi (ime, ime roditelja, prezime, dan, mjesec, godina rođenja, državljanstvo, JMBG) kao i podatke o završenoj školi odnosno vrsti i stepenu stručne spreme, radnom stažu i dr. </a:t>
            </a:r>
            <a:endParaRPr lang="sr-Latn-ME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33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>
                <a:solidFill>
                  <a:schemeClr val="bg1"/>
                </a:solidFill>
              </a:rPr>
              <a:t>Vježba br.1</a:t>
            </a:r>
            <a:br>
              <a:rPr lang="sr-Latn-BA" dirty="0" smtClean="0">
                <a:solidFill>
                  <a:schemeClr val="bg1"/>
                </a:solidFill>
              </a:rPr>
            </a:br>
            <a:r>
              <a:rPr lang="sr-Latn-BA" sz="3100" dirty="0" smtClean="0">
                <a:solidFill>
                  <a:schemeClr val="bg1"/>
                </a:solidFill>
              </a:rPr>
              <a:t>Izrada konkursa za prijem u radni odnos</a:t>
            </a:r>
            <a:endParaRPr lang="sr-Latn-ME" sz="31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3597"/>
            <a:ext cx="8229600" cy="339102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sz="2400" dirty="0" smtClean="0">
                <a:solidFill>
                  <a:schemeClr val="bg1"/>
                </a:solidFill>
              </a:rPr>
              <a:t>P</a:t>
            </a:r>
            <a:r>
              <a:rPr lang="en-US" sz="2400" dirty="0" err="1" smtClean="0">
                <a:solidFill>
                  <a:schemeClr val="bg1"/>
                </a:solidFill>
              </a:rPr>
              <a:t>otrebno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je da </a:t>
            </a:r>
            <a:r>
              <a:rPr lang="en-US" sz="2400" dirty="0" err="1">
                <a:solidFill>
                  <a:schemeClr val="bg1"/>
                </a:solidFill>
              </a:rPr>
              <a:t>osmislite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radno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mjesto</a:t>
            </a:r>
            <a:r>
              <a:rPr lang="en-US" sz="2400" dirty="0">
                <a:solidFill>
                  <a:schemeClr val="bg1"/>
                </a:solidFill>
              </a:rPr>
              <a:t> u </a:t>
            </a:r>
            <a:r>
              <a:rPr lang="sr-Latn-BA" sz="2400" dirty="0" smtClean="0">
                <a:solidFill>
                  <a:schemeClr val="bg1"/>
                </a:solidFill>
              </a:rPr>
              <a:t>v</a:t>
            </a:r>
            <a:r>
              <a:rPr lang="en-US" sz="2400" dirty="0" err="1" smtClean="0">
                <a:solidFill>
                  <a:schemeClr val="bg1"/>
                </a:solidFill>
              </a:rPr>
              <a:t>ašem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virtuelnom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preduzeću</a:t>
            </a:r>
            <a:r>
              <a:rPr lang="en-US" sz="2400" dirty="0">
                <a:solidFill>
                  <a:schemeClr val="bg1"/>
                </a:solidFill>
              </a:rPr>
              <a:t> i da </a:t>
            </a:r>
            <a:r>
              <a:rPr lang="en-US" sz="2400" dirty="0" err="1">
                <a:solidFill>
                  <a:schemeClr val="bg1"/>
                </a:solidFill>
              </a:rPr>
              <a:t>za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isto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raspišete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konkurs</a:t>
            </a:r>
            <a:r>
              <a:rPr lang="sr-Latn-BA" sz="2400" dirty="0" smtClean="0">
                <a:solidFill>
                  <a:schemeClr val="bg1"/>
                </a:solidFill>
              </a:rPr>
              <a:t> koji će sadržati opis posla, tražene uslove koje kandidat treba da ispuni(obrazovanje,radno iskustvo i dr.) i rok za prijavljivanje na konkurs</a:t>
            </a:r>
            <a:r>
              <a:rPr lang="en-US" sz="2400" dirty="0" smtClean="0">
                <a:solidFill>
                  <a:schemeClr val="bg1"/>
                </a:solidFill>
              </a:rPr>
              <a:t>. </a:t>
            </a:r>
            <a:endParaRPr lang="sr-Latn-BA" sz="2400" dirty="0" smtClean="0">
              <a:solidFill>
                <a:schemeClr val="bg1"/>
              </a:solidFill>
            </a:endParaRPr>
          </a:p>
          <a:p>
            <a:r>
              <a:rPr lang="sr-Latn-BA" sz="2400" dirty="0" smtClean="0">
                <a:solidFill>
                  <a:schemeClr val="bg1"/>
                </a:solidFill>
              </a:rPr>
              <a:t>Za primjer neka vam posluži konkurs objavljen na sajtu </a:t>
            </a:r>
            <a:r>
              <a:rPr lang="sr-Latn-BA" sz="2400" dirty="0" smtClean="0">
                <a:solidFill>
                  <a:schemeClr val="bg1"/>
                </a:solidFill>
                <a:hlinkClick r:id="rId3"/>
              </a:rPr>
              <a:t>www.zzzcg.me</a:t>
            </a:r>
            <a:endParaRPr lang="sr-Latn-BA" sz="2400" dirty="0" smtClean="0">
              <a:solidFill>
                <a:schemeClr val="bg1"/>
              </a:solidFill>
            </a:endParaRPr>
          </a:p>
          <a:p>
            <a:r>
              <a:rPr lang="sr-Latn-BA" sz="2400" dirty="0" smtClean="0">
                <a:solidFill>
                  <a:schemeClr val="bg1"/>
                </a:solidFill>
              </a:rPr>
              <a:t>Vježbu možete raditi pojedinačno ili u grupi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78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19256" cy="853603"/>
          </a:xfrm>
        </p:spPr>
        <p:txBody>
          <a:bodyPr>
            <a:normAutofit fontScale="90000"/>
          </a:bodyPr>
          <a:lstStyle/>
          <a:p>
            <a:r>
              <a:rPr lang="sr-Latn-BA" dirty="0" smtClean="0">
                <a:solidFill>
                  <a:schemeClr val="bg1"/>
                </a:solidFill>
              </a:rPr>
              <a:t>Vježba br.2</a:t>
            </a:r>
            <a:br>
              <a:rPr lang="sr-Latn-BA" dirty="0" smtClean="0">
                <a:solidFill>
                  <a:schemeClr val="bg1"/>
                </a:solidFill>
              </a:rPr>
            </a:br>
            <a:r>
              <a:rPr lang="sr-Latn-BA" sz="3100" dirty="0" smtClean="0">
                <a:solidFill>
                  <a:schemeClr val="bg1"/>
                </a:solidFill>
              </a:rPr>
              <a:t>CV (curriculum vitae tj.radna biografija)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dirty="0" smtClean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sr-Latn-BA" sz="2400" dirty="0" smtClean="0">
                <a:solidFill>
                  <a:schemeClr val="bg1"/>
                </a:solidFill>
              </a:rPr>
              <a:t>Potrebno je da samostalno sastavite svoj CV.</a:t>
            </a:r>
          </a:p>
          <a:p>
            <a:r>
              <a:rPr lang="sr-Latn-BA" sz="2400" dirty="0" smtClean="0">
                <a:solidFill>
                  <a:schemeClr val="bg1"/>
                </a:solidFill>
              </a:rPr>
              <a:t>Vodite računa da ne pravite pravopisne,štamparske ili gramatičke greške, da ne izostavite bitne informacije,da ne koristite različite fontove,da nije nepregledna...</a:t>
            </a:r>
          </a:p>
          <a:p>
            <a:r>
              <a:rPr lang="sr-Latn-BA" sz="2400" dirty="0" smtClean="0">
                <a:solidFill>
                  <a:schemeClr val="bg1"/>
                </a:solidFill>
              </a:rPr>
              <a:t>Na sajtu škole imate obrazac CV-a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29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sz="4000" dirty="0" smtClean="0">
                <a:solidFill>
                  <a:schemeClr val="bg1"/>
                </a:solidFill>
              </a:rPr>
              <a:t>Vježba br.3</a:t>
            </a:r>
            <a:br>
              <a:rPr lang="sr-Latn-BA" sz="4000" dirty="0" smtClean="0">
                <a:solidFill>
                  <a:schemeClr val="bg1"/>
                </a:solidFill>
              </a:rPr>
            </a:br>
            <a:r>
              <a:rPr lang="sr-Latn-BA" sz="2400" dirty="0" smtClean="0">
                <a:solidFill>
                  <a:schemeClr val="bg1"/>
                </a:solidFill>
              </a:rPr>
              <a:t>Prijava za prijem u radni odnos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r-Latn-BA" sz="2400" dirty="0" smtClean="0"/>
          </a:p>
          <a:p>
            <a:endParaRPr lang="sr-Latn-BA" sz="2400" dirty="0"/>
          </a:p>
          <a:p>
            <a:r>
              <a:rPr lang="sr-Latn-BA" sz="2400" dirty="0" smtClean="0">
                <a:solidFill>
                  <a:schemeClr val="bg1"/>
                </a:solidFill>
              </a:rPr>
              <a:t>Potrebno </a:t>
            </a:r>
            <a:r>
              <a:rPr lang="sr-Latn-BA" sz="2400" dirty="0">
                <a:solidFill>
                  <a:schemeClr val="bg1"/>
                </a:solidFill>
              </a:rPr>
              <a:t>je da samostalno sastavite prijavu za prijem u radni odnos na konkurs koji ste osmislili u okviru vježbe </a:t>
            </a:r>
            <a:r>
              <a:rPr lang="sr-Latn-BA" sz="2400" dirty="0" smtClean="0">
                <a:solidFill>
                  <a:schemeClr val="bg1"/>
                </a:solidFill>
              </a:rPr>
              <a:t>1</a:t>
            </a:r>
          </a:p>
          <a:p>
            <a:r>
              <a:rPr lang="sr-Latn-BA" sz="2400" dirty="0" smtClean="0">
                <a:solidFill>
                  <a:schemeClr val="bg1"/>
                </a:solidFill>
              </a:rPr>
              <a:t>Primjer prijave imate na sajtu škole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606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88042"/>
            <a:ext cx="91821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999" b="5999"/>
          <a:stretch/>
        </p:blipFill>
        <p:spPr bwMode="auto">
          <a:xfrm>
            <a:off x="-15173" y="-377633"/>
            <a:ext cx="9180512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Users\Pedja\Desktop\ygrada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55526"/>
            <a:ext cx="4129938" cy="3277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Pedja\Downloads\kisspng-project-manager-project-management-body-of-knowled-sas-discount-broker-make-money-on-forex-5b67e1ee845be1.694121981533534702542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052" y="1528808"/>
            <a:ext cx="1512168" cy="1330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67544" y="123478"/>
            <a:ext cx="8229600" cy="857250"/>
          </a:xfrm>
        </p:spPr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Radni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odnos</a:t>
            </a:r>
            <a:endParaRPr lang="sr-Latn-ME" dirty="0">
              <a:solidFill>
                <a:schemeClr val="bg1"/>
              </a:solidFill>
            </a:endParaRP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11560" y="4011910"/>
            <a:ext cx="8424936" cy="3240360"/>
          </a:xfrm>
        </p:spPr>
        <p:txBody>
          <a:bodyPr>
            <a:normAutofit/>
          </a:bodyPr>
          <a:lstStyle/>
          <a:p>
            <a:r>
              <a:rPr lang="sr-Latn-BA" dirty="0">
                <a:solidFill>
                  <a:schemeClr val="bg1"/>
                </a:solidFill>
              </a:rPr>
              <a:t>Radni odnos je dobrovoljna, lična veza zaposlenog sa </a:t>
            </a:r>
            <a:r>
              <a:rPr lang="sr-Latn-BA" dirty="0" smtClean="0">
                <a:solidFill>
                  <a:schemeClr val="bg1"/>
                </a:solidFill>
              </a:rPr>
              <a:t>poslodavcem</a:t>
            </a:r>
            <a:r>
              <a:rPr lang="en-US" dirty="0" smtClean="0">
                <a:solidFill>
                  <a:schemeClr val="bg1"/>
                </a:solidFill>
              </a:rPr>
              <a:t>,</a:t>
            </a:r>
            <a:r>
              <a:rPr lang="en-US" dirty="0" err="1" smtClean="0">
                <a:solidFill>
                  <a:schemeClr val="bg1"/>
                </a:solidFill>
              </a:rPr>
              <a:t>odnosno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fizičkog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lica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pravnim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licem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474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sz="4000" dirty="0" smtClean="0">
                <a:solidFill>
                  <a:schemeClr val="bg1"/>
                </a:solidFill>
              </a:rPr>
              <a:t>Vježba br.4</a:t>
            </a:r>
            <a:br>
              <a:rPr lang="sr-Latn-BA" sz="4000" dirty="0" smtClean="0">
                <a:solidFill>
                  <a:schemeClr val="bg1"/>
                </a:solidFill>
              </a:rPr>
            </a:br>
            <a:r>
              <a:rPr lang="sr-Latn-BA" sz="2400" dirty="0" smtClean="0">
                <a:solidFill>
                  <a:schemeClr val="bg1"/>
                </a:solidFill>
              </a:rPr>
              <a:t>Intervju za posao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r-Latn-BA" sz="2400" dirty="0" smtClean="0"/>
          </a:p>
          <a:p>
            <a:r>
              <a:rPr lang="sr-Latn-BA" sz="2400" dirty="0" smtClean="0">
                <a:solidFill>
                  <a:schemeClr val="bg1"/>
                </a:solidFill>
              </a:rPr>
              <a:t>Na osnovu konkursa koji ste osmislili u okviru vježbe</a:t>
            </a:r>
            <a:r>
              <a:rPr lang="en-US" sz="2400" dirty="0" smtClean="0">
                <a:solidFill>
                  <a:schemeClr val="bg1"/>
                </a:solidFill>
              </a:rPr>
              <a:t> br.</a:t>
            </a:r>
            <a:r>
              <a:rPr lang="sr-Latn-BA" sz="2400" dirty="0" smtClean="0">
                <a:solidFill>
                  <a:schemeClr val="bg1"/>
                </a:solidFill>
              </a:rPr>
              <a:t>1 zamislite profil potencijalnih kandidata i sastavite 10 pitanja za organizovanje intervjua na osnovu kojih ćete izvršiti izbor kandidata.</a:t>
            </a:r>
          </a:p>
          <a:p>
            <a:r>
              <a:rPr lang="sr-Latn-BA" sz="2400" dirty="0" smtClean="0">
                <a:solidFill>
                  <a:schemeClr val="bg1"/>
                </a:solidFill>
              </a:rPr>
              <a:t>Možete se staviti i u ulogu kandidata tj. koja pitanja ćete očekivati kada budete pozvani na razgovor za posao</a:t>
            </a:r>
          </a:p>
          <a:p>
            <a:r>
              <a:rPr lang="sr-Latn-BA" sz="2400" dirty="0" smtClean="0">
                <a:solidFill>
                  <a:schemeClr val="bg1"/>
                </a:solidFill>
              </a:rPr>
              <a:t> Vježbu možete raditi pojedinačno ili u grupi</a:t>
            </a:r>
            <a:endParaRPr lang="sr-Latn-BA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036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edja\Desktop\templata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680"/>
            <a:ext cx="9144000" cy="5195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56592" y="195486"/>
            <a:ext cx="8229600" cy="857250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Šta</a:t>
            </a:r>
            <a:r>
              <a:rPr lang="en-US" sz="4000" dirty="0" smtClean="0"/>
              <a:t> </a:t>
            </a:r>
            <a:r>
              <a:rPr lang="en-US" sz="4000" dirty="0" err="1" smtClean="0"/>
              <a:t>su</a:t>
            </a:r>
            <a:r>
              <a:rPr lang="en-US" sz="4000" dirty="0" smtClean="0"/>
              <a:t> </a:t>
            </a:r>
            <a:r>
              <a:rPr lang="en-US" sz="4000" dirty="0" err="1" smtClean="0"/>
              <a:t>fizička</a:t>
            </a:r>
            <a:r>
              <a:rPr lang="en-US" sz="4000" dirty="0" smtClean="0"/>
              <a:t> a </a:t>
            </a:r>
            <a:r>
              <a:rPr lang="en-US" sz="4000" dirty="0" err="1" smtClean="0"/>
              <a:t>šta</a:t>
            </a:r>
            <a:r>
              <a:rPr lang="en-US" sz="4000" dirty="0" smtClean="0"/>
              <a:t> </a:t>
            </a:r>
            <a:r>
              <a:rPr lang="en-US" sz="4000" dirty="0" err="1" smtClean="0"/>
              <a:t>pravna</a:t>
            </a:r>
            <a:r>
              <a:rPr lang="en-US" sz="4000" dirty="0" smtClean="0"/>
              <a:t> </a:t>
            </a:r>
            <a:r>
              <a:rPr lang="en-US" sz="4000" dirty="0" err="1" smtClean="0"/>
              <a:t>lica</a:t>
            </a:r>
            <a:r>
              <a:rPr lang="en-US" sz="4000" dirty="0" smtClean="0"/>
              <a:t>?</a:t>
            </a:r>
            <a:endParaRPr lang="sr-Latn-ME" sz="4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520" y="1563638"/>
            <a:ext cx="8640960" cy="3240360"/>
          </a:xfrm>
        </p:spPr>
        <p:txBody>
          <a:bodyPr>
            <a:normAutofit/>
          </a:bodyPr>
          <a:lstStyle/>
          <a:p>
            <a:r>
              <a:rPr lang="en-US" dirty="0" err="1" smtClean="0"/>
              <a:t>Fizička</a:t>
            </a:r>
            <a:r>
              <a:rPr lang="en-US" dirty="0" smtClean="0"/>
              <a:t> </a:t>
            </a:r>
            <a:r>
              <a:rPr lang="en-US" dirty="0" err="1" smtClean="0"/>
              <a:t>lica</a:t>
            </a:r>
            <a:r>
              <a:rPr lang="en-US" dirty="0" smtClean="0"/>
              <a:t>- </a:t>
            </a:r>
            <a:r>
              <a:rPr lang="en-US" dirty="0" err="1" smtClean="0"/>
              <a:t>postoje</a:t>
            </a:r>
            <a:r>
              <a:rPr lang="en-US" dirty="0" smtClean="0"/>
              <a:t> </a:t>
            </a:r>
            <a:r>
              <a:rPr lang="en-US" dirty="0" err="1" smtClean="0"/>
              <a:t>fizički</a:t>
            </a:r>
            <a:r>
              <a:rPr lang="en-US" dirty="0" smtClean="0"/>
              <a:t> (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tjelesno</a:t>
            </a:r>
            <a:r>
              <a:rPr lang="en-US" dirty="0" smtClean="0"/>
              <a:t> </a:t>
            </a:r>
            <a:r>
              <a:rPr lang="en-US" dirty="0" err="1" smtClean="0"/>
              <a:t>obilježje</a:t>
            </a:r>
            <a:r>
              <a:rPr lang="en-US" dirty="0" smtClean="0"/>
              <a:t>)</a:t>
            </a:r>
          </a:p>
          <a:p>
            <a:pPr lvl="2"/>
            <a:r>
              <a:rPr lang="en-US" sz="2000" dirty="0" err="1" smtClean="0"/>
              <a:t>Dakle</a:t>
            </a:r>
            <a:r>
              <a:rPr lang="en-US" sz="2000" dirty="0" smtClean="0"/>
              <a:t> </a:t>
            </a:r>
            <a:r>
              <a:rPr lang="en-US" sz="2000" dirty="0" err="1" smtClean="0"/>
              <a:t>ko</a:t>
            </a:r>
            <a:r>
              <a:rPr lang="en-US" sz="2000" dirty="0" smtClean="0"/>
              <a:t> </a:t>
            </a:r>
            <a:r>
              <a:rPr lang="en-US" sz="2000" dirty="0" err="1" smtClean="0"/>
              <a:t>su</a:t>
            </a:r>
            <a:r>
              <a:rPr lang="en-US" sz="2000" dirty="0" smtClean="0"/>
              <a:t> </a:t>
            </a:r>
            <a:r>
              <a:rPr lang="en-US" sz="2000" dirty="0" err="1" smtClean="0"/>
              <a:t>fizička</a:t>
            </a:r>
            <a:r>
              <a:rPr lang="en-US" sz="2000" dirty="0" smtClean="0"/>
              <a:t> </a:t>
            </a:r>
            <a:r>
              <a:rPr lang="en-US" sz="2000" dirty="0" err="1" smtClean="0"/>
              <a:t>lica</a:t>
            </a:r>
            <a:r>
              <a:rPr lang="en-US" sz="2000" dirty="0" smtClean="0"/>
              <a:t>?</a:t>
            </a:r>
          </a:p>
          <a:p>
            <a:r>
              <a:rPr lang="en-US" dirty="0" err="1" smtClean="0"/>
              <a:t>Pravna</a:t>
            </a:r>
            <a:r>
              <a:rPr lang="en-US" dirty="0" smtClean="0"/>
              <a:t> </a:t>
            </a:r>
            <a:r>
              <a:rPr lang="en-US" dirty="0" err="1" smtClean="0"/>
              <a:t>lica</a:t>
            </a:r>
            <a:r>
              <a:rPr lang="en-US" dirty="0" smtClean="0"/>
              <a:t>- </a:t>
            </a:r>
            <a:r>
              <a:rPr lang="en-US" dirty="0" err="1" smtClean="0"/>
              <a:t>postoje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pravnog</a:t>
            </a:r>
            <a:r>
              <a:rPr lang="en-US" dirty="0" smtClean="0"/>
              <a:t> </a:t>
            </a:r>
            <a:r>
              <a:rPr lang="en-US" dirty="0" err="1" smtClean="0"/>
              <a:t>aspekta</a:t>
            </a:r>
            <a:r>
              <a:rPr lang="en-US" dirty="0" smtClean="0"/>
              <a:t> (</a:t>
            </a:r>
            <a:r>
              <a:rPr lang="en-US" dirty="0" err="1" smtClean="0"/>
              <a:t>nemaju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tjelesno</a:t>
            </a:r>
            <a:r>
              <a:rPr lang="en-US" dirty="0" smtClean="0"/>
              <a:t> </a:t>
            </a:r>
            <a:r>
              <a:rPr lang="en-US" dirty="0" err="1" smtClean="0"/>
              <a:t>obilježje</a:t>
            </a:r>
            <a:r>
              <a:rPr lang="en-US" dirty="0" smtClean="0"/>
              <a:t>)</a:t>
            </a:r>
          </a:p>
          <a:p>
            <a:pPr lvl="2"/>
            <a:r>
              <a:rPr lang="en-US" sz="2000" dirty="0" smtClean="0"/>
              <a:t>JU ETŠ “</a:t>
            </a:r>
            <a:r>
              <a:rPr lang="en-US" sz="2000" dirty="0" err="1" smtClean="0"/>
              <a:t>Vaso</a:t>
            </a:r>
            <a:r>
              <a:rPr lang="en-US" sz="2000" dirty="0" smtClean="0"/>
              <a:t> </a:t>
            </a:r>
            <a:r>
              <a:rPr lang="en-US" sz="2000" dirty="0" err="1" smtClean="0"/>
              <a:t>Aligrudić</a:t>
            </a:r>
            <a:r>
              <a:rPr lang="en-US" sz="2000" dirty="0" smtClean="0"/>
              <a:t>”, EPCG, Telekom, </a:t>
            </a:r>
            <a:r>
              <a:rPr lang="en-US" sz="2000" dirty="0" err="1" smtClean="0"/>
              <a:t>Čikom</a:t>
            </a:r>
            <a:r>
              <a:rPr lang="en-US" sz="2000" dirty="0" smtClean="0"/>
              <a:t>, Microsoft</a:t>
            </a:r>
            <a:r>
              <a:rPr lang="en-US" sz="2000" dirty="0" smtClean="0">
                <a:solidFill>
                  <a:schemeClr val="bg1"/>
                </a:solidFill>
              </a:rPr>
              <a:t>, Facebook</a:t>
            </a:r>
          </a:p>
        </p:txBody>
      </p:sp>
    </p:spTree>
    <p:extLst>
      <p:ext uri="{BB962C8B-B14F-4D97-AF65-F5344CB8AC3E}">
        <p14:creationId xmlns:p14="http://schemas.microsoft.com/office/powerpoint/2010/main" val="225973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805" l="8720" r="926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123478"/>
            <a:ext cx="5467872" cy="2733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917" y="267494"/>
            <a:ext cx="4922912" cy="2765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3608" y="3723878"/>
            <a:ext cx="17226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</a:rPr>
              <a:t>Fizičko</a:t>
            </a:r>
            <a:r>
              <a:rPr lang="en-US" sz="2800" dirty="0" smtClean="0">
                <a:solidFill>
                  <a:schemeClr val="bg1"/>
                </a:solidFill>
              </a:rPr>
              <a:t> lice</a:t>
            </a:r>
            <a:endParaRPr lang="sr-Latn-ME" sz="28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52120" y="3723878"/>
            <a:ext cx="17695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</a:rPr>
              <a:t>Pravno</a:t>
            </a:r>
            <a:r>
              <a:rPr lang="en-US" sz="2800" dirty="0" smtClean="0">
                <a:solidFill>
                  <a:schemeClr val="bg1"/>
                </a:solidFill>
              </a:rPr>
              <a:t> lice</a:t>
            </a:r>
            <a:endParaRPr lang="sr-Latn-ME" sz="1600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477955" y="2355726"/>
            <a:ext cx="285665" cy="14040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6156176" y="2155414"/>
            <a:ext cx="288033" cy="160431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2955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"/>
            <a:ext cx="9144000" cy="519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Pedja\Desktop\nen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-1172666"/>
            <a:ext cx="7488832" cy="7488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520" y="1563638"/>
            <a:ext cx="8640960" cy="3240360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Kad</a:t>
            </a:r>
            <a:r>
              <a:rPr lang="en-US" sz="2800" dirty="0" smtClean="0"/>
              <a:t> </a:t>
            </a:r>
            <a:r>
              <a:rPr lang="en-US" sz="2800" dirty="0" err="1" smtClean="0"/>
              <a:t>završiš</a:t>
            </a:r>
            <a:r>
              <a:rPr lang="en-US" sz="2800" dirty="0" smtClean="0"/>
              <a:t>  </a:t>
            </a:r>
            <a:r>
              <a:rPr lang="en-US" sz="2800" dirty="0" err="1" smtClean="0"/>
              <a:t>pravni</a:t>
            </a:r>
            <a:r>
              <a:rPr lang="en-US" sz="2800" dirty="0" smtClean="0"/>
              <a:t>  </a:t>
            </a:r>
            <a:r>
              <a:rPr lang="en-US" sz="2800" dirty="0" err="1" smtClean="0"/>
              <a:t>fakultet</a:t>
            </a:r>
            <a:r>
              <a:rPr lang="en-US" sz="2800" dirty="0" smtClean="0"/>
              <a:t>, </a:t>
            </a:r>
            <a:r>
              <a:rPr lang="en-US" sz="2800" dirty="0" err="1" smtClean="0"/>
              <a:t>ti</a:t>
            </a:r>
            <a:r>
              <a:rPr lang="en-US" sz="2800" dirty="0" smtClean="0"/>
              <a:t> </a:t>
            </a:r>
            <a:r>
              <a:rPr lang="en-US" sz="2800" dirty="0" err="1" smtClean="0"/>
              <a:t>si</a:t>
            </a:r>
            <a:r>
              <a:rPr lang="en-US" sz="2800" dirty="0" smtClean="0"/>
              <a:t> </a:t>
            </a:r>
            <a:r>
              <a:rPr lang="en-US" sz="2800" dirty="0" err="1" smtClean="0"/>
              <a:t>pravno</a:t>
            </a:r>
            <a:r>
              <a:rPr lang="en-US" sz="2800" dirty="0" smtClean="0"/>
              <a:t> lice! </a:t>
            </a:r>
            <a:r>
              <a:rPr lang="en-US" sz="2800" dirty="0" err="1" smtClean="0"/>
              <a:t>Zar</a:t>
            </a:r>
            <a:r>
              <a:rPr lang="en-US" sz="2800" dirty="0" smtClean="0"/>
              <a:t> ne?</a:t>
            </a:r>
          </a:p>
          <a:p>
            <a:endParaRPr lang="en-US" sz="2800" dirty="0" smtClean="0"/>
          </a:p>
          <a:p>
            <a:r>
              <a:rPr lang="en-US" sz="2800" dirty="0" err="1" smtClean="0"/>
              <a:t>Kad</a:t>
            </a:r>
            <a:r>
              <a:rPr lang="en-US" sz="2800" dirty="0" smtClean="0"/>
              <a:t> </a:t>
            </a:r>
            <a:r>
              <a:rPr lang="en-US" sz="2800" dirty="0" err="1" smtClean="0"/>
              <a:t>si</a:t>
            </a:r>
            <a:r>
              <a:rPr lang="en-US" sz="2800" dirty="0" smtClean="0"/>
              <a:t> </a:t>
            </a:r>
            <a:r>
              <a:rPr lang="en-US" sz="2800" dirty="0" err="1" smtClean="0"/>
              <a:t>vlasnik</a:t>
            </a:r>
            <a:r>
              <a:rPr lang="en-US" sz="2800" dirty="0" smtClean="0"/>
              <a:t> </a:t>
            </a:r>
            <a:r>
              <a:rPr lang="en-US" sz="2800" dirty="0" err="1" smtClean="0"/>
              <a:t>firme</a:t>
            </a:r>
            <a:r>
              <a:rPr lang="en-US" sz="2800" dirty="0" smtClean="0"/>
              <a:t>, </a:t>
            </a:r>
            <a:r>
              <a:rPr lang="en-US" sz="2800" dirty="0" err="1" smtClean="0"/>
              <a:t>ti</a:t>
            </a:r>
            <a:r>
              <a:rPr lang="en-US" sz="2800" dirty="0" smtClean="0"/>
              <a:t> </a:t>
            </a:r>
            <a:r>
              <a:rPr lang="en-US" sz="2800" dirty="0" err="1" smtClean="0"/>
              <a:t>si</a:t>
            </a:r>
            <a:r>
              <a:rPr lang="en-US" sz="2800" dirty="0" smtClean="0"/>
              <a:t> </a:t>
            </a:r>
            <a:r>
              <a:rPr lang="en-US" sz="2800" dirty="0" err="1" smtClean="0"/>
              <a:t>pravno</a:t>
            </a:r>
            <a:r>
              <a:rPr lang="en-US" sz="2800" dirty="0" smtClean="0"/>
              <a:t> lice! </a:t>
            </a:r>
            <a:r>
              <a:rPr lang="en-US" sz="2800" dirty="0" err="1" smtClean="0"/>
              <a:t>Zar</a:t>
            </a:r>
            <a:r>
              <a:rPr lang="en-US" sz="2800" dirty="0" smtClean="0"/>
              <a:t> ne?</a:t>
            </a:r>
          </a:p>
          <a:p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4182523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edja\Desktop\radnikpar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0"/>
            <a:ext cx="4541878" cy="36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3"/>
          <p:cNvSpPr txBox="1">
            <a:spLocks/>
          </p:cNvSpPr>
          <p:nvPr/>
        </p:nvSpPr>
        <p:spPr>
          <a:xfrm>
            <a:off x="395536" y="3415308"/>
            <a:ext cx="8424936" cy="17281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400" dirty="0" smtClean="0">
                <a:solidFill>
                  <a:schemeClr val="bg1"/>
                </a:solidFill>
              </a:rPr>
              <a:t>U radnom odnosu  zaposleni se pod određenim uslovima i na određeni način uključuje u organizovani rad kod poslodavca zauzimajući radno mjesto, na kome obavlja određeni posao, gdje razmjenjuje svoj rad za dogovorenu zaradu. </a:t>
            </a:r>
            <a:endParaRPr lang="sr-Latn-M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80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"/>
            <a:ext cx="9144000" cy="519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008" y="51470"/>
            <a:ext cx="8229600" cy="857250"/>
          </a:xfrm>
        </p:spPr>
        <p:txBody>
          <a:bodyPr/>
          <a:lstStyle/>
          <a:p>
            <a:r>
              <a:rPr lang="en-US" dirty="0" err="1" smtClean="0"/>
              <a:t>Ugovor</a:t>
            </a:r>
            <a:r>
              <a:rPr lang="en-US" dirty="0" smtClean="0"/>
              <a:t> o </a:t>
            </a:r>
            <a:r>
              <a:rPr lang="en-US" dirty="0" err="1" smtClean="0"/>
              <a:t>radu</a:t>
            </a:r>
            <a:endParaRPr lang="sr-Latn-M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536" y="1059582"/>
            <a:ext cx="8424936" cy="3240360"/>
          </a:xfrm>
        </p:spPr>
        <p:txBody>
          <a:bodyPr>
            <a:normAutofit/>
          </a:bodyPr>
          <a:lstStyle/>
          <a:p>
            <a:r>
              <a:rPr lang="sr-Latn-BA" dirty="0" smtClean="0"/>
              <a:t>Radni </a:t>
            </a:r>
            <a:r>
              <a:rPr lang="sr-Latn-BA" dirty="0"/>
              <a:t>odnos se zasniva zaključivanjem </a:t>
            </a:r>
            <a:r>
              <a:rPr lang="sr-Latn-BA" b="1" u="sng" dirty="0"/>
              <a:t>Ugovora o radu </a:t>
            </a:r>
            <a:r>
              <a:rPr lang="sr-Latn-BA" dirty="0"/>
              <a:t> na neodređeno ili određeno vrijeme. </a:t>
            </a:r>
            <a:endParaRPr lang="sr-Latn-ME" dirty="0"/>
          </a:p>
          <a:p>
            <a:endParaRPr lang="sr-Latn-ME" dirty="0"/>
          </a:p>
        </p:txBody>
      </p:sp>
      <p:pic>
        <p:nvPicPr>
          <p:cNvPr id="6147" name="Picture 3" descr="C:\Users\Pedja\Downloads\2642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707654"/>
            <a:ext cx="3659560" cy="3252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0" r="14684"/>
          <a:stretch/>
        </p:blipFill>
        <p:spPr bwMode="auto">
          <a:xfrm>
            <a:off x="3029133" y="1971154"/>
            <a:ext cx="2147165" cy="3048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8" t="1615" r="15028" b="1764"/>
          <a:stretch/>
        </p:blipFill>
        <p:spPr bwMode="auto">
          <a:xfrm>
            <a:off x="611559" y="1971155"/>
            <a:ext cx="2185107" cy="3018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600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"/>
            <a:ext cx="9144000" cy="519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95486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Prijava</a:t>
            </a:r>
            <a:r>
              <a:rPr lang="en-US" dirty="0" smtClean="0"/>
              <a:t> o </a:t>
            </a:r>
            <a:r>
              <a:rPr lang="en-US" dirty="0" err="1" smtClean="0"/>
              <a:t>slobodnom</a:t>
            </a:r>
            <a:r>
              <a:rPr lang="en-US" dirty="0" smtClean="0"/>
              <a:t> </a:t>
            </a:r>
            <a:r>
              <a:rPr lang="en-US" dirty="0" err="1" smtClean="0"/>
              <a:t>radnom</a:t>
            </a:r>
            <a:r>
              <a:rPr lang="en-US" dirty="0" smtClean="0"/>
              <a:t> </a:t>
            </a:r>
            <a:r>
              <a:rPr lang="en-US" dirty="0" err="1" smtClean="0"/>
              <a:t>mjestu</a:t>
            </a:r>
            <a:endParaRPr lang="sr-Latn-M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520" y="1275606"/>
            <a:ext cx="8640960" cy="3240360"/>
          </a:xfrm>
        </p:spPr>
        <p:txBody>
          <a:bodyPr>
            <a:normAutofit/>
          </a:bodyPr>
          <a:lstStyle/>
          <a:p>
            <a:r>
              <a:rPr lang="sr-Latn-BA" sz="2000" dirty="0"/>
              <a:t>Poslodavac dostavlja prijavu o slobodnom radnom mjestu Zavodu za zapošljavanje. Oglašavanje slobodnih radnih mjesta se vrši u sredstvima javnog informisanja (dnevnim novinama), na sajtu i na oglasnoj tabli Zavoda za zapošljavanje. </a:t>
            </a:r>
            <a:endParaRPr lang="en-US" sz="2000" dirty="0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8" b="15764"/>
          <a:stretch/>
        </p:blipFill>
        <p:spPr bwMode="auto">
          <a:xfrm>
            <a:off x="1115616" y="2591297"/>
            <a:ext cx="2836540" cy="2304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2023" l="3711" r="910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343239"/>
            <a:ext cx="4084712" cy="2800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5" t="14992" r="35000" b="7131"/>
          <a:stretch/>
        </p:blipFill>
        <p:spPr bwMode="auto">
          <a:xfrm rot="586656">
            <a:off x="3114247" y="3238994"/>
            <a:ext cx="571794" cy="810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4452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"/>
            <a:ext cx="9144000" cy="519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39502"/>
            <a:ext cx="4752528" cy="85725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Konkurs o slobodnom radnom mjestu</a:t>
            </a:r>
            <a:endParaRPr lang="sr-Latn-M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9512" y="1851670"/>
            <a:ext cx="5256584" cy="32403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Sadrži</a:t>
            </a:r>
            <a:r>
              <a:rPr lang="sr-Latn-BA" sz="2000" dirty="0" smtClean="0"/>
              <a:t>: </a:t>
            </a:r>
            <a:r>
              <a:rPr lang="en-US" sz="2000" dirty="0" err="1" smtClean="0"/>
              <a:t>naziv</a:t>
            </a:r>
            <a:r>
              <a:rPr lang="en-US" sz="2000" dirty="0" smtClean="0"/>
              <a:t> </a:t>
            </a:r>
            <a:r>
              <a:rPr lang="en-US" sz="2000" dirty="0" err="1" smtClean="0"/>
              <a:t>radnog</a:t>
            </a:r>
            <a:r>
              <a:rPr lang="en-US" sz="2000" dirty="0" smtClean="0"/>
              <a:t> </a:t>
            </a:r>
            <a:r>
              <a:rPr lang="en-US" sz="2000" dirty="0" err="1" smtClean="0"/>
              <a:t>mjesta</a:t>
            </a:r>
            <a:r>
              <a:rPr lang="en-US" sz="2000" dirty="0" smtClean="0"/>
              <a:t>, </a:t>
            </a:r>
            <a:r>
              <a:rPr lang="en-US" sz="2000" dirty="0" err="1" smtClean="0"/>
              <a:t>naziv</a:t>
            </a:r>
            <a:r>
              <a:rPr lang="en-US" sz="2000" dirty="0" smtClean="0"/>
              <a:t> </a:t>
            </a:r>
            <a:r>
              <a:rPr lang="en-US" sz="2000" dirty="0" err="1" smtClean="0"/>
              <a:t>preduzeća</a:t>
            </a:r>
            <a:r>
              <a:rPr lang="en-US" sz="2000" dirty="0" smtClean="0"/>
              <a:t>, </a:t>
            </a:r>
            <a:r>
              <a:rPr lang="en-US" sz="2000" dirty="0" err="1" smtClean="0"/>
              <a:t>naziv</a:t>
            </a:r>
            <a:r>
              <a:rPr lang="en-US" sz="2000" dirty="0" smtClean="0"/>
              <a:t> </a:t>
            </a:r>
            <a:r>
              <a:rPr lang="en-US" sz="2000" dirty="0" err="1" smtClean="0"/>
              <a:t>zanimanja</a:t>
            </a:r>
            <a:r>
              <a:rPr lang="en-US" sz="2000" dirty="0" smtClean="0"/>
              <a:t>,</a:t>
            </a:r>
            <a:r>
              <a:rPr lang="sr-Latn-BA" sz="2000" dirty="0" smtClean="0"/>
              <a:t>broj </a:t>
            </a:r>
            <a:r>
              <a:rPr lang="sr-Latn-BA" sz="2000" dirty="0"/>
              <a:t>izvršilaca, </a:t>
            </a:r>
            <a:r>
              <a:rPr lang="sr-Latn-BA" sz="2000" dirty="0" smtClean="0"/>
              <a:t>opis </a:t>
            </a:r>
            <a:r>
              <a:rPr lang="sr-Latn-BA" sz="2000" dirty="0"/>
              <a:t>radnog mjesta, vrijeme na koje se zasniva radni odnos, uslove za zasnivanje radnog odnosa i rok za podnošenje prijava. </a:t>
            </a:r>
            <a:endParaRPr lang="sr-Latn-ME" sz="2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85" t="11940" r="49030" b="14163"/>
          <a:stretch/>
        </p:blipFill>
        <p:spPr bwMode="auto">
          <a:xfrm>
            <a:off x="5615608" y="-25400"/>
            <a:ext cx="3528392" cy="519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1569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803</TotalTime>
  <Words>569</Words>
  <Application>Microsoft Office PowerPoint</Application>
  <PresentationFormat>On-screen Show (16:9)</PresentationFormat>
  <Paragraphs>86</Paragraphs>
  <Slides>20</Slides>
  <Notes>20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Document</vt:lpstr>
      <vt:lpstr>PRIJEM RADNIKA U RADNI ODNOS</vt:lpstr>
      <vt:lpstr>Radni odnos</vt:lpstr>
      <vt:lpstr>Šta su fizička a šta pravna lica?</vt:lpstr>
      <vt:lpstr>PowerPoint Presentation</vt:lpstr>
      <vt:lpstr>PowerPoint Presentation</vt:lpstr>
      <vt:lpstr>PowerPoint Presentation</vt:lpstr>
      <vt:lpstr>Ugovor o radu</vt:lpstr>
      <vt:lpstr>Prijava o slobodnom radnom mjestu</vt:lpstr>
      <vt:lpstr>Konkurs o slobodnom radnom mjestu</vt:lpstr>
      <vt:lpstr>Prijava za zasnivanje radnog odnosa</vt:lpstr>
      <vt:lpstr>PowerPoint Presentation</vt:lpstr>
      <vt:lpstr>Primjer prijave za prijem u radni odnos</vt:lpstr>
      <vt:lpstr>Intervju za posao</vt:lpstr>
      <vt:lpstr>Odluka</vt:lpstr>
      <vt:lpstr>PowerPoint Presentation</vt:lpstr>
      <vt:lpstr>Radna knjižica</vt:lpstr>
      <vt:lpstr>Vježba br.1 Izrada konkursa za prijem u radni odnos</vt:lpstr>
      <vt:lpstr>Vježba br.2 CV (curriculum vitae tj.radna biografija)</vt:lpstr>
      <vt:lpstr>Vježba br.3 Prijava za prijem u radni odnos</vt:lpstr>
      <vt:lpstr>Vježba br.4 Intervju za posao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PRIJEM RADNIKA U RADNI ODNOS</dc:title>
  <dc:creator>Pedja</dc:creator>
  <cp:lastModifiedBy>bare</cp:lastModifiedBy>
  <cp:revision>83</cp:revision>
  <dcterms:created xsi:type="dcterms:W3CDTF">2020-03-20T15:39:25Z</dcterms:created>
  <dcterms:modified xsi:type="dcterms:W3CDTF">2020-05-03T09:12:18Z</dcterms:modified>
</cp:coreProperties>
</file>