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3" r:id="rId5"/>
    <p:sldId id="264" r:id="rId6"/>
    <p:sldId id="260" r:id="rId7"/>
    <p:sldId id="261" r:id="rId8"/>
    <p:sldId id="268" r:id="rId9"/>
    <p:sldId id="267" r:id="rId10"/>
    <p:sldId id="262" r:id="rId11"/>
    <p:sldId id="265" r:id="rId12"/>
    <p:sldId id="266" r:id="rId13"/>
    <p:sldId id="269" r:id="rId14"/>
    <p:sldId id="271" r:id="rId15"/>
    <p:sldId id="272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1119" autoAdjust="0"/>
  </p:normalViewPr>
  <p:slideViewPr>
    <p:cSldViewPr>
      <p:cViewPr>
        <p:scale>
          <a:sx n="81" d="100"/>
          <a:sy n="81" d="100"/>
        </p:scale>
        <p:origin x="-105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8A8CE-5941-440D-8001-7B7C0094A378}" type="datetimeFigureOut">
              <a:rPr lang="en-US" smtClean="0"/>
              <a:t>14.01.2022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F69D0-1E4F-42A8-9936-C2C4E4EE4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295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8A8CE-5941-440D-8001-7B7C0094A378}" type="datetimeFigureOut">
              <a:rPr lang="en-US" smtClean="0"/>
              <a:t>14.01.2022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F69D0-1E4F-42A8-9936-C2C4E4EE4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002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8A8CE-5941-440D-8001-7B7C0094A378}" type="datetimeFigureOut">
              <a:rPr lang="en-US" smtClean="0"/>
              <a:t>14.01.2022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F69D0-1E4F-42A8-9936-C2C4E4EE4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458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8A8CE-5941-440D-8001-7B7C0094A378}" type="datetimeFigureOut">
              <a:rPr lang="en-US" smtClean="0"/>
              <a:t>14.01.2022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F69D0-1E4F-42A8-9936-C2C4E4EE4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872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8A8CE-5941-440D-8001-7B7C0094A378}" type="datetimeFigureOut">
              <a:rPr lang="en-US" smtClean="0"/>
              <a:t>14.01.2022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F69D0-1E4F-42A8-9936-C2C4E4EE4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028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8A8CE-5941-440D-8001-7B7C0094A378}" type="datetimeFigureOut">
              <a:rPr lang="en-US" smtClean="0"/>
              <a:t>14.01.2022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F69D0-1E4F-42A8-9936-C2C4E4EE4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103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8A8CE-5941-440D-8001-7B7C0094A378}" type="datetimeFigureOut">
              <a:rPr lang="en-US" smtClean="0"/>
              <a:t>14.01.2022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F69D0-1E4F-42A8-9936-C2C4E4EE4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657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8A8CE-5941-440D-8001-7B7C0094A378}" type="datetimeFigureOut">
              <a:rPr lang="en-US" smtClean="0"/>
              <a:t>14.01.2022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F69D0-1E4F-42A8-9936-C2C4E4EE4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440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8A8CE-5941-440D-8001-7B7C0094A378}" type="datetimeFigureOut">
              <a:rPr lang="en-US" smtClean="0"/>
              <a:t>14.01.2022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F69D0-1E4F-42A8-9936-C2C4E4EE4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629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8A8CE-5941-440D-8001-7B7C0094A378}" type="datetimeFigureOut">
              <a:rPr lang="en-US" smtClean="0"/>
              <a:t>14.01.2022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F69D0-1E4F-42A8-9936-C2C4E4EE4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117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8A8CE-5941-440D-8001-7B7C0094A378}" type="datetimeFigureOut">
              <a:rPr lang="en-US" smtClean="0"/>
              <a:t>14.01.2022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F69D0-1E4F-42A8-9936-C2C4E4EE4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490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8A8CE-5941-440D-8001-7B7C0094A378}" type="datetimeFigureOut">
              <a:rPr lang="en-US" smtClean="0"/>
              <a:t>14.01.2022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F69D0-1E4F-42A8-9936-C2C4E4EE4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7067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7772400" cy="2907754"/>
          </a:xfrm>
        </p:spPr>
        <p:txBody>
          <a:bodyPr>
            <a:normAutofit/>
          </a:bodyPr>
          <a:lstStyle/>
          <a:p>
            <a:r>
              <a:rPr lang="en-US" dirty="0" err="1" smtClean="0"/>
              <a:t>Migel</a:t>
            </a:r>
            <a:r>
              <a:rPr lang="en-US" dirty="0" smtClean="0"/>
              <a:t> de </a:t>
            </a:r>
            <a:r>
              <a:rPr lang="en-US" dirty="0" err="1" smtClean="0"/>
              <a:t>Servantes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6600" i="1" dirty="0" smtClean="0">
                <a:solidFill>
                  <a:schemeClr val="accent2">
                    <a:lumMod val="75000"/>
                  </a:schemeClr>
                </a:solidFill>
              </a:rPr>
              <a:t>Don </a:t>
            </a:r>
            <a:r>
              <a:rPr lang="en-US" sz="6600" i="1" dirty="0" err="1" smtClean="0">
                <a:solidFill>
                  <a:schemeClr val="accent2">
                    <a:lumMod val="75000"/>
                  </a:schemeClr>
                </a:solidFill>
              </a:rPr>
              <a:t>Kihot</a:t>
            </a:r>
            <a:endParaRPr lang="en-US" sz="66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845" y="3314833"/>
            <a:ext cx="7186635" cy="3482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1494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43" y="476672"/>
            <a:ext cx="6851104" cy="5865515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 smtClean="0"/>
              <a:t>Kritika</a:t>
            </a:r>
            <a:r>
              <a:rPr lang="en-US" dirty="0" smtClean="0"/>
              <a:t> </a:t>
            </a:r>
            <a:r>
              <a:rPr lang="en-US" dirty="0" err="1" smtClean="0"/>
              <a:t>djela</a:t>
            </a:r>
            <a:r>
              <a:rPr lang="sr-Latn-ME" dirty="0" smtClean="0"/>
              <a:t> </a:t>
            </a:r>
            <a:r>
              <a:rPr lang="en-US" dirty="0" smtClean="0"/>
              <a:t> </a:t>
            </a:r>
            <a:r>
              <a:rPr lang="sr-Latn-ME" dirty="0" smtClean="0"/>
              <a:t>„Vjerovatno nikada nije opisan tako bogat i neiscrpan roman, koji bi otvorio toliko problema, koji bi nam posl</a:t>
            </a:r>
            <a:r>
              <a:rPr lang="en-US" dirty="0" smtClean="0"/>
              <a:t>a</a:t>
            </a:r>
            <a:r>
              <a:rPr lang="sr-Latn-ME" dirty="0" smtClean="0"/>
              <a:t>o toliko zamki i izazova , u kojem bi bilo toliko bistrine i zagonetnosti te nam se uvijek pričinjava da smo na čistini a nikad zapravo ne znamo na kojoj.  U tome i jeste Servantesova veličina  jer nam uvijek nameće nešto drugo</a:t>
            </a:r>
            <a:r>
              <a:rPr lang="en-US" dirty="0" smtClean="0"/>
              <a:t>,</a:t>
            </a:r>
            <a:r>
              <a:rPr lang="sr-Latn-ME" dirty="0" smtClean="0"/>
              <a:t> ozbilljnije</a:t>
            </a:r>
            <a:r>
              <a:rPr lang="en-US" dirty="0" smtClean="0"/>
              <a:t> i</a:t>
            </a:r>
            <a:r>
              <a:rPr lang="sr-Latn-ME" dirty="0" smtClean="0"/>
              <a:t> šire od onoga što kaže. Njegove riječi , zbivanja, prostori uvijek imaju svoju perspektivu i težinu. Uvijek nas navodi na razmišljanje. Zato Ortega kaže da Don Kihota treba čitati unutra, treba čitati misleći. Njegovoj riznici poslovica, narodnih izreka i primjera iz života nema kraja. Zato je njegovo djelo blisko širem krugu čitalaca. Ovo veliko djelo nikada nijedna epoha nije odbacila. U različitim vremenima sudilo se o njemu različito , ali je i svako vrijeme u  njegovoj bogatoj riznici nalazilo mnogo toga za sebe. Don Kihot je od samog početka  bio i ostao živ i kako je vrijeme odmicalo njegova vrijednost se samo povećavala. Poslije Biblije, Don Kihot je doživio najviše prevoda.“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131" y="620688"/>
            <a:ext cx="2376264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3817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sr-Latn-ME" dirty="0" smtClean="0"/>
              <a:t>Kritika djel</a:t>
            </a:r>
            <a:r>
              <a:rPr lang="en-US" dirty="0" smtClean="0"/>
              <a:t>a</a:t>
            </a:r>
            <a:r>
              <a:rPr lang="sr-Latn-ME" dirty="0" smtClean="0"/>
              <a:t>: „Njegv tvorac, otac prvog romana, možda nije slutio da svjetskoj književnosti i kulturnoj baštini čovječanstva predstavlja lik koji će biti mnogo više od simbola  jednog doba. Veliki španski pisac nije znao da će se na vrhu koplja njegovo</a:t>
            </a:r>
            <a:r>
              <a:rPr lang="en-US" dirty="0" smtClean="0"/>
              <a:t>g</a:t>
            </a:r>
            <a:r>
              <a:rPr lang="sr-Latn-ME" dirty="0" smtClean="0"/>
              <a:t> junaka zavijoriti zastava</a:t>
            </a:r>
            <a:r>
              <a:rPr lang="en-US" dirty="0" smtClean="0"/>
              <a:t>, </a:t>
            </a:r>
            <a:r>
              <a:rPr lang="sr-Latn-ME" dirty="0" smtClean="0"/>
              <a:t>koja će mu slavom obaviti ime. Koplja, u čijoj će sjenci plesti mašatrije i sanjati snove svi vitezovi dobrog srca do današnjeg dana. Dio te sjenke pada i na nas, pred kojima, kao pred slučajnim prolaznicima i znatiželjnim posmatračima, ova priča dobija oblik u kom se ozbiljno pretvara u komično a tragično postaje duhovito.I sve je naizgled zabavno i zanimljivo, bezazleno i dobronamjerno. Ali samo naizgled. Jer za on</a:t>
            </a:r>
            <a:r>
              <a:rPr lang="en-US" dirty="0" smtClean="0"/>
              <a:t>e</a:t>
            </a:r>
            <a:r>
              <a:rPr lang="sr-Latn-ME" dirty="0" smtClean="0"/>
              <a:t> koji umiju ne samo da gledaju ,već i da vide ,ispod varljive kore viteških podviga, otkriva se čudsno kazivanje o smislu i besmislu čovjekovog postojanja, rađa se jedan nov svijet u kom veselost i bezbrižnost nisu česti žitelji. Otkriva se hronika uzvišenog zapleta i duboko tragičnih posledica. Zato dogodovštine Don Kihota nijesu samo priče o davno minulom, već kazivanja o stvarnosti sadašnjeg, i proricanja mogućeg dolazećeg“.</a:t>
            </a:r>
          </a:p>
          <a:p>
            <a:pPr marL="0" indent="0">
              <a:buNone/>
            </a:pPr>
            <a:r>
              <a:rPr lang="sr-Latn-ME" dirty="0" smtClean="0"/>
              <a:t>Dragan K. Vukčević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6225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6632"/>
            <a:ext cx="6804248" cy="648072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sr-Latn-ME" dirty="0" smtClean="0"/>
              <a:t>Likovi:</a:t>
            </a:r>
          </a:p>
          <a:p>
            <a:pPr marL="0" indent="0">
              <a:buNone/>
            </a:pPr>
            <a:r>
              <a:rPr lang="sr-Latn-ME" dirty="0" smtClean="0"/>
              <a:t>Don Kihot  </a:t>
            </a:r>
          </a:p>
          <a:p>
            <a:pPr marL="0" indent="0">
              <a:buNone/>
            </a:pPr>
            <a:r>
              <a:rPr lang="sr-Latn-ME" dirty="0"/>
              <a:t>Z</a:t>
            </a:r>
            <a:r>
              <a:rPr lang="sr-Latn-ME" dirty="0" smtClean="0"/>
              <a:t>anesenost romanima i neka vrsta lucidnosti su osobine ovog lika. Don Kihot u početku čvrsto vjeruje  u događaje iz viteških romana. Zatim odluč</a:t>
            </a:r>
            <a:r>
              <a:rPr lang="en-US" dirty="0" smtClean="0"/>
              <a:t>i</a:t>
            </a:r>
            <a:r>
              <a:rPr lang="sr-Latn-ME" dirty="0" smtClean="0"/>
              <a:t> da i sam postane vitez. Njegova mašta dostiže vrhun</a:t>
            </a:r>
            <a:r>
              <a:rPr lang="en-US" dirty="0" smtClean="0"/>
              <a:t>ac</a:t>
            </a:r>
            <a:r>
              <a:rPr lang="sr-Latn-ME" dirty="0" smtClean="0"/>
              <a:t> kada u njoj vjetrenjače pretvara u divove, seljanke u princ</a:t>
            </a:r>
            <a:r>
              <a:rPr lang="en-US" dirty="0" smtClean="0"/>
              <a:t>e</a:t>
            </a:r>
            <a:r>
              <a:rPr lang="sr-Latn-ME" dirty="0" smtClean="0"/>
              <a:t>ze, krčme u dvorce.Medjutim kada se „spusti na zemlju“ i vrati u normalu on je jedan zdravorazumski čovjek. Ono što je neposporno je da je Don Kihot u svim svojim stanjima plemenit  i spreman na ogromnu žrtvu zarad čovječanstva.</a:t>
            </a:r>
            <a:r>
              <a:rPr lang="en-US" dirty="0" smtClean="0"/>
              <a:t> </a:t>
            </a:r>
            <a:r>
              <a:rPr lang="en-US" dirty="0" err="1" smtClean="0"/>
              <a:t>Sva</a:t>
            </a:r>
            <a:r>
              <a:rPr lang="en-US" dirty="0" smtClean="0"/>
              <a:t> </a:t>
            </a:r>
            <a:r>
              <a:rPr lang="en-US" dirty="0" err="1" smtClean="0"/>
              <a:t>njegova</a:t>
            </a:r>
            <a:r>
              <a:rPr lang="en-US" dirty="0" smtClean="0"/>
              <a:t> </a:t>
            </a:r>
            <a:r>
              <a:rPr lang="en-US" dirty="0" err="1" smtClean="0"/>
              <a:t>djela</a:t>
            </a:r>
            <a:r>
              <a:rPr lang="en-US" dirty="0" smtClean="0"/>
              <a:t> </a:t>
            </a:r>
            <a:r>
              <a:rPr lang="en-US" dirty="0" err="1" smtClean="0"/>
              <a:t>koliko</a:t>
            </a:r>
            <a:r>
              <a:rPr lang="en-US" dirty="0" smtClean="0"/>
              <a:t> god i</a:t>
            </a:r>
            <a:r>
              <a:rPr lang="sr-Latn-ME" dirty="0" smtClean="0"/>
              <a:t>z</a:t>
            </a:r>
            <a:r>
              <a:rPr lang="en-US" dirty="0" err="1" smtClean="0"/>
              <a:t>gedala</a:t>
            </a:r>
            <a:r>
              <a:rPr lang="en-US" dirty="0" smtClean="0"/>
              <a:t> </a:t>
            </a:r>
            <a:r>
              <a:rPr lang="en-US" dirty="0" err="1" smtClean="0"/>
              <a:t>lucidno</a:t>
            </a:r>
            <a:r>
              <a:rPr lang="en-US" dirty="0" smtClean="0"/>
              <a:t> </a:t>
            </a:r>
            <a:r>
              <a:rPr lang="en-US" dirty="0" err="1" smtClean="0"/>
              <a:t>zra</a:t>
            </a:r>
            <a:r>
              <a:rPr lang="sr-Latn-ME" dirty="0" smtClean="0"/>
              <a:t>č</a:t>
            </a:r>
            <a:r>
              <a:rPr lang="en-US" dirty="0" smtClean="0"/>
              <a:t>e </a:t>
            </a:r>
            <a:r>
              <a:rPr lang="en-US" dirty="0" err="1" smtClean="0"/>
              <a:t>veli</a:t>
            </a:r>
            <a:r>
              <a:rPr lang="sr-Latn-ME" dirty="0" smtClean="0"/>
              <a:t>č</a:t>
            </a:r>
            <a:r>
              <a:rPr lang="en-US" dirty="0" err="1" smtClean="0"/>
              <a:t>inom</a:t>
            </a:r>
            <a:r>
              <a:rPr lang="en-US" dirty="0" smtClean="0"/>
              <a:t>.</a:t>
            </a:r>
            <a:endParaRPr lang="sr-Latn-ME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548680"/>
            <a:ext cx="2232248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6603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88640"/>
            <a:ext cx="6336704" cy="5937523"/>
          </a:xfrm>
        </p:spPr>
        <p:txBody>
          <a:bodyPr>
            <a:normAutofit fontScale="70000" lnSpcReduction="20000"/>
          </a:bodyPr>
          <a:lstStyle/>
          <a:p>
            <a:r>
              <a:rPr lang="sr-Latn-ME" dirty="0" smtClean="0"/>
              <a:t>Sančo Pansa je sušta suprotnost svom gospodaru. Počev od fizičke razlike (Don Kihot je visok i mršav , dok je Sančo nizak i debeo) oni su i duhovno veoma različiti. Sančo je predstavnik naroda i narodne mudrosti. On je svjestan lucidnosti Don Kihota  ali ga ipak prati u stopu, dijelom i zbog obećanja da će biti guverner na ostrvu. Sančo je primjer narodskog čovjeka koji poštuje autoriet ali se mnogo ne opterećuje „umnim“ temama. Vjerni saputnik svog gopodara j</a:t>
            </a:r>
            <a:r>
              <a:rPr lang="en-US" dirty="0" smtClean="0"/>
              <a:t>e</a:t>
            </a:r>
            <a:r>
              <a:rPr lang="sr-Latn-ME" dirty="0" smtClean="0"/>
              <a:t> u  suštini vrlo životan i ubjedljiv lik. Sklon je narodnim izrekama i poslovicama</a:t>
            </a:r>
            <a:r>
              <a:rPr lang="en-US" dirty="0" smtClean="0"/>
              <a:t>,</a:t>
            </a:r>
            <a:r>
              <a:rPr lang="sr-Latn-ME" dirty="0" smtClean="0"/>
              <a:t> što Don Kihota nervira. U početku romana on najbolje ne razumije svog gospodara i njegove ideale, međutim na kraju, on se ipak oduševljava ljepotom samog idealizma. </a:t>
            </a:r>
          </a:p>
          <a:p>
            <a:r>
              <a:rPr lang="sr-Latn-ME" dirty="0" smtClean="0"/>
              <a:t>Najbolja potvrda </a:t>
            </a:r>
            <a:r>
              <a:rPr lang="en-US" dirty="0" smtClean="0"/>
              <a:t> </a:t>
            </a:r>
            <a:r>
              <a:rPr lang="en-US" dirty="0" err="1" smtClean="0"/>
              <a:t>njegovog</a:t>
            </a:r>
            <a:r>
              <a:rPr lang="en-US" dirty="0" smtClean="0"/>
              <a:t> </a:t>
            </a:r>
            <a:r>
              <a:rPr lang="sr-Latn-ME" dirty="0" smtClean="0"/>
              <a:t>karak</a:t>
            </a:r>
            <a:r>
              <a:rPr lang="en-US" dirty="0" smtClean="0"/>
              <a:t>t</a:t>
            </a:r>
            <a:r>
              <a:rPr lang="sr-Latn-ME" dirty="0" smtClean="0"/>
              <a:t>era</a:t>
            </a:r>
            <a:r>
              <a:rPr lang="en-US" dirty="0" smtClean="0"/>
              <a:t> </a:t>
            </a:r>
            <a:r>
              <a:rPr lang="sr-Latn-ME" dirty="0" smtClean="0"/>
              <a:t>su riječi Don Kihota“ Ono što sam ja, dok sam bio lud, hteo da mu dam namjesništvo nad ostrvom, sad, kada sam pri zdravoj pameti, dao bih mu i kralj</a:t>
            </a:r>
            <a:r>
              <a:rPr lang="en-US" dirty="0" smtClean="0"/>
              <a:t>e</a:t>
            </a:r>
            <a:r>
              <a:rPr lang="sr-Latn-ME" dirty="0" smtClean="0"/>
              <a:t>vstvo, da mogu, jer to zaslužuju njegova dobrodušnost i  njegova v</a:t>
            </a:r>
            <a:r>
              <a:rPr lang="en-US" dirty="0" smtClean="0"/>
              <a:t>r</a:t>
            </a:r>
            <a:r>
              <a:rPr lang="sr-Latn-ME" dirty="0" smtClean="0"/>
              <a:t>ijednost“ </a:t>
            </a:r>
            <a:r>
              <a:rPr lang="en-US" dirty="0" smtClean="0"/>
              <a:t>.</a:t>
            </a:r>
            <a:endParaRPr lang="sr-Latn-ME" dirty="0" smtClean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16632"/>
            <a:ext cx="2627784" cy="6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9935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sr-Latn-ME" dirty="0" smtClean="0"/>
              <a:t>Citati :</a:t>
            </a:r>
          </a:p>
          <a:p>
            <a:pPr marL="0" indent="0">
              <a:buNone/>
            </a:pPr>
            <a:r>
              <a:rPr lang="sr-Latn-ME" dirty="0" smtClean="0">
                <a:solidFill>
                  <a:srgbClr val="FF0000"/>
                </a:solidFill>
              </a:rPr>
              <a:t>„Novi grijeh, novo ispaštanje“</a:t>
            </a:r>
          </a:p>
          <a:p>
            <a:pPr marL="0" indent="0">
              <a:buNone/>
            </a:pPr>
            <a:r>
              <a:rPr lang="sr-Latn-ME" dirty="0" smtClean="0"/>
              <a:t>„</a:t>
            </a:r>
            <a:r>
              <a:rPr lang="sr-Latn-ME" dirty="0" smtClean="0">
                <a:solidFill>
                  <a:schemeClr val="accent2">
                    <a:lumMod val="75000"/>
                  </a:schemeClr>
                </a:solidFill>
              </a:rPr>
              <a:t>Bog je na nebu, on vidi svaku smicalicu, pa će presuditi ko čini veće zlo, ja što ne govorim dobro ili vaša milost što ne radi dobro</a:t>
            </a:r>
            <a:r>
              <a:rPr lang="sr-Latn-ME" dirty="0" smtClean="0"/>
              <a:t>“</a:t>
            </a:r>
            <a:r>
              <a:rPr lang="en-US" dirty="0" smtClean="0"/>
              <a:t>.</a:t>
            </a:r>
            <a:endParaRPr lang="sr-Latn-ME" dirty="0" smtClean="0"/>
          </a:p>
          <a:p>
            <a:pPr marL="0" indent="0">
              <a:buNone/>
            </a:pPr>
            <a:r>
              <a:rPr lang="sr-Latn-ME" dirty="0" smtClean="0"/>
              <a:t>„</a:t>
            </a:r>
            <a:r>
              <a:rPr lang="sr-Latn-ME" dirty="0" smtClean="0">
                <a:solidFill>
                  <a:srgbClr val="FFFF00"/>
                </a:solidFill>
              </a:rPr>
              <a:t>Loše si rekao</a:t>
            </a:r>
            <a:r>
              <a:rPr lang="en-US" dirty="0" smtClean="0">
                <a:solidFill>
                  <a:srgbClr val="FFFF00"/>
                </a:solidFill>
              </a:rPr>
              <a:t>,</a:t>
            </a:r>
            <a:r>
              <a:rPr lang="sr-Latn-ME" dirty="0" smtClean="0">
                <a:solidFill>
                  <a:srgbClr val="FFFF00"/>
                </a:solidFill>
              </a:rPr>
              <a:t> kad</a:t>
            </a:r>
            <a:r>
              <a:rPr lang="en-US" dirty="0" smtClean="0">
                <a:solidFill>
                  <a:srgbClr val="FFFF00"/>
                </a:solidFill>
              </a:rPr>
              <a:t>a</a:t>
            </a:r>
            <a:r>
              <a:rPr lang="sr-Latn-ME" dirty="0" smtClean="0">
                <a:solidFill>
                  <a:srgbClr val="FFFF00"/>
                </a:solidFill>
              </a:rPr>
              <a:t> si rekao </a:t>
            </a:r>
            <a:r>
              <a:rPr lang="en-US" dirty="0" smtClean="0">
                <a:solidFill>
                  <a:srgbClr val="FFFF00"/>
                </a:solidFill>
              </a:rPr>
              <a:t>, </a:t>
            </a:r>
            <a:r>
              <a:rPr lang="sr-Latn-ME" dirty="0" smtClean="0">
                <a:solidFill>
                  <a:srgbClr val="FFFF00"/>
                </a:solidFill>
              </a:rPr>
              <a:t>da zbog nje proklinjem sudbinu-reče Don Kihot,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sr-Latn-ME" dirty="0" smtClean="0">
                <a:solidFill>
                  <a:srgbClr val="FFFF00"/>
                </a:solidFill>
              </a:rPr>
              <a:t>jer naprotiv </a:t>
            </a:r>
            <a:r>
              <a:rPr lang="en-US" dirty="0" smtClean="0">
                <a:solidFill>
                  <a:srgbClr val="FFFF00"/>
                </a:solidFill>
              </a:rPr>
              <a:t>, </a:t>
            </a:r>
            <a:r>
              <a:rPr lang="sr-Latn-ME" dirty="0" smtClean="0">
                <a:solidFill>
                  <a:srgbClr val="FFFF00"/>
                </a:solidFill>
              </a:rPr>
              <a:t>ja je blagosiljam i blagosiljaću je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sr-Latn-ME" dirty="0" smtClean="0">
                <a:solidFill>
                  <a:srgbClr val="FFFF00"/>
                </a:solidFill>
              </a:rPr>
              <a:t>čitavog života  zato što me učinila dostojnim da volim tako uzvišenu gospođu kakva je Dulsineja od Tobosa</a:t>
            </a:r>
            <a:r>
              <a:rPr lang="sr-Latn-ME" dirty="0" smtClean="0"/>
              <a:t>“</a:t>
            </a:r>
            <a:r>
              <a:rPr lang="en-US" dirty="0" smtClean="0"/>
              <a:t>.</a:t>
            </a:r>
            <a:endParaRPr lang="sr-Latn-ME" dirty="0" smtClean="0"/>
          </a:p>
          <a:p>
            <a:pPr marL="0" indent="0">
              <a:buNone/>
            </a:pPr>
            <a:r>
              <a:rPr lang="sr-Latn-ME" dirty="0" smtClean="0"/>
              <a:t>„Baš l</a:t>
            </a:r>
            <a:r>
              <a:rPr lang="en-US" dirty="0" err="1" smtClean="0"/>
              <a:t>ije</a:t>
            </a:r>
            <a:r>
              <a:rPr lang="sr-Latn-ME" dirty="0" smtClean="0"/>
              <a:t>po što vaša milost hoće da me uv</a:t>
            </a:r>
            <a:r>
              <a:rPr lang="en-US" dirty="0" smtClean="0"/>
              <a:t>j</a:t>
            </a:r>
            <a:r>
              <a:rPr lang="sr-Latn-ME" dirty="0" smtClean="0"/>
              <a:t>eri kako je sve ono što te dobre knjige kažu glupost i izmišljotina, a one su štampane s dopuštanjem gospode iz kraljevskog v</a:t>
            </a:r>
            <a:r>
              <a:rPr lang="en-US" dirty="0" err="1" smtClean="0"/>
              <a:t>ij</a:t>
            </a:r>
            <a:r>
              <a:rPr lang="sr-Latn-ME" dirty="0" smtClean="0"/>
              <a:t>eć</a:t>
            </a:r>
            <a:r>
              <a:rPr lang="en-US" dirty="0" smtClean="0"/>
              <a:t>a</a:t>
            </a:r>
            <a:r>
              <a:rPr lang="sr-Latn-ME" dirty="0" smtClean="0"/>
              <a:t>, kao da </a:t>
            </a:r>
            <a:r>
              <a:rPr lang="en-US" dirty="0" smtClean="0"/>
              <a:t>s</a:t>
            </a:r>
            <a:r>
              <a:rPr lang="sr-Latn-ME" dirty="0" smtClean="0"/>
              <a:t>u to ljudi koji bi dopustili da se štampaju tolike laži i tolike bitke</a:t>
            </a:r>
            <a:r>
              <a:rPr lang="en-US" dirty="0" smtClean="0"/>
              <a:t> </a:t>
            </a:r>
            <a:r>
              <a:rPr lang="sr-Latn-ME" dirty="0" smtClean="0"/>
              <a:t>i tolika začaravanja da čovjeku stane pamet“</a:t>
            </a:r>
            <a:r>
              <a:rPr lang="en-US" dirty="0" smtClean="0"/>
              <a:t>.</a:t>
            </a:r>
            <a:endParaRPr lang="sr-Latn-ME" dirty="0" smtClean="0"/>
          </a:p>
          <a:p>
            <a:pPr marL="0" indent="0">
              <a:buNone/>
            </a:pPr>
            <a:r>
              <a:rPr lang="sr-Latn-ME" dirty="0" smtClean="0">
                <a:solidFill>
                  <a:srgbClr val="C00000"/>
                </a:solidFill>
              </a:rPr>
              <a:t>„</a:t>
            </a:r>
            <a:r>
              <a:rPr lang="en-US" dirty="0" smtClean="0">
                <a:solidFill>
                  <a:srgbClr val="C00000"/>
                </a:solidFill>
              </a:rPr>
              <a:t>G</a:t>
            </a:r>
            <a:r>
              <a:rPr lang="sr-Latn-ME" dirty="0" smtClean="0">
                <a:solidFill>
                  <a:srgbClr val="C00000"/>
                </a:solidFill>
              </a:rPr>
              <a:t>dje se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sr-Latn-ME" dirty="0" smtClean="0">
                <a:solidFill>
                  <a:srgbClr val="C00000"/>
                </a:solidFill>
              </a:rPr>
              <a:t>god vrlina jako istakne</a:t>
            </a:r>
            <a:r>
              <a:rPr lang="en-US" dirty="0" smtClean="0">
                <a:solidFill>
                  <a:srgbClr val="C00000"/>
                </a:solidFill>
              </a:rPr>
              <a:t>,</a:t>
            </a:r>
            <a:r>
              <a:rPr lang="sr-Latn-ME" dirty="0" smtClean="0">
                <a:solidFill>
                  <a:srgbClr val="C00000"/>
                </a:solidFill>
              </a:rPr>
              <a:t> ona se progoni</a:t>
            </a:r>
            <a:r>
              <a:rPr lang="en-US" dirty="0" smtClean="0">
                <a:solidFill>
                  <a:srgbClr val="C00000"/>
                </a:solidFill>
              </a:rPr>
              <a:t>.</a:t>
            </a:r>
            <a:r>
              <a:rPr lang="sr-Latn-ME" dirty="0" smtClean="0">
                <a:solidFill>
                  <a:srgbClr val="C00000"/>
                </a:solidFill>
              </a:rPr>
              <a:t>“</a:t>
            </a:r>
          </a:p>
          <a:p>
            <a:pPr marL="0" indent="0">
              <a:buNone/>
            </a:pPr>
            <a:r>
              <a:rPr lang="sr-Latn-ME" dirty="0" smtClean="0"/>
              <a:t>„Nema tako loše knjige da u njoj makar nešto nije dobro</a:t>
            </a:r>
            <a:r>
              <a:rPr lang="en-US" dirty="0" smtClean="0"/>
              <a:t>.</a:t>
            </a:r>
            <a:r>
              <a:rPr lang="sr-Latn-ME" dirty="0" smtClean="0"/>
              <a:t>“</a:t>
            </a:r>
          </a:p>
          <a:p>
            <a:pPr marL="0" indent="0">
              <a:buNone/>
            </a:pPr>
            <a:r>
              <a:rPr lang="sr-Latn-ME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„Počasti mijenjaju navike, tako da možda nećete prepoznati ni majku koja vas je rodila kad budete namesnik“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.</a:t>
            </a:r>
            <a:endParaRPr lang="sr-Latn-ME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sr-Latn-ME" dirty="0" smtClean="0"/>
              <a:t>„Hljeb pojeden prijateljstvo nestalo“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9371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665"/>
            <a:ext cx="9168397" cy="6728335"/>
          </a:xfrm>
        </p:spPr>
      </p:pic>
    </p:spTree>
    <p:extLst>
      <p:ext uri="{BB962C8B-B14F-4D97-AF65-F5344CB8AC3E}">
        <p14:creationId xmlns:p14="http://schemas.microsoft.com/office/powerpoint/2010/main" val="1425812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041" y="3356992"/>
            <a:ext cx="5506959" cy="35010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9552" y="1196752"/>
            <a:ext cx="799288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dirty="0" smtClean="0"/>
              <a:t>Domaći zadatak</a:t>
            </a:r>
          </a:p>
          <a:p>
            <a:endParaRPr lang="sr-Latn-ME" dirty="0"/>
          </a:p>
          <a:p>
            <a:r>
              <a:rPr lang="en-US" dirty="0" err="1" smtClean="0"/>
              <a:t>Analiziraj</a:t>
            </a:r>
            <a:r>
              <a:rPr lang="en-US" dirty="0" smtClean="0"/>
              <a:t>  </a:t>
            </a:r>
            <a:r>
              <a:rPr lang="en-US" dirty="0" err="1" smtClean="0"/>
              <a:t>lik</a:t>
            </a:r>
            <a:r>
              <a:rPr lang="en-US" dirty="0" smtClean="0"/>
              <a:t> Don </a:t>
            </a:r>
            <a:r>
              <a:rPr lang="en-US" dirty="0" err="1" smtClean="0"/>
              <a:t>Kihota</a:t>
            </a:r>
            <a:r>
              <a:rPr lang="sr-Cyrl-ME" dirty="0" smtClean="0"/>
              <a:t>.</a:t>
            </a:r>
            <a:r>
              <a:rPr lang="sr-Latn-ME" dirty="0" smtClean="0"/>
              <a:t> </a:t>
            </a:r>
            <a:endParaRPr lang="en-US" dirty="0" smtClean="0"/>
          </a:p>
          <a:p>
            <a:r>
              <a:rPr lang="en-US" dirty="0" smtClean="0"/>
              <a:t>Koji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razlozi</a:t>
            </a:r>
            <a:r>
              <a:rPr lang="en-US" dirty="0" smtClean="0"/>
              <a:t>  </a:t>
            </a:r>
            <a:r>
              <a:rPr lang="en-US" dirty="0" err="1" smtClean="0"/>
              <a:t>zbog</a:t>
            </a:r>
            <a:r>
              <a:rPr lang="en-US" dirty="0" smtClean="0"/>
              <a:t> </a:t>
            </a:r>
            <a:r>
              <a:rPr lang="en-US" dirty="0" err="1" smtClean="0"/>
              <a:t>kojih</a:t>
            </a:r>
            <a:r>
              <a:rPr lang="en-US" dirty="0" smtClean="0"/>
              <a:t> je </a:t>
            </a:r>
            <a:r>
              <a:rPr lang="en-US" dirty="0" err="1" smtClean="0"/>
              <a:t>odlu</a:t>
            </a:r>
            <a:r>
              <a:rPr lang="sr-Latn-ME" dirty="0" smtClean="0"/>
              <a:t>č</a:t>
            </a:r>
            <a:r>
              <a:rPr lang="en-US" dirty="0" err="1" smtClean="0"/>
              <a:t>io</a:t>
            </a:r>
            <a:r>
              <a:rPr lang="en-US" dirty="0" smtClean="0"/>
              <a:t> da </a:t>
            </a:r>
            <a:r>
              <a:rPr lang="en-US" dirty="0" err="1" smtClean="0"/>
              <a:t>krene</a:t>
            </a:r>
            <a:r>
              <a:rPr lang="en-US" dirty="0" smtClean="0"/>
              <a:t> u </a:t>
            </a:r>
            <a:r>
              <a:rPr lang="en-US" dirty="0" err="1" smtClean="0"/>
              <a:t>avanture</a:t>
            </a:r>
            <a:r>
              <a:rPr lang="sr-Cyrl-ME" dirty="0" smtClean="0"/>
              <a:t>?</a:t>
            </a:r>
            <a:endParaRPr lang="en-US" dirty="0" smtClean="0"/>
          </a:p>
          <a:p>
            <a:r>
              <a:rPr lang="sr-Latn-ME" dirty="0" smtClean="0"/>
              <a:t>Analiziraj lik Sanč</a:t>
            </a:r>
            <a:r>
              <a:rPr lang="en-US" dirty="0" smtClean="0"/>
              <a:t>a</a:t>
            </a:r>
            <a:r>
              <a:rPr lang="sr-Latn-ME" dirty="0" smtClean="0"/>
              <a:t> Panse</a:t>
            </a:r>
            <a:r>
              <a:rPr lang="sr-Cyrl-ME" dirty="0" smtClean="0"/>
              <a:t>.</a:t>
            </a:r>
            <a:endParaRPr lang="sr-Latn-ME" dirty="0" smtClean="0"/>
          </a:p>
          <a:p>
            <a:r>
              <a:rPr lang="sr-Latn-ME" dirty="0" smtClean="0"/>
              <a:t>Kakav je uticaj književnosti  i medija na ljude? </a:t>
            </a:r>
            <a:endParaRPr lang="sr-Latn-ME" dirty="0"/>
          </a:p>
          <a:p>
            <a:r>
              <a:rPr lang="sr-Latn-ME" dirty="0" smtClean="0"/>
              <a:t>Koja je razlika izmedju Don Kihota i Sanč</a:t>
            </a:r>
            <a:r>
              <a:rPr lang="en-US" dirty="0" smtClean="0"/>
              <a:t>a</a:t>
            </a:r>
            <a:r>
              <a:rPr lang="sr-Latn-ME" dirty="0" smtClean="0"/>
              <a:t> Panse</a:t>
            </a:r>
            <a:r>
              <a:rPr lang="sr-Cyrl-ME" dirty="0" smtClean="0"/>
              <a:t>?</a:t>
            </a:r>
          </a:p>
          <a:p>
            <a:r>
              <a:rPr lang="en-US" dirty="0" smtClean="0"/>
              <a:t>Da li vas ma</a:t>
            </a:r>
            <a:r>
              <a:rPr lang="sr-Latn-ME" dirty="0" smtClean="0"/>
              <a:t>šta ponekad o udalji od stavrnosti kao što je to slučaj sa Alonsom  Kihanom?</a:t>
            </a:r>
          </a:p>
          <a:p>
            <a:endParaRPr lang="sr-Latn-ME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61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636912"/>
            <a:ext cx="8229600" cy="3960440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 smtClean="0"/>
              <a:t>Migel</a:t>
            </a:r>
            <a:r>
              <a:rPr lang="en-US" dirty="0" smtClean="0"/>
              <a:t> de </a:t>
            </a:r>
            <a:r>
              <a:rPr lang="en-US" dirty="0" err="1" smtClean="0"/>
              <a:t>Servantes</a:t>
            </a:r>
            <a:r>
              <a:rPr lang="en-US" dirty="0" smtClean="0"/>
              <a:t> </a:t>
            </a:r>
            <a:r>
              <a:rPr lang="en-US" dirty="0" err="1" smtClean="0"/>
              <a:t>ro</a:t>
            </a:r>
            <a:r>
              <a:rPr lang="sr-Latn-ME" dirty="0" smtClean="0"/>
              <a:t>đen je u siromašnoj plemićkoj porodici</a:t>
            </a:r>
          </a:p>
          <a:p>
            <a:r>
              <a:rPr lang="sr-Latn-ME" dirty="0" smtClean="0"/>
              <a:t>Univerzitetsko obrazovanje stekao je u Salamanki.</a:t>
            </a:r>
          </a:p>
          <a:p>
            <a:r>
              <a:rPr lang="sr-Latn-ME" dirty="0" smtClean="0"/>
              <a:t>U znamenitoj bici kod Lepanta izgubio je ruku, potom je bio zarobljen od gusara.</a:t>
            </a:r>
            <a:r>
              <a:rPr lang="en-US" dirty="0" smtClean="0"/>
              <a:t> </a:t>
            </a:r>
            <a:r>
              <a:rPr lang="sr-Latn-ME" dirty="0" smtClean="0"/>
              <a:t>Proveo je pet godina kao rob u Alžiru.</a:t>
            </a:r>
            <a:r>
              <a:rPr lang="en-US" dirty="0" smtClean="0"/>
              <a:t> </a:t>
            </a:r>
            <a:r>
              <a:rPr lang="sr-Latn-ME" dirty="0" smtClean="0"/>
              <a:t>Gusarski vođa je bio oduševljen hrabrošću Servantesa toliko da ga je pustio na slobodu.</a:t>
            </a:r>
          </a:p>
          <a:p>
            <a:r>
              <a:rPr lang="sr-Latn-ME" dirty="0" smtClean="0"/>
              <a:t>Kada se konačno vratio u domovinu počeo se baviti porezničkim poslom, na kraju je završio u zatvoru,  pretpostavlja se zbog lakovjernosti.</a:t>
            </a:r>
          </a:p>
          <a:p>
            <a:r>
              <a:rPr lang="sr-Latn-ME" dirty="0" smtClean="0"/>
              <a:t>Po izlasku iz zatvora već je bio uspješan književnik</a:t>
            </a:r>
            <a:r>
              <a:rPr lang="en-US" dirty="0" smtClean="0"/>
              <a:t>,</a:t>
            </a:r>
            <a:r>
              <a:rPr lang="sr-Latn-ME" dirty="0" smtClean="0"/>
              <a:t> me</a:t>
            </a:r>
            <a:r>
              <a:rPr lang="sr-Latn-ME" dirty="0"/>
              <a:t>đ</a:t>
            </a:r>
            <a:r>
              <a:rPr lang="sr-Latn-ME" dirty="0" smtClean="0"/>
              <a:t>utim to mu nije pružilo nikakve benefite. Umro je usamljen i siromašan 1616. godine.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8496944" cy="256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77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059016" cy="4525963"/>
          </a:xfrm>
        </p:spPr>
        <p:txBody>
          <a:bodyPr>
            <a:normAutofit fontScale="85000" lnSpcReduction="20000"/>
          </a:bodyPr>
          <a:lstStyle/>
          <a:p>
            <a:r>
              <a:rPr lang="sr-Latn-ME" dirty="0" smtClean="0"/>
              <a:t>Roman </a:t>
            </a:r>
            <a:r>
              <a:rPr lang="sr-Latn-ME" i="1" dirty="0" smtClean="0"/>
              <a:t>Don Kihot </a:t>
            </a:r>
            <a:r>
              <a:rPr lang="sr-Latn-ME" dirty="0" smtClean="0"/>
              <a:t> Srevantes je započeo u zatvoru,  prvi dio  objavio je u pedesetsedmoj godini. Drugi dio objavio je 1615.</a:t>
            </a:r>
          </a:p>
          <a:p>
            <a:r>
              <a:rPr lang="sr-Latn-ME" dirty="0" smtClean="0"/>
              <a:t>Premda je </a:t>
            </a:r>
            <a:r>
              <a:rPr lang="sr-Latn-ME" i="1" dirty="0" smtClean="0"/>
              <a:t>Don Kihot </a:t>
            </a:r>
            <a:r>
              <a:rPr lang="sr-Latn-ME" dirty="0" smtClean="0"/>
              <a:t>njegovo životno djelo, Servantes je objavio i osam drama od kojih se među najboljima smatraju komedije „Alžirski događaj“, „Pedro de Urdemalas“ i „Opsada Numancije“, roman „Gal</a:t>
            </a:r>
            <a:r>
              <a:rPr lang="en-US" dirty="0" smtClean="0"/>
              <a:t>a</a:t>
            </a:r>
            <a:r>
              <a:rPr lang="sr-Latn-ME" dirty="0" smtClean="0"/>
              <a:t>tea“, pustolovni ljubavni roman „Zgode Persilasa i Sigismunde“, satirična poemu „Put na Parnas“. </a:t>
            </a:r>
            <a:endParaRPr lang="sr-Latn-ME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484784"/>
            <a:ext cx="2857500" cy="4767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969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sr-Latn-ME" dirty="0"/>
              <a:t>Svjetsku slavu i sam vrh svjetske književnosti  Servantes je stekao uglavnom zbog dva djela </a:t>
            </a:r>
            <a:r>
              <a:rPr lang="sr-Latn-ME" i="1" dirty="0"/>
              <a:t>Don Kihot </a:t>
            </a:r>
            <a:r>
              <a:rPr lang="sr-Latn-ME" dirty="0"/>
              <a:t>i </a:t>
            </a:r>
            <a:r>
              <a:rPr lang="sr-Latn-ME" i="1" dirty="0"/>
              <a:t>Uzorne novele.</a:t>
            </a:r>
          </a:p>
          <a:p>
            <a:pPr marL="0" indent="0">
              <a:buNone/>
            </a:pPr>
            <a:r>
              <a:rPr lang="sr-Latn-ME" i="1" dirty="0"/>
              <a:t>Uzorne novele </a:t>
            </a:r>
            <a:r>
              <a:rPr lang="sr-Latn-ME" dirty="0"/>
              <a:t>se mogu mjeriti sa Dekameronom. S tim sto su Servantesove novele duže, imaju složeniji zaplet.</a:t>
            </a:r>
          </a:p>
          <a:p>
            <a:pPr marL="0" indent="0">
              <a:buNone/>
            </a:pPr>
            <a:r>
              <a:rPr lang="sr-Latn-ME" dirty="0"/>
              <a:t>Servantes je ipak nenadmašan po tome što je stvorio uzorak romana, prema kome će se on razvijati sve do danas</a:t>
            </a:r>
            <a:r>
              <a:rPr lang="sr-Latn-ME" dirty="0">
                <a:solidFill>
                  <a:srgbClr val="FF0000"/>
                </a:solidFill>
              </a:rPr>
              <a:t>.  </a:t>
            </a:r>
          </a:p>
          <a:p>
            <a:pPr marL="0" indent="0">
              <a:buNone/>
            </a:pPr>
            <a:r>
              <a:rPr lang="sr-Latn-ME" i="1" dirty="0">
                <a:solidFill>
                  <a:srgbClr val="FF0000"/>
                </a:solidFill>
              </a:rPr>
              <a:t>Don Kihot </a:t>
            </a:r>
            <a:r>
              <a:rPr lang="sr-Latn-ME" dirty="0">
                <a:solidFill>
                  <a:srgbClr val="FF0000"/>
                </a:solidFill>
              </a:rPr>
              <a:t> se smatra prvim pravim romanom. Poslije Biblije je najprevođenija knjiga. U nekim anketama proglašen je najboljim romanom svih vremena. </a:t>
            </a:r>
            <a:r>
              <a:rPr lang="sr-Latn-ME" dirty="0"/>
              <a:t>Servantes je neprolaznu slavu stekao upravo ovim romanom. Djelo je trebalo da izazove odbojnost prema riterskim romanima, medjutim on se toliko odvojio od piščeve prvobitne namjere i vjekovima živi kao jedno od kvalitenijih djela svjetske </a:t>
            </a:r>
            <a:r>
              <a:rPr lang="sr-Latn-ME" dirty="0" smtClean="0"/>
              <a:t>književnosti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803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332656"/>
            <a:ext cx="5915000" cy="6192688"/>
          </a:xfrm>
        </p:spPr>
        <p:txBody>
          <a:bodyPr>
            <a:normAutofit lnSpcReduction="10000"/>
          </a:bodyPr>
          <a:lstStyle/>
          <a:p>
            <a:r>
              <a:rPr lang="sr-Latn-ME" dirty="0"/>
              <a:t>Književna vrsta: </a:t>
            </a:r>
            <a:r>
              <a:rPr lang="sr-Latn-ME" dirty="0" smtClean="0"/>
              <a:t>roman</a:t>
            </a:r>
            <a:r>
              <a:rPr lang="sr-Latn-ME" dirty="0"/>
              <a:t>, satirični – viteški</a:t>
            </a:r>
          </a:p>
          <a:p>
            <a:r>
              <a:rPr lang="sr-Latn-ME" dirty="0" smtClean="0"/>
              <a:t>Tema: </a:t>
            </a:r>
            <a:r>
              <a:rPr lang="sr-Latn-ME" dirty="0"/>
              <a:t>avanture Don Kihota i njegovog saputnika  </a:t>
            </a:r>
            <a:r>
              <a:rPr lang="sr-Latn-ME" dirty="0" smtClean="0"/>
              <a:t>Sanč</a:t>
            </a:r>
            <a:r>
              <a:rPr lang="en-US" dirty="0" smtClean="0"/>
              <a:t>a </a:t>
            </a:r>
            <a:r>
              <a:rPr lang="sr-Latn-ME" dirty="0" smtClean="0"/>
              <a:t>Panse</a:t>
            </a:r>
            <a:endParaRPr lang="sr-Latn-ME" dirty="0"/>
          </a:p>
          <a:p>
            <a:r>
              <a:rPr lang="sr-Latn-ME" dirty="0"/>
              <a:t>Motivi: </a:t>
            </a:r>
            <a:r>
              <a:rPr lang="sr-Latn-ME" dirty="0" smtClean="0"/>
              <a:t>opsjednutost </a:t>
            </a:r>
            <a:r>
              <a:rPr lang="sr-Latn-ME" dirty="0"/>
              <a:t>građanstva viteškim romanima, društvena stavrnost. </a:t>
            </a:r>
          </a:p>
          <a:p>
            <a:r>
              <a:rPr lang="sr-Latn-ME" dirty="0"/>
              <a:t>Problematika: </a:t>
            </a:r>
            <a:r>
              <a:rPr lang="sr-Latn-ME" dirty="0" smtClean="0"/>
              <a:t>fiktivni </a:t>
            </a:r>
            <a:r>
              <a:rPr lang="sr-Latn-ME" dirty="0"/>
              <a:t>svijet Don Kihota. Njegove zablude kao i posledice istih.</a:t>
            </a:r>
          </a:p>
          <a:p>
            <a:r>
              <a:rPr lang="sr-Latn-ME" dirty="0"/>
              <a:t>Mjesto radnje</a:t>
            </a:r>
            <a:r>
              <a:rPr lang="sr-Latn-ME" dirty="0" smtClean="0"/>
              <a:t>: Španija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0"/>
            <a:ext cx="28438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929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76672"/>
            <a:ext cx="6275040" cy="6120680"/>
          </a:xfrm>
        </p:spPr>
        <p:txBody>
          <a:bodyPr>
            <a:normAutofit fontScale="77500" lnSpcReduction="20000"/>
          </a:bodyPr>
          <a:lstStyle/>
          <a:p>
            <a:r>
              <a:rPr lang="sr-Latn-ME" dirty="0" smtClean="0"/>
              <a:t>Renesansa je stvorila tri tipa romana: </a:t>
            </a:r>
            <a:r>
              <a:rPr lang="sr-Latn-ME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viteški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</a:t>
            </a:r>
            <a:r>
              <a:rPr lang="sr-Latn-ME" dirty="0" smtClean="0"/>
              <a:t>  </a:t>
            </a:r>
            <a:r>
              <a:rPr lang="sr-Latn-ME" dirty="0" smtClean="0">
                <a:solidFill>
                  <a:schemeClr val="accent2">
                    <a:lumMod val="75000"/>
                  </a:schemeClr>
                </a:solidFill>
              </a:rPr>
              <a:t>pastirski</a:t>
            </a:r>
            <a:r>
              <a:rPr lang="sr-Latn-ME" dirty="0" smtClean="0"/>
              <a:t> i pikarski. </a:t>
            </a:r>
          </a:p>
          <a:p>
            <a:r>
              <a:rPr lang="sr-Latn-ME" dirty="0" smtClean="0"/>
              <a:t>Renesansni viteški roman je nastavak srednjovjekovnog viteškog roman</a:t>
            </a:r>
            <a:r>
              <a:rPr lang="en-US" dirty="0" smtClean="0"/>
              <a:t>a</a:t>
            </a:r>
            <a:r>
              <a:rPr lang="sr-Latn-ME" dirty="0" smtClean="0"/>
              <a:t>. U epicentru je vitez /lutalica  koji sve prepreke uspješno savladava</a:t>
            </a:r>
          </a:p>
          <a:p>
            <a:r>
              <a:rPr lang="sr-Latn-ME" dirty="0" smtClean="0"/>
              <a:t>Pikarski roman je tvorevina XV vijeka, glavni lik je prevarant.</a:t>
            </a:r>
          </a:p>
          <a:p>
            <a:r>
              <a:rPr lang="sr-Latn-ME" dirty="0" smtClean="0"/>
              <a:t>Pastirski roman je nastao u XVI vjeku, karakterišu ga ljubavne zgode pastira. U njima je prisutno dosta sentimentalizma</a:t>
            </a:r>
          </a:p>
          <a:p>
            <a:r>
              <a:rPr lang="sr-Latn-ME" dirty="0" smtClean="0"/>
              <a:t>Vrhunac renesansog romana je </a:t>
            </a:r>
            <a:r>
              <a:rPr lang="sr-Latn-ME" i="1" dirty="0" smtClean="0"/>
              <a:t>Don Kihot </a:t>
            </a:r>
            <a:r>
              <a:rPr lang="sr-Latn-ME" dirty="0" smtClean="0"/>
              <a:t>.</a:t>
            </a:r>
          </a:p>
          <a:p>
            <a:r>
              <a:rPr lang="sr-Latn-ME" dirty="0" smtClean="0"/>
              <a:t>Njegova prvobitna namjena je da se ismije po</a:t>
            </a:r>
            <a:r>
              <a:rPr lang="en-US" dirty="0" smtClean="0"/>
              <a:t>i</a:t>
            </a:r>
            <a:r>
              <a:rPr lang="sr-Latn-ME" dirty="0" smtClean="0"/>
              <a:t>stovjećivanje čitalaca sa junacima iz viteških romana. Prisutni su elementi pikarskog i pastirskog romana. Takodje prisutna su dva ljudska karaktera, sanjar i realista.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764704"/>
            <a:ext cx="2882214" cy="496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809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0"/>
            <a:ext cx="6624736" cy="666936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sr-Latn-ME" sz="8000" dirty="0" smtClean="0"/>
              <a:t>Fabula:</a:t>
            </a:r>
          </a:p>
          <a:p>
            <a:pPr marL="0" indent="0">
              <a:buNone/>
            </a:pPr>
            <a:r>
              <a:rPr lang="sr-Latn-ME" sz="8000" dirty="0"/>
              <a:t>P</a:t>
            </a:r>
            <a:r>
              <a:rPr lang="sr-Latn-ME" sz="8000" dirty="0" smtClean="0"/>
              <a:t>edesetogodišnji Alonso Kihano, </a:t>
            </a:r>
            <a:r>
              <a:rPr lang="en-US" sz="8000" dirty="0" smtClean="0"/>
              <a:t>o</a:t>
            </a:r>
            <a:r>
              <a:rPr lang="sr-Latn-ME" sz="8000" dirty="0" smtClean="0"/>
              <a:t>siromašni plemić iz Manče,  zbog svog ne baš sadržajnog života, počinje  da čita viteške romane. Oni  su ga toliko opčinili da je i sam počeo da razmišlja o tome da postane vitez. Opsjednut tim svijetom „mozak mu se osuši i pamet mu se pomuti“.</a:t>
            </a:r>
            <a:r>
              <a:rPr lang="en-US" sz="8000" dirty="0" smtClean="0"/>
              <a:t> </a:t>
            </a:r>
            <a:r>
              <a:rPr lang="sr-Latn-ME" sz="8000" dirty="0" smtClean="0"/>
              <a:t>Sebe proglašava vitezom po imenu Don Kihot od Manče. Ono što piše u romanima uzeo je „zdravo za gotovo“. Napravio je opremu od nekih ostataka, starog mršavog konja-kljuse nazvao je Rosinante i krenuo u pustolovine. </a:t>
            </a:r>
          </a:p>
          <a:p>
            <a:pPr marL="0" indent="0">
              <a:buNone/>
            </a:pPr>
            <a:endParaRPr lang="sr-Latn-ME" sz="8000" dirty="0" smtClean="0"/>
          </a:p>
          <a:p>
            <a:pPr marL="0" indent="0">
              <a:buNone/>
            </a:pPr>
            <a:r>
              <a:rPr lang="sr-Latn-ME" sz="8000" dirty="0" smtClean="0"/>
              <a:t>Kao što to  priliči vitezovma morao je imati i djevojku u koju je zaljubljen i kojoj će pustolovine biti posvećene. Odlučio je da to bude seljančica Aldonsa Lorenso, koja o tome svakako nije znala ništa</a:t>
            </a:r>
            <a:r>
              <a:rPr lang="en-US" sz="8000" dirty="0" smtClean="0"/>
              <a:t>.</a:t>
            </a:r>
            <a:r>
              <a:rPr lang="sr-Latn-ME" sz="8000" dirty="0" smtClean="0"/>
              <a:t> </a:t>
            </a:r>
            <a:r>
              <a:rPr lang="en-US" sz="8000" dirty="0"/>
              <a:t>N</a:t>
            </a:r>
            <a:r>
              <a:rPr lang="sr-Latn-ME" sz="8000" dirty="0" smtClean="0"/>
              <a:t>azove je kako to i priliči viteškoj muzi Dulsineja od Tobo</a:t>
            </a:r>
            <a:r>
              <a:rPr lang="en-US" sz="8000" dirty="0" smtClean="0"/>
              <a:t>s</a:t>
            </a:r>
            <a:r>
              <a:rPr lang="sr-Latn-ME" sz="8000" dirty="0" smtClean="0"/>
              <a:t>a. Napustio je svoj dom i svratio u obližnju gostionu koja se njemu činila dvorcem. Gostioničara je zamolio da ga  zvanično proglasi vitezom, što ovaj kroz smijeh i učini</a:t>
            </a:r>
            <a:r>
              <a:rPr lang="en-US" sz="8000" dirty="0" smtClean="0"/>
              <a:t>o</a:t>
            </a:r>
            <a:r>
              <a:rPr lang="sr-Latn-ME" sz="8000" dirty="0" smtClean="0"/>
              <a:t>. Jedna od zanimljivih avantura je kada </a:t>
            </a:r>
            <a:r>
              <a:rPr lang="en-US" sz="8000" dirty="0" err="1" smtClean="0"/>
              <a:t>sretne</a:t>
            </a:r>
            <a:r>
              <a:rPr lang="sr-Latn-ME" sz="8000" dirty="0" smtClean="0"/>
              <a:t> seljaka koji  dječaka pastira, maltre</a:t>
            </a:r>
            <a:r>
              <a:rPr lang="en-US" sz="8000" dirty="0" smtClean="0"/>
              <a:t>t</a:t>
            </a:r>
            <a:r>
              <a:rPr lang="sr-Latn-ME" sz="8000" dirty="0" smtClean="0"/>
              <a:t>ira i udara. To  Don Kihotu nije bilo pravo pa je stao na dječakovu stranu, ubijeđen da će nakon njegovog odlaska seljak prestati ,jer ipak on je vitez , njegova riječ se poštuje.Naravno, seljak je nastavio po starom i dalje je tukao pastira. </a:t>
            </a:r>
            <a:r>
              <a:rPr lang="en-US" sz="8000" dirty="0"/>
              <a:t>U</a:t>
            </a:r>
            <a:r>
              <a:rPr lang="sr-Latn-ME" sz="8000" dirty="0" smtClean="0"/>
              <a:t>mišljeni vitez, izaziva podsmijeh,  ali često dobije i batine.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124744"/>
            <a:ext cx="2195736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416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ME" sz="2400" dirty="0" smtClean="0"/>
              <a:t>Prebijenog Don Kihota nađe seljak iz njegovog mjesta i povede ga kući. Kada su ga vidjele sinovica i gazdarica pozvale su župnika  i b</a:t>
            </a:r>
            <a:r>
              <a:rPr lang="en-US" sz="2400" dirty="0" err="1" smtClean="0"/>
              <a:t>erberina</a:t>
            </a:r>
            <a:r>
              <a:rPr lang="en-US" sz="2400" dirty="0" smtClean="0"/>
              <a:t> </a:t>
            </a:r>
            <a:r>
              <a:rPr lang="sr-Latn-ME" sz="2400" dirty="0" smtClean="0"/>
              <a:t>u pomoć. Oni su mu spalili knjige i zazidali sobu u kojoj su bile. Međutim Don Kihot vjeruje da </a:t>
            </a:r>
            <a:r>
              <a:rPr lang="en-US" sz="2400" smtClean="0"/>
              <a:t>je </a:t>
            </a:r>
            <a:r>
              <a:rPr lang="sr-Latn-ME" sz="2400" smtClean="0"/>
              <a:t>zli </a:t>
            </a:r>
            <a:r>
              <a:rPr lang="sr-Latn-ME" sz="2400" dirty="0" smtClean="0"/>
              <a:t>čarobnjak učinio da soba nestane.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645024"/>
            <a:ext cx="6624736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171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r-Latn-ME" dirty="0"/>
              <a:t>Kada se vratio u selo, nagovorio je seljaka </a:t>
            </a:r>
            <a:r>
              <a:rPr lang="sr-Latn-ME" dirty="0" smtClean="0"/>
              <a:t>Sanča </a:t>
            </a:r>
            <a:r>
              <a:rPr lang="sr-Latn-ME" dirty="0"/>
              <a:t>Pansu da mu </a:t>
            </a:r>
            <a:r>
              <a:rPr lang="en-US" dirty="0" smtClean="0"/>
              <a:t>b</a:t>
            </a:r>
            <a:r>
              <a:rPr lang="sr-Latn-ME" dirty="0" smtClean="0"/>
              <a:t>ude </a:t>
            </a:r>
            <a:r>
              <a:rPr lang="sr-Latn-ME" dirty="0"/>
              <a:t>pratilac, obećao mu </a:t>
            </a:r>
            <a:r>
              <a:rPr lang="sr-Latn-ME" dirty="0" smtClean="0"/>
              <a:t>je</a:t>
            </a:r>
            <a:r>
              <a:rPr lang="en-US" dirty="0" smtClean="0"/>
              <a:t>,</a:t>
            </a:r>
            <a:r>
              <a:rPr lang="sr-Latn-ME" dirty="0" smtClean="0"/>
              <a:t> </a:t>
            </a:r>
            <a:r>
              <a:rPr lang="sr-Latn-ME" dirty="0"/>
              <a:t>da će biti glavni na ostrvu koje će sigurno osvojiti. Sančo mu u početku nije vjerovao ali je ipak vođen pohlepom pristao da mu bude </a:t>
            </a:r>
            <a:r>
              <a:rPr lang="sr-Latn-ME" dirty="0" smtClean="0"/>
              <a:t>saputnik. Od </a:t>
            </a:r>
            <a:r>
              <a:rPr lang="sr-Latn-ME" dirty="0"/>
              <a:t>tog momenta počinju njihove zajedničk</a:t>
            </a:r>
            <a:r>
              <a:rPr lang="en-US" dirty="0"/>
              <a:t>e</a:t>
            </a:r>
            <a:r>
              <a:rPr lang="sr-Latn-ME" dirty="0"/>
              <a:t> pustolovine, gdje naš</a:t>
            </a:r>
            <a:r>
              <a:rPr lang="sr-Latn-ME" i="1" dirty="0"/>
              <a:t> vitez </a:t>
            </a:r>
            <a:r>
              <a:rPr lang="sr-Latn-ME" dirty="0"/>
              <a:t>bude </a:t>
            </a:r>
            <a:r>
              <a:rPr lang="en-US" dirty="0" smtClean="0"/>
              <a:t>vi</a:t>
            </a:r>
            <a:r>
              <a:rPr lang="sr-Latn-ME" dirty="0" smtClean="0"/>
              <a:t>še puta </a:t>
            </a:r>
            <a:r>
              <a:rPr lang="sr-Latn-ME" dirty="0"/>
              <a:t>prebijen. Sančo uglavnom uspije da se mudro udalji ali u nekoliko navrata i sam okusi batine.</a:t>
            </a:r>
          </a:p>
          <a:p>
            <a:r>
              <a:rPr lang="sr-Latn-ME" dirty="0"/>
              <a:t>Pored svih nevolja, oni ipak nastavljaju pustolovine jer Don Kihot ima obrazloženje. Jedno od njih je da su zli čarobnjaci divove pretvorili u </a:t>
            </a:r>
            <a:r>
              <a:rPr lang="sr-Latn-ME" dirty="0" smtClean="0"/>
              <a:t>vetrenjače </a:t>
            </a:r>
            <a:r>
              <a:rPr lang="sr-Latn-ME" dirty="0"/>
              <a:t>, vojsku u stado ovaca, vitezove u razbojnike. Na kraju prvog </a:t>
            </a:r>
            <a:r>
              <a:rPr lang="sr-Latn-ME" dirty="0" smtClean="0"/>
              <a:t>dijela porodica je zabrinuta  </a:t>
            </a:r>
            <a:r>
              <a:rPr lang="sr-Latn-ME" dirty="0"/>
              <a:t>zbog Don Kihotovih ludorija i </a:t>
            </a:r>
            <a:r>
              <a:rPr lang="sr-Latn-ME" dirty="0" smtClean="0"/>
              <a:t>maštarija,</a:t>
            </a:r>
            <a:r>
              <a:rPr lang="en-US" dirty="0" smtClean="0"/>
              <a:t> </a:t>
            </a:r>
            <a:r>
              <a:rPr lang="sr-Latn-ME" dirty="0" smtClean="0"/>
              <a:t>angažuje berberina </a:t>
            </a:r>
            <a:r>
              <a:rPr lang="sr-Latn-ME" dirty="0"/>
              <a:t>i </a:t>
            </a:r>
            <a:r>
              <a:rPr lang="sr-Latn-ME" dirty="0" smtClean="0"/>
              <a:t>župnika da </a:t>
            </a:r>
            <a:r>
              <a:rPr lang="sr-Latn-ME" dirty="0"/>
              <a:t>ga u volovskim kolima </a:t>
            </a:r>
            <a:r>
              <a:rPr lang="sr-Latn-ME" dirty="0" smtClean="0"/>
              <a:t>vrate kući..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1058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</TotalTime>
  <Words>1919</Words>
  <Application>Microsoft Office PowerPoint</Application>
  <PresentationFormat>On-screen Show (4:3)</PresentationFormat>
  <Paragraphs>55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Migel de Servantes Don Kihot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Migel de Servantes Don Kihot</dc:title>
  <dc:creator>Korisnik</dc:creator>
  <cp:lastModifiedBy>Korisnik</cp:lastModifiedBy>
  <cp:revision>61</cp:revision>
  <dcterms:created xsi:type="dcterms:W3CDTF">2020-04-22T11:57:13Z</dcterms:created>
  <dcterms:modified xsi:type="dcterms:W3CDTF">2022-01-14T18:43:49Z</dcterms:modified>
</cp:coreProperties>
</file>