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1B7EAF1-997B-4D68-88B5-8CF2B1CC945A}" type="datetimeFigureOut">
              <a:rPr lang="en-US" smtClean="0"/>
              <a:pPr/>
              <a:t>10/18/2017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err="1" smtClean="0"/>
              <a:t>Knji</a:t>
            </a:r>
            <a:r>
              <a:rPr lang="sr-Latn-CS" dirty="0"/>
              <a:t>ž</a:t>
            </a:r>
            <a:r>
              <a:rPr lang="en-US" dirty="0" err="1" smtClean="0"/>
              <a:t>evni</a:t>
            </a:r>
            <a:r>
              <a:rPr lang="en-US" dirty="0" smtClean="0"/>
              <a:t> </a:t>
            </a:r>
            <a:r>
              <a:rPr lang="en-US" dirty="0" err="1" smtClean="0"/>
              <a:t>rodovi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63815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Drama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r-Latn-CS" dirty="0" smtClean="0"/>
              <a:t>Tragedija</a:t>
            </a:r>
          </a:p>
          <a:p>
            <a:pPr algn="ctr"/>
            <a:r>
              <a:rPr lang="sr-Latn-CS" dirty="0" smtClean="0"/>
              <a:t>Komedija (karaktera, situacije, intrige, farsa, vodvilj)</a:t>
            </a:r>
          </a:p>
          <a:p>
            <a:pPr algn="ctr"/>
            <a:r>
              <a:rPr lang="sr-Latn-CS" dirty="0" smtClean="0"/>
              <a:t>Drama u užem smislu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85112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Književni rodovi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Najšira grupa književnih djela sa zajedničkim suštinskim obilježjima</a:t>
            </a:r>
          </a:p>
          <a:p>
            <a:endParaRPr lang="sr-Latn-CS" dirty="0"/>
          </a:p>
          <a:p>
            <a:r>
              <a:rPr lang="sr-Latn-CS" dirty="0" smtClean="0"/>
              <a:t>Pojam rod nadređen je pojmu vrsta jer se rodovi dijele na vrste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519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Književni rodovi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EPIKA (događaji)</a:t>
            </a:r>
          </a:p>
          <a:p>
            <a:endParaRPr lang="sr-Latn-CS" dirty="0"/>
          </a:p>
          <a:p>
            <a:r>
              <a:rPr lang="sr-Latn-CS" dirty="0" smtClean="0"/>
              <a:t>LIRIKA (osjećanja)</a:t>
            </a:r>
          </a:p>
          <a:p>
            <a:endParaRPr lang="sr-Latn-CS" dirty="0"/>
          </a:p>
          <a:p>
            <a:r>
              <a:rPr lang="sr-Latn-CS" dirty="0" smtClean="0"/>
              <a:t>DRAMA (sukob)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28607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Književne vrste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Grupa sličnih djela u kojima se ponavljaju neke manje-više stalne osobine </a:t>
            </a:r>
          </a:p>
          <a:p>
            <a:r>
              <a:rPr lang="sr-Latn-CS" dirty="0"/>
              <a:t>K</a:t>
            </a:r>
            <a:r>
              <a:rPr lang="en-US" dirty="0" err="1" smtClean="0"/>
              <a:t>nji</a:t>
            </a:r>
            <a:r>
              <a:rPr lang="sr-Latn-CS" dirty="0"/>
              <a:t>ž</a:t>
            </a:r>
            <a:r>
              <a:rPr lang="en-US" dirty="0" err="1" smtClean="0"/>
              <a:t>evna</a:t>
            </a:r>
            <a:r>
              <a:rPr lang="en-US" dirty="0" smtClean="0"/>
              <a:t> </a:t>
            </a:r>
            <a:r>
              <a:rPr lang="en-US" dirty="0" err="1" smtClean="0"/>
              <a:t>djela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kratka</a:t>
            </a:r>
            <a:r>
              <a:rPr lang="en-US" dirty="0" smtClean="0"/>
              <a:t>, </a:t>
            </a:r>
            <a:r>
              <a:rPr lang="sr-Latn-CS" dirty="0" smtClean="0"/>
              <a:t>pisana u stihu ili prozi, namijenjena prikazivanju ili štampanju... Prema ovim i mnogim drugim osobinama, određuje se da li je nešto raman, pjesma, tragedija...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18415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Lirika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tematskom</a:t>
            </a:r>
            <a:r>
              <a:rPr lang="en-US" dirty="0" smtClean="0"/>
              <a:t> </a:t>
            </a:r>
            <a:r>
              <a:rPr lang="en-US" dirty="0" err="1" smtClean="0"/>
              <a:t>kriterijumu</a:t>
            </a:r>
            <a:r>
              <a:rPr lang="sr-Latn-CS" dirty="0" smtClean="0"/>
              <a:t>: </a:t>
            </a:r>
          </a:p>
          <a:p>
            <a:pPr algn="ctr"/>
            <a:r>
              <a:rPr lang="sr-Latn-CS" dirty="0" smtClean="0"/>
              <a:t>Ljubavna</a:t>
            </a:r>
          </a:p>
          <a:p>
            <a:pPr algn="ctr"/>
            <a:r>
              <a:rPr lang="sr-Latn-CS" dirty="0" smtClean="0"/>
              <a:t>Rodoljubiva</a:t>
            </a:r>
          </a:p>
          <a:p>
            <a:pPr algn="ctr"/>
            <a:r>
              <a:rPr lang="sr-Latn-CS" dirty="0" smtClean="0"/>
              <a:t>Religiozna</a:t>
            </a:r>
          </a:p>
          <a:p>
            <a:pPr algn="ctr"/>
            <a:r>
              <a:rPr lang="sr-Latn-CS" dirty="0" smtClean="0"/>
              <a:t>Deskriptivna</a:t>
            </a:r>
          </a:p>
          <a:p>
            <a:pPr algn="ctr"/>
            <a:r>
              <a:rPr lang="sr-Latn-CS" dirty="0" smtClean="0"/>
              <a:t>Socijalna</a:t>
            </a:r>
          </a:p>
          <a:p>
            <a:pPr algn="ctr"/>
            <a:r>
              <a:rPr lang="sr-Latn-CS" dirty="0" smtClean="0"/>
              <a:t>Refleksivna</a:t>
            </a:r>
          </a:p>
          <a:p>
            <a:endParaRPr lang="sr-Latn-CS" dirty="0"/>
          </a:p>
        </p:txBody>
      </p:sp>
    </p:spTree>
    <p:extLst>
      <p:ext uri="{BB962C8B-B14F-4D97-AF65-F5344CB8AC3E}">
        <p14:creationId xmlns="" xmlns:p14="http://schemas.microsoft.com/office/powerpoint/2010/main" val="79242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Lirika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dirty="0" smtClean="0"/>
              <a:t>Prema formalno-istorijskome kriterijumu:</a:t>
            </a:r>
          </a:p>
          <a:p>
            <a:pPr algn="ctr"/>
            <a:r>
              <a:rPr lang="sr-Latn-CS" dirty="0" smtClean="0"/>
              <a:t>Himna</a:t>
            </a:r>
          </a:p>
          <a:p>
            <a:pPr algn="ctr"/>
            <a:r>
              <a:rPr lang="sr-Latn-CS" dirty="0" smtClean="0"/>
              <a:t>Oda</a:t>
            </a:r>
          </a:p>
          <a:p>
            <a:pPr algn="ctr"/>
            <a:r>
              <a:rPr lang="sr-Latn-CS" dirty="0" smtClean="0"/>
              <a:t>Elegija</a:t>
            </a:r>
          </a:p>
          <a:p>
            <a:pPr algn="ctr"/>
            <a:r>
              <a:rPr lang="sr-Latn-CS" dirty="0" smtClean="0"/>
              <a:t>Ditiramb</a:t>
            </a:r>
          </a:p>
          <a:p>
            <a:pPr algn="ctr"/>
            <a:r>
              <a:rPr lang="sr-Latn-CS" dirty="0" smtClean="0"/>
              <a:t>Epigram</a:t>
            </a:r>
          </a:p>
          <a:p>
            <a:pPr algn="ctr"/>
            <a:r>
              <a:rPr lang="sr-Latn-CS" dirty="0" smtClean="0"/>
              <a:t>Epitaf</a:t>
            </a:r>
          </a:p>
          <a:p>
            <a:pPr algn="ctr"/>
            <a:r>
              <a:rPr lang="sr-Latn-CS" dirty="0" smtClean="0"/>
              <a:t>Idila</a:t>
            </a:r>
          </a:p>
          <a:p>
            <a:pPr algn="ctr"/>
            <a:r>
              <a:rPr lang="sr-Latn-CS" dirty="0" smtClean="0"/>
              <a:t>Ekloga</a:t>
            </a:r>
          </a:p>
          <a:p>
            <a:pPr algn="ctr"/>
            <a:r>
              <a:rPr lang="sr-Latn-CS" dirty="0" smtClean="0"/>
              <a:t>Epistola</a:t>
            </a:r>
          </a:p>
          <a:p>
            <a:pPr algn="ctr"/>
            <a:r>
              <a:rPr lang="sr-Latn-CS" dirty="0" smtClean="0"/>
              <a:t>Anakreontska pjesma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0287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Epika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Epika u stihu:</a:t>
            </a:r>
          </a:p>
          <a:p>
            <a:pPr algn="ctr"/>
            <a:r>
              <a:rPr lang="sr-Latn-CS" dirty="0" smtClean="0"/>
              <a:t>Epska pjesma</a:t>
            </a:r>
          </a:p>
          <a:p>
            <a:pPr algn="ctr"/>
            <a:r>
              <a:rPr lang="sr-Latn-CS" dirty="0" smtClean="0"/>
              <a:t>Ep</a:t>
            </a:r>
          </a:p>
          <a:p>
            <a:pPr algn="ctr"/>
            <a:r>
              <a:rPr lang="sr-Latn-CS" dirty="0" smtClean="0"/>
              <a:t>Epopeja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79723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Epika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dirty="0" smtClean="0"/>
              <a:t>Epika u prozi: </a:t>
            </a:r>
          </a:p>
          <a:p>
            <a:pPr algn="ctr"/>
            <a:r>
              <a:rPr lang="sr-Latn-CS" dirty="0" smtClean="0"/>
              <a:t>Roman</a:t>
            </a:r>
          </a:p>
          <a:p>
            <a:pPr algn="ctr"/>
            <a:r>
              <a:rPr lang="sr-Latn-CS" dirty="0" smtClean="0"/>
              <a:t>Pripovjetka </a:t>
            </a:r>
          </a:p>
          <a:p>
            <a:pPr algn="ctr"/>
            <a:r>
              <a:rPr lang="sr-Latn-CS" dirty="0" smtClean="0"/>
              <a:t>Novela</a:t>
            </a:r>
          </a:p>
          <a:p>
            <a:pPr algn="ctr"/>
            <a:r>
              <a:rPr lang="sr-Latn-CS" dirty="0" smtClean="0"/>
              <a:t>Bajka</a:t>
            </a:r>
          </a:p>
          <a:p>
            <a:pPr algn="ctr"/>
            <a:r>
              <a:rPr lang="sr-Latn-CS" dirty="0" smtClean="0"/>
              <a:t>Basna</a:t>
            </a:r>
          </a:p>
          <a:p>
            <a:pPr algn="ctr"/>
            <a:r>
              <a:rPr lang="sr-Latn-CS" dirty="0" smtClean="0"/>
              <a:t>Mit</a:t>
            </a:r>
          </a:p>
          <a:p>
            <a:pPr algn="ctr"/>
            <a:r>
              <a:rPr lang="sr-Latn-CS" dirty="0" smtClean="0"/>
              <a:t>Legenda</a:t>
            </a:r>
          </a:p>
          <a:p>
            <a:pPr algn="ctr"/>
            <a:r>
              <a:rPr lang="sr-Latn-CS" dirty="0" smtClean="0"/>
              <a:t>Anegdota</a:t>
            </a:r>
          </a:p>
          <a:p>
            <a:pPr algn="ctr"/>
            <a:r>
              <a:rPr lang="sr-Latn-CS" dirty="0" smtClean="0"/>
              <a:t>Poslovica</a:t>
            </a:r>
          </a:p>
          <a:p>
            <a:pPr algn="ctr"/>
            <a:r>
              <a:rPr lang="sr-Latn-CS" dirty="0" smtClean="0"/>
              <a:t>Zagonetka</a:t>
            </a:r>
          </a:p>
          <a:p>
            <a:pPr marL="0" indent="0">
              <a:buNone/>
            </a:pPr>
            <a:endParaRPr lang="sr-Latn-CS" dirty="0" smtClean="0"/>
          </a:p>
        </p:txBody>
      </p:sp>
    </p:spTree>
    <p:extLst>
      <p:ext uri="{BB962C8B-B14F-4D97-AF65-F5344CB8AC3E}">
        <p14:creationId xmlns="" xmlns:p14="http://schemas.microsoft.com/office/powerpoint/2010/main" val="3766335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Epsko-lirske vrste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r-Latn-CS" dirty="0" smtClean="0"/>
              <a:t>Balada</a:t>
            </a:r>
          </a:p>
          <a:p>
            <a:pPr algn="ctr"/>
            <a:r>
              <a:rPr lang="sr-Latn-CS" dirty="0" smtClean="0"/>
              <a:t>Poema</a:t>
            </a:r>
          </a:p>
          <a:p>
            <a:pPr algn="ctr"/>
            <a:r>
              <a:rPr lang="sr-Latn-CS" dirty="0" smtClean="0"/>
              <a:t>Romansa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1054440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32</TotalTime>
  <Words>169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Theme1</vt:lpstr>
      <vt:lpstr>Književni rodovi i vrste</vt:lpstr>
      <vt:lpstr>Književni rodovi</vt:lpstr>
      <vt:lpstr>Književni rodovi</vt:lpstr>
      <vt:lpstr>Književne vrste </vt:lpstr>
      <vt:lpstr>Lirika</vt:lpstr>
      <vt:lpstr>Lirika</vt:lpstr>
      <vt:lpstr>Epika</vt:lpstr>
      <vt:lpstr>Epika </vt:lpstr>
      <vt:lpstr>Epsko-lirske vrste </vt:lpstr>
      <vt:lpstr>Drama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Književni rodovi i vrste</dc:title>
  <dc:creator>AKTIV</dc:creator>
  <cp:lastModifiedBy>sadmin</cp:lastModifiedBy>
  <cp:revision>6</cp:revision>
  <dcterms:created xsi:type="dcterms:W3CDTF">2012-10-09T08:22:59Z</dcterms:created>
  <dcterms:modified xsi:type="dcterms:W3CDTF">2017-10-18T17:11:49Z</dcterms:modified>
</cp:coreProperties>
</file>