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0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04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78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145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141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320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47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976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961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64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79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20F12E1-896D-4F32-B485-6C8F34D08864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C6838B3-028F-40FD-B1B9-1A007D38A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305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OBRTNA TIJELA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608061"/>
            <a:ext cx="7891272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POVR</a:t>
            </a:r>
            <a:r>
              <a:rPr lang="sr-Latn-ME" dirty="0" smtClean="0"/>
              <a:t>ŠINA I ZAPREMINA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13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5982" y="146862"/>
            <a:ext cx="1793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Kupa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823" y="1070192"/>
            <a:ext cx="10073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Def: </a:t>
            </a:r>
            <a:r>
              <a:rPr lang="sr-Latn-ME" dirty="0" smtClean="0"/>
              <a:t>Obrtna površ dobijena rotiranjem prave koja siječe osu, a nije normalna na nju, naziva se </a:t>
            </a:r>
          </a:p>
          <a:p>
            <a:r>
              <a:rPr lang="sr-Latn-ME" i="1" u="sng" dirty="0" smtClean="0"/>
              <a:t>        prava konusna površ.</a:t>
            </a:r>
            <a:endParaRPr lang="en-US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825982" y="2163651"/>
            <a:ext cx="6892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Def: Geometrijsko tijelo ograničeno  pravom konusnom  površi</a:t>
            </a:r>
          </a:p>
          <a:p>
            <a:r>
              <a:rPr lang="sr-Latn-ME" dirty="0" smtClean="0"/>
              <a:t>i jednom ravni koja ne prolazi kroz vrh površi, a normalna je na </a:t>
            </a:r>
          </a:p>
          <a:p>
            <a:r>
              <a:rPr lang="sr-Latn-ME" dirty="0"/>
              <a:t>n</a:t>
            </a:r>
            <a:r>
              <a:rPr lang="sr-Latn-ME" dirty="0" smtClean="0"/>
              <a:t>jenu osu, naziva se </a:t>
            </a:r>
            <a:r>
              <a:rPr lang="sr-Latn-ME" i="1" u="sng" dirty="0" smtClean="0"/>
              <a:t>prava kupa.</a:t>
            </a:r>
            <a:endParaRPr lang="en-US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971245" y="3438659"/>
            <a:ext cx="6840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Vrh konusne površi je </a:t>
            </a:r>
            <a:r>
              <a:rPr lang="sr-Latn-ME" i="1" u="sng" dirty="0" smtClean="0"/>
              <a:t>vrh kupe</a:t>
            </a:r>
            <a:r>
              <a:rPr lang="sr-Latn-ME" dirty="0" smtClean="0"/>
              <a:t>. </a:t>
            </a:r>
          </a:p>
          <a:p>
            <a:r>
              <a:rPr lang="sr-Latn-ME" dirty="0" smtClean="0"/>
              <a:t>Osnova kupe je </a:t>
            </a:r>
            <a:r>
              <a:rPr lang="sr-Latn-ME" i="1" u="sng" dirty="0" smtClean="0"/>
              <a:t>krug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Dio konusne površi između vrha i osnove kupe je </a:t>
            </a:r>
            <a:r>
              <a:rPr lang="sr-Latn-ME" i="1" u="sng" dirty="0" smtClean="0"/>
              <a:t>omotač kupe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Rastojanje od vrha do ravni osnove je </a:t>
            </a:r>
            <a:r>
              <a:rPr lang="sr-Latn-ME" i="1" u="sng" dirty="0" smtClean="0"/>
              <a:t>visina kupe</a:t>
            </a:r>
            <a:r>
              <a:rPr lang="sr-Latn-ME" dirty="0" smtClean="0"/>
              <a:t>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12981" t="20794" r="15224" b="10986"/>
          <a:stretch/>
        </p:blipFill>
        <p:spPr bwMode="auto">
          <a:xfrm>
            <a:off x="459347" y="1920494"/>
            <a:ext cx="4267200" cy="4562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400214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27564" t="17518" r="27083" b="28361"/>
          <a:stretch/>
        </p:blipFill>
        <p:spPr bwMode="auto">
          <a:xfrm>
            <a:off x="1373947" y="1284399"/>
            <a:ext cx="2695575" cy="3619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73947" y="5035639"/>
                <a:ext cx="2498501" cy="127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M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ME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r-Latn-ME" sz="2800" b="1" dirty="0" smtClean="0"/>
              </a:p>
              <a:p>
                <a:r>
                  <a:rPr lang="sr-Latn-ME" sz="1600" dirty="0"/>
                  <a:t/>
                </a:r>
                <a:r>
                  <a:rPr lang="sr-Latn-ME" sz="1600" dirty="0" smtClean="0"/>
                  <a:t>         s-izvodnica</a:t>
                </a:r>
              </a:p>
              <a:p>
                <a:r>
                  <a:rPr lang="sr-Latn-ME" sz="1600" dirty="0" smtClean="0"/>
                  <a:t>          H-visina</a:t>
                </a:r>
              </a:p>
              <a:p>
                <a:r>
                  <a:rPr lang="sr-Latn-ME" sz="1600" dirty="0" smtClean="0"/>
                  <a:t>          r-poluprečnik</a:t>
                </a:r>
                <a:endParaRPr lang="en-US" sz="1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947" y="5035639"/>
                <a:ext cx="2498501" cy="1271630"/>
              </a:xfrm>
              <a:prstGeom prst="rect">
                <a:avLst/>
              </a:prstGeom>
              <a:blipFill rotWithShape="0"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679583" y="1017431"/>
                <a:ext cx="4405180" cy="615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sr-Latn-ME" dirty="0" smtClean="0"/>
                  <a:t/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583" y="1017431"/>
                <a:ext cx="4405180" cy="6157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 rotWithShape="1">
          <a:blip r:embed="rId5"/>
          <a:srcRect l="9616" t="993" r="57853" b="38450"/>
          <a:stretch/>
        </p:blipFill>
        <p:spPr bwMode="auto">
          <a:xfrm>
            <a:off x="5090576" y="1633177"/>
            <a:ext cx="3525391" cy="34698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375820" y="2240924"/>
                <a:ext cx="1071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820" y="2240924"/>
                <a:ext cx="107106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375820" y="2715158"/>
                <a:ext cx="110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820" y="2715158"/>
                <a:ext cx="110395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9359315" y="3218003"/>
                <a:ext cx="1635769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315" y="3218003"/>
                <a:ext cx="163576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359315" y="4010416"/>
                <a:ext cx="1400961" cy="61273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315" y="4010416"/>
                <a:ext cx="1400961" cy="6127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345555" y="5606288"/>
                <a:ext cx="127041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𝑟𝐻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555" y="5606288"/>
                <a:ext cx="1270412" cy="6109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035027" y="5799637"/>
                <a:ext cx="1142172" cy="390748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027" y="5799637"/>
                <a:ext cx="1142172" cy="390748"/>
              </a:xfrm>
              <a:prstGeom prst="rect">
                <a:avLst/>
              </a:prstGeom>
              <a:blipFill rotWithShape="0">
                <a:blip r:embed="rId11"/>
                <a:stretch>
                  <a:fillRect b="-3030"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2533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248" y="643944"/>
            <a:ext cx="979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Primjer: Odrediti površinu i zapreminu prave kupe poluprečnika osnove 12cm i visine 5cm.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4248" y="1159099"/>
            <a:ext cx="153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Rješenje: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7279" y="1674254"/>
            <a:ext cx="316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r=12cm	; H=5cm  ; P=?,  V=?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77035" y="2189202"/>
                <a:ext cx="1635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35" y="2189202"/>
                <a:ext cx="1635769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88196" y="2668107"/>
                <a:ext cx="1555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96" y="2668107"/>
                <a:ext cx="155516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88196" y="3086980"/>
                <a:ext cx="1644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96" y="3086980"/>
                <a:ext cx="164455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903184" y="3565885"/>
                <a:ext cx="16863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25+144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184" y="3565885"/>
                <a:ext cx="168635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927279" y="4009120"/>
                <a:ext cx="1154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169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4009120"/>
                <a:ext cx="115416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927279" y="4452355"/>
                <a:ext cx="119218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169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4452355"/>
                <a:ext cx="1192186" cy="4019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927279" y="5002131"/>
                <a:ext cx="12161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5002131"/>
                <a:ext cx="1216102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277121" y="2186109"/>
                <a:ext cx="2069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12+13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2186109"/>
                <a:ext cx="206999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277121" y="2627496"/>
                <a:ext cx="1341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2627496"/>
                <a:ext cx="134126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277121" y="3068883"/>
                <a:ext cx="16290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=300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3068883"/>
                <a:ext cx="162903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392473" y="2370775"/>
                <a:ext cx="140096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473" y="2370775"/>
                <a:ext cx="1400961" cy="6127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7412418" y="2953153"/>
                <a:ext cx="1490344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2953153"/>
                <a:ext cx="1490344" cy="6127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7412418" y="3581054"/>
                <a:ext cx="151124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144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3581054"/>
                <a:ext cx="1511248" cy="6127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7412418" y="4336129"/>
                <a:ext cx="1216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=48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4336129"/>
                <a:ext cx="1216295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7412418" y="4847805"/>
                <a:ext cx="16323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=240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r-Latn-M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4847805"/>
                <a:ext cx="1632306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687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5" y="5795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287" y="416976"/>
            <a:ext cx="111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ZADACI:</a:t>
            </a:r>
          </a:p>
        </p:txBody>
      </p:sp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0287" y="786308"/>
            <a:ext cx="10796788" cy="672428"/>
          </a:xfrm>
          <a:prstGeom prst="rect">
            <a:avLst/>
          </a:prstGeom>
          <a:blipFill rotWithShape="0">
            <a:blip r:embed="rId3"/>
            <a:stretch>
              <a:fillRect l="-452" t="-1818" b="-13636"/>
            </a:stretch>
          </a:blipFill>
        </p:spPr>
        <p:txBody>
          <a:bodyPr/>
          <a:lstStyle/>
          <a:p>
            <a:endParaRPr lang="sr-Latn-ME" dirty="0" smtClean="0">
              <a:noFill/>
            </a:endParaRPr>
          </a:p>
          <a:p>
            <a:endParaRPr lang="sr-Latn-ME" dirty="0" smtClean="0">
              <a:noFill/>
            </a:endParaRPr>
          </a:p>
          <a:p>
            <a:endParaRPr lang="sr-Latn-ME" dirty="0" smtClean="0">
              <a:noFill/>
            </a:endParaRPr>
          </a:p>
          <a:p>
            <a:endParaRPr lang="sr-Latn-ME" dirty="0" smtClean="0">
              <a:noFill/>
            </a:endParaRPr>
          </a:p>
          <a:p>
            <a:endParaRPr lang="sr-Latn-ME" dirty="0" smtClean="0">
              <a:noFill/>
            </a:endParaRPr>
          </a:p>
          <a:p>
            <a:endParaRPr lang="sr-Latn-ME" dirty="0" smtClean="0">
              <a:noFill/>
            </a:endParaRPr>
          </a:p>
          <a:p>
            <a:endParaRPr lang="sr-Latn-ME" dirty="0" smtClean="0">
              <a:noFill/>
            </a:endParaRPr>
          </a:p>
          <a:p>
            <a:endParaRPr lang="en-US" dirty="0">
              <a:noFill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0287" y="1458736"/>
                <a:ext cx="1105007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2"/>
                </a:pPr>
                <a:r>
                  <a:rPr lang="sr-Latn-ME" dirty="0"/>
                  <a:t>Ako je površina kupe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200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, a izvodnica dužine 17 cm, odrediti zapreminu te kupe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1458736"/>
                <a:ext cx="1105007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4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90287" y="3120730"/>
                <a:ext cx="114706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5"/>
                </a:pPr>
                <a:r>
                  <a:rPr lang="sr-Latn-ME" dirty="0"/>
                  <a:t>Naći površinu kupe čija je izvodnica 20 cm, ako je ugao koji izvodnica zaklapa sa osnovom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45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dirty="0"/>
                  <a:t>.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3120730"/>
                <a:ext cx="1147064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25" t="-114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90287" y="4269525"/>
                <a:ext cx="11217498" cy="4185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8"/>
                </a:pPr>
                <a:r>
                  <a:rPr lang="sr-Latn-ME" dirty="0"/>
                  <a:t>Izračunaj zapreminu kupe čiji je poluprečnik jednak visini, a površina je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sr-Latn-M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sr-Latn-ME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4269525"/>
                <a:ext cx="11217498" cy="418576"/>
              </a:xfrm>
              <a:prstGeom prst="rect">
                <a:avLst/>
              </a:prstGeom>
              <a:blipFill rotWithShape="0">
                <a:blip r:embed="rId6"/>
                <a:stretch>
                  <a:fillRect l="-435"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20711" y="4860529"/>
                <a:ext cx="110196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ME" dirty="0" smtClean="0"/>
                  <a:t>9.    Površina </a:t>
                </a:r>
                <a:r>
                  <a:rPr lang="sr-Latn-ME" dirty="0"/>
                  <a:t>omotača kupe iznosi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60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. Poluprečnik osnove prema izvodnici se odnosi kao 3:5. Naći </a:t>
                </a:r>
              </a:p>
              <a:p>
                <a:r>
                  <a:rPr lang="sr-Latn-ME" dirty="0"/>
                  <a:t>površinu i zapreminu kupe.</a:t>
                </a:r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11" y="4860529"/>
                <a:ext cx="11019649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442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78823" y="312202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1887" y="421930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4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4949" y="482019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5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11295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Override1.xml><?xml version="1.0" encoding="utf-8"?>
<a:themeOverride xmlns:a="http://schemas.openxmlformats.org/drawingml/2006/main">
  <a:clrScheme name="Wood Type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118</Words>
  <Application>Microsoft Office PowerPoint</Application>
  <PresentationFormat>Custom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Wood Type</vt:lpstr>
      <vt:lpstr>OBRTNA TIJELA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VALJAK</dc:title>
  <dc:creator>Korisnik</dc:creator>
  <cp:lastModifiedBy>Petar</cp:lastModifiedBy>
  <cp:revision>35</cp:revision>
  <dcterms:created xsi:type="dcterms:W3CDTF">2017-11-27T22:08:43Z</dcterms:created>
  <dcterms:modified xsi:type="dcterms:W3CDTF">2020-05-18T19:56:33Z</dcterms:modified>
</cp:coreProperties>
</file>