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68D57-B385-43D9-B722-4920A0B0459B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98D4B-FD92-436E-AE38-AB9FBB86B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89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98D4B-FD92-436E-AE38-AB9FBB86B0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1AB0521-A26C-477B-A8FB-DD30AC74BD7F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r.wikipedia.org/wiki/Onomatopeja" TargetMode="External"/><Relationship Id="rId7" Type="http://schemas.openxmlformats.org/officeDocument/2006/relationships/hyperlink" Target="http://hr.wikipedia.org/wiki/Anadiploza" TargetMode="External"/><Relationship Id="rId2" Type="http://schemas.openxmlformats.org/officeDocument/2006/relationships/hyperlink" Target="http://hr.wikipedia.org/wiki/Aliteracij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r.wikipedia.org/wiki/Simploka" TargetMode="External"/><Relationship Id="rId5" Type="http://schemas.openxmlformats.org/officeDocument/2006/relationships/hyperlink" Target="http://hr.wikipedia.org/wiki/Epifora_(jezik)" TargetMode="External"/><Relationship Id="rId4" Type="http://schemas.openxmlformats.org/officeDocument/2006/relationships/hyperlink" Target="http://hr.wikipedia.org/wiki/Anafor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hr.wikipedia.org/wiki/Sinegdoha" TargetMode="External"/><Relationship Id="rId2" Type="http://schemas.openxmlformats.org/officeDocument/2006/relationships/hyperlink" Target="http://hr.wikipedia.org/wiki/Metafor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hr.wikipedia.org/wiki/Simbol" TargetMode="External"/><Relationship Id="rId3" Type="http://schemas.openxmlformats.org/officeDocument/2006/relationships/hyperlink" Target="http://hr.wikipedia.org/wiki/Alegorija" TargetMode="External"/><Relationship Id="rId7" Type="http://schemas.openxmlformats.org/officeDocument/2006/relationships/hyperlink" Target="http://hr.wikipedia.org/wiki/Personifikacija" TargetMode="External"/><Relationship Id="rId2" Type="http://schemas.openxmlformats.org/officeDocument/2006/relationships/hyperlink" Target="http://hr.wikipedia.org/wiki/Metonimij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r.wikipedia.org/wiki/Eufemizam" TargetMode="External"/><Relationship Id="rId5" Type="http://schemas.openxmlformats.org/officeDocument/2006/relationships/hyperlink" Target="http://hr.wikipedia.org/wiki/Pridjev" TargetMode="External"/><Relationship Id="rId4" Type="http://schemas.openxmlformats.org/officeDocument/2006/relationships/hyperlink" Target="http://hr.wikipedia.org/wiki/Epitet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hr.wikipedia.org/wiki/Apostrofa" TargetMode="External"/><Relationship Id="rId3" Type="http://schemas.openxmlformats.org/officeDocument/2006/relationships/hyperlink" Target="http://hr.wikipedia.org/wiki/Inverzija_(figura)" TargetMode="External"/><Relationship Id="rId7" Type="http://schemas.openxmlformats.org/officeDocument/2006/relationships/hyperlink" Target="http://hr.wikipedia.org/wiki/Retori%C4%8Dko_pitanj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r.wikipedia.org/wiki/Elipsa_(figura)" TargetMode="External"/><Relationship Id="rId5" Type="http://schemas.openxmlformats.org/officeDocument/2006/relationships/hyperlink" Target="http://hr.wikipedia.org/wiki/Polisindeton" TargetMode="External"/><Relationship Id="rId4" Type="http://schemas.openxmlformats.org/officeDocument/2006/relationships/hyperlink" Target="http://hr.wikipedia.org/wiki/Asindeto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r.wikipedia.org/wiki/Litota" TargetMode="External"/><Relationship Id="rId7" Type="http://schemas.openxmlformats.org/officeDocument/2006/relationships/hyperlink" Target="http://hr.wikipedia.org/wiki/Ironija" TargetMode="External"/><Relationship Id="rId2" Type="http://schemas.openxmlformats.org/officeDocument/2006/relationships/hyperlink" Target="http://hr.wikipedia.org/wiki/Hiperbola_(figura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r.wikipedia.org/wiki/Oksimoron" TargetMode="External"/><Relationship Id="rId5" Type="http://schemas.openxmlformats.org/officeDocument/2006/relationships/hyperlink" Target="http://hr.wikipedia.org/wiki/Paradoks" TargetMode="External"/><Relationship Id="rId4" Type="http://schemas.openxmlformats.org/officeDocument/2006/relationships/hyperlink" Target="http://hr.wikipedia.org/wiki/Gradacija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bs.wikipedia.org/w/index.php?title=Pjeva%C4%8D&amp;action=edit&amp;redlink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Stilske</a:t>
            </a:r>
            <a:r>
              <a:rPr lang="en-US" sz="6000" dirty="0" smtClean="0"/>
              <a:t> figure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96468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en-US" sz="2700" dirty="0" err="1">
                <a:solidFill>
                  <a:prstClr val="black"/>
                </a:solidFill>
                <a:latin typeface="Corbel"/>
              </a:rPr>
              <a:t>Karakter</a:t>
            </a:r>
            <a:r>
              <a:rPr lang="en-US" sz="27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Corbel"/>
              </a:rPr>
              <a:t>pjesni</a:t>
            </a:r>
            <a:r>
              <a:rPr lang="sr-Latn-ME" sz="2700" dirty="0">
                <a:solidFill>
                  <a:prstClr val="black"/>
                </a:solidFill>
                <a:latin typeface="Corbel"/>
              </a:rPr>
              <a:t>čkog jezika, odnosno karakter umjetničke slike ostvarene tim jezikom, dovodi do toga da se njegovi oblici i načini saopštavanja razlikuju od svih ostalih </a:t>
            </a:r>
            <a:r>
              <a:rPr lang="en-US" sz="2700" dirty="0" err="1" smtClean="0">
                <a:solidFill>
                  <a:prstClr val="black"/>
                </a:solidFill>
                <a:latin typeface="Corbel"/>
              </a:rPr>
              <a:t>na</a:t>
            </a:r>
            <a:r>
              <a:rPr lang="sr-Latn-ME" sz="2700" dirty="0" smtClean="0">
                <a:solidFill>
                  <a:prstClr val="black"/>
                </a:solidFill>
                <a:latin typeface="Corbel"/>
              </a:rPr>
              <a:t>čina </a:t>
            </a:r>
            <a:r>
              <a:rPr lang="sr-Latn-ME" sz="2700" dirty="0">
                <a:solidFill>
                  <a:prstClr val="black"/>
                </a:solidFill>
                <a:latin typeface="Corbel"/>
              </a:rPr>
              <a:t>saopštavanja jezikom i da oni uvijek imaju odr</a:t>
            </a:r>
            <a:r>
              <a:rPr lang="en-US" sz="2700" dirty="0">
                <a:solidFill>
                  <a:prstClr val="black"/>
                </a:solidFill>
                <a:latin typeface="Corbel"/>
              </a:rPr>
              <a:t>e</a:t>
            </a:r>
            <a:r>
              <a:rPr lang="sr-Latn-ME" sz="2700" dirty="0">
                <a:solidFill>
                  <a:prstClr val="black"/>
                </a:solidFill>
                <a:latin typeface="Corbel"/>
              </a:rPr>
              <a:t>đenu umjetničku </a:t>
            </a:r>
            <a:r>
              <a:rPr lang="sr-Latn-ME" sz="2700" dirty="0" smtClean="0">
                <a:solidFill>
                  <a:prstClr val="black"/>
                </a:solidFill>
                <a:latin typeface="Corbel"/>
              </a:rPr>
              <a:t>funkciju:</a:t>
            </a:r>
            <a:endParaRPr lang="sr-Latn-ME" sz="27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-</a:t>
            </a:r>
            <a:r>
              <a:rPr lang="en-US" sz="2700" dirty="0" smtClean="0">
                <a:solidFill>
                  <a:srgbClr val="FF0000"/>
                </a:solidFill>
                <a:latin typeface="Corbel"/>
              </a:rPr>
              <a:t>k</a:t>
            </a: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onretnost </a:t>
            </a:r>
            <a:r>
              <a:rPr lang="sr-Latn-ME" sz="2700" dirty="0">
                <a:solidFill>
                  <a:srgbClr val="FF0000"/>
                </a:solidFill>
                <a:latin typeface="Corbel"/>
              </a:rPr>
              <a:t>i živost </a:t>
            </a: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slike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sr-Latn-ME" sz="2700" dirty="0">
                <a:solidFill>
                  <a:srgbClr val="FF0000"/>
                </a:solidFill>
                <a:latin typeface="Corbel"/>
              </a:rPr>
              <a:t>-</a:t>
            </a: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da </a:t>
            </a:r>
            <a:r>
              <a:rPr lang="sr-Latn-ME" sz="2700" dirty="0">
                <a:solidFill>
                  <a:srgbClr val="FF0000"/>
                </a:solidFill>
                <a:latin typeface="Corbel"/>
              </a:rPr>
              <a:t>joj jezički pripadaju </a:t>
            </a: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pokret</a:t>
            </a:r>
            <a:r>
              <a:rPr lang="sr-Cyrl-ME" sz="2700" dirty="0" smtClean="0">
                <a:solidFill>
                  <a:srgbClr val="FF0000"/>
                </a:solidFill>
                <a:latin typeface="Corbel"/>
              </a:rPr>
              <a:t>, </a:t>
            </a: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boja </a:t>
            </a:r>
            <a:r>
              <a:rPr lang="sr-Latn-ME" sz="2700" dirty="0">
                <a:solidFill>
                  <a:srgbClr val="FF0000"/>
                </a:solidFill>
                <a:latin typeface="Corbel"/>
              </a:rPr>
              <a:t>i zvuk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-</a:t>
            </a:r>
            <a:r>
              <a:rPr lang="en-US" sz="2700" dirty="0" smtClean="0">
                <a:solidFill>
                  <a:srgbClr val="FF0000"/>
                </a:solidFill>
                <a:latin typeface="Corbel"/>
              </a:rPr>
              <a:t>i</a:t>
            </a: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zazovu  </a:t>
            </a:r>
            <a:r>
              <a:rPr lang="sr-Latn-ME" sz="2700" dirty="0">
                <a:solidFill>
                  <a:srgbClr val="FF0000"/>
                </a:solidFill>
                <a:latin typeface="Corbel"/>
              </a:rPr>
              <a:t>emociju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sr-Latn-ME" sz="2700" dirty="0">
                <a:solidFill>
                  <a:srgbClr val="FF0000"/>
                </a:solidFill>
                <a:latin typeface="Corbel"/>
              </a:rPr>
              <a:t>-izraze određenu </a:t>
            </a: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simboliku</a:t>
            </a:r>
            <a:r>
              <a:rPr lang="sr-Cyrl-ME" sz="2700" dirty="0" smtClean="0">
                <a:solidFill>
                  <a:srgbClr val="FF0000"/>
                </a:solidFill>
                <a:latin typeface="Corbel"/>
              </a:rPr>
              <a:t>,</a:t>
            </a:r>
            <a:r>
              <a:rPr lang="sr-Latn-ME" sz="2700" dirty="0">
                <a:solidFill>
                  <a:srgbClr val="FF0000"/>
                </a:solidFill>
                <a:latin typeface="Corbel"/>
              </a:rPr>
              <a:t> </a:t>
            </a:r>
            <a:r>
              <a:rPr lang="sr-Latn-ME" sz="2700" dirty="0" smtClean="0">
                <a:solidFill>
                  <a:schemeClr val="bg1"/>
                </a:solidFill>
                <a:latin typeface="Corbel"/>
              </a:rPr>
              <a:t>ili da obuhvate sve te funk</a:t>
            </a:r>
            <a:r>
              <a:rPr lang="en-US" sz="2700" dirty="0" smtClean="0">
                <a:solidFill>
                  <a:schemeClr val="bg1"/>
                </a:solidFill>
                <a:latin typeface="Corbel"/>
              </a:rPr>
              <a:t>c</a:t>
            </a:r>
            <a:r>
              <a:rPr lang="sr-Latn-ME" sz="2700" dirty="0" smtClean="0">
                <a:solidFill>
                  <a:schemeClr val="bg1"/>
                </a:solidFill>
                <a:latin typeface="Corbel"/>
              </a:rPr>
              <a:t>ije zajedno.</a:t>
            </a:r>
            <a:endParaRPr lang="sr-Latn-ME" sz="2700" dirty="0">
              <a:solidFill>
                <a:schemeClr val="bg1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sr-Latn-ME" sz="2700" dirty="0">
                <a:solidFill>
                  <a:prstClr val="black"/>
                </a:solidFill>
                <a:latin typeface="Corbel"/>
              </a:rPr>
              <a:t>Svi navedeni posebni oblici i načini saopštavanja pjesničkim jezikom nazivaju se </a:t>
            </a:r>
            <a:r>
              <a:rPr lang="sr-Latn-ME" sz="2700" dirty="0">
                <a:solidFill>
                  <a:srgbClr val="FF0000"/>
                </a:solidFill>
                <a:latin typeface="Corbel"/>
              </a:rPr>
              <a:t>sti</a:t>
            </a:r>
            <a:r>
              <a:rPr lang="en-US" sz="2700" dirty="0">
                <a:solidFill>
                  <a:srgbClr val="FF0000"/>
                </a:solidFill>
                <a:latin typeface="Corbel"/>
              </a:rPr>
              <a:t>l</a:t>
            </a:r>
            <a:r>
              <a:rPr lang="sr-Latn-ME" sz="2700" dirty="0">
                <a:solidFill>
                  <a:srgbClr val="FF0000"/>
                </a:solidFill>
                <a:latin typeface="Corbel"/>
              </a:rPr>
              <a:t>skim figurama</a:t>
            </a:r>
            <a:r>
              <a:rPr lang="sr-Latn-ME" sz="2700" dirty="0">
                <a:solidFill>
                  <a:prstClr val="black"/>
                </a:solidFill>
                <a:latin typeface="Corbel"/>
              </a:rPr>
              <a:t>.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sr-Latn-ME" sz="2700" dirty="0">
                <a:solidFill>
                  <a:prstClr val="black"/>
                </a:solidFill>
                <a:latin typeface="Corbel"/>
              </a:rPr>
              <a:t>Stilskim figurama se obogaćuje književno djelo, daje mu se šire značenje.</a:t>
            </a:r>
            <a:endParaRPr lang="en-US" sz="2700" dirty="0">
              <a:solidFill>
                <a:prstClr val="black"/>
              </a:solidFill>
              <a:latin typeface="Corbe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411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sr-Latn-ME" dirty="0"/>
              <a:t>Teorija književnosti stilske figure dijeli na četiri grupe:</a:t>
            </a:r>
            <a:endParaRPr lang="sr-Latn-CS" dirty="0"/>
          </a:p>
          <a:p>
            <a:r>
              <a:rPr lang="sr-Latn-CS" dirty="0"/>
              <a:t>Figure dikcije(zvučne figure)</a:t>
            </a:r>
          </a:p>
          <a:p>
            <a:r>
              <a:rPr lang="sr-Latn-CS" dirty="0"/>
              <a:t>Figure riječi(tropi)</a:t>
            </a:r>
          </a:p>
          <a:p>
            <a:r>
              <a:rPr lang="sr-Latn-CS" dirty="0"/>
              <a:t>Figure konstrukcije</a:t>
            </a:r>
          </a:p>
          <a:p>
            <a:r>
              <a:rPr lang="sr-Latn-CS" dirty="0"/>
              <a:t>Figure misli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75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</a:t>
            </a:r>
            <a:r>
              <a:rPr lang="en-US" dirty="0" err="1" smtClean="0"/>
              <a:t>dikcije</a:t>
            </a:r>
            <a:r>
              <a:rPr lang="en-US" dirty="0" smtClean="0"/>
              <a:t> </a:t>
            </a:r>
            <a:r>
              <a:rPr lang="sr-Latn-ME" dirty="0" smtClean="0"/>
              <a:t>(zvučne figure)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err="1">
                <a:solidFill>
                  <a:prstClr val="black"/>
                </a:solidFill>
                <a:latin typeface="Corbel"/>
              </a:rPr>
              <a:t>A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</a:rPr>
              <a:t>sonanca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 − 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česta upotreba vokala u 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stihu:</a:t>
            </a:r>
            <a:endParaRPr lang="sr-Latn-ME" sz="30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„Pučin</a:t>
            </a:r>
            <a:r>
              <a:rPr lang="sr-Latn-ME" sz="3000" dirty="0" smtClean="0">
                <a:solidFill>
                  <a:srgbClr val="FF0000"/>
                </a:solidFill>
                <a:latin typeface="Corbel"/>
              </a:rPr>
              <a:t>a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 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plav</a:t>
            </a:r>
            <a:r>
              <a:rPr lang="sr-Latn-ME" sz="3000" dirty="0">
                <a:solidFill>
                  <a:srgbClr val="FF0000"/>
                </a:solidFill>
                <a:latin typeface="Corbel"/>
              </a:rPr>
              <a:t>a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spav</a:t>
            </a:r>
            <a:r>
              <a:rPr lang="sr-Latn-ME" sz="3000" dirty="0" smtClean="0">
                <a:solidFill>
                  <a:srgbClr val="FF0000"/>
                </a:solidFill>
                <a:latin typeface="Corbel"/>
              </a:rPr>
              <a:t>a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...“</a:t>
            </a:r>
            <a:endParaRPr lang="en-US" sz="30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err="1">
                <a:solidFill>
                  <a:prstClr val="black"/>
                </a:solidFill>
                <a:latin typeface="Corbel"/>
                <a:hlinkClick r:id="rId2" tooltip="Aliteracija"/>
              </a:rPr>
              <a:t>A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  <a:hlinkClick r:id="rId2" tooltip="Aliteracija"/>
              </a:rPr>
              <a:t>literacija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 −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ponavljanje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suglasnika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u 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</a:rPr>
              <a:t>stihu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:</a:t>
            </a:r>
            <a:endParaRPr lang="sr-Latn-ME" sz="30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>
                <a:solidFill>
                  <a:srgbClr val="FF0000"/>
                </a:solidFill>
                <a:latin typeface="Corbel"/>
              </a:rPr>
              <a:t>  </a:t>
            </a:r>
            <a:r>
              <a:rPr lang="sr-Latn-ME" sz="3000" dirty="0" smtClean="0">
                <a:solidFill>
                  <a:srgbClr val="FF0000"/>
                </a:solidFill>
                <a:latin typeface="Corbel"/>
              </a:rPr>
              <a:t>„...vrh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 </a:t>
            </a:r>
            <a:r>
              <a:rPr lang="sr-Latn-ME" sz="3000" dirty="0">
                <a:solidFill>
                  <a:srgbClr val="FF0000"/>
                </a:solidFill>
                <a:latin typeface="Corbel"/>
              </a:rPr>
              <a:t>hr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i</a:t>
            </a:r>
            <a:r>
              <a:rPr lang="sr-Latn-ME" sz="3000" dirty="0">
                <a:solidFill>
                  <a:srgbClr val="FF0000"/>
                </a:solidFill>
                <a:latin typeface="Corbel"/>
              </a:rPr>
              <a:t>d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i </a:t>
            </a:r>
            <a:r>
              <a:rPr lang="sr-Latn-ME" sz="3000" dirty="0">
                <a:solidFill>
                  <a:srgbClr val="FF0000"/>
                </a:solidFill>
                <a:latin typeface="Corbel"/>
              </a:rPr>
              <a:t>crn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e </a:t>
            </a:r>
            <a:r>
              <a:rPr lang="sr-Latn-ME" sz="3000" dirty="0">
                <a:solidFill>
                  <a:srgbClr val="FF0000"/>
                </a:solidFill>
                <a:latin typeface="Corbel"/>
              </a:rPr>
              <a:t>trn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e...“</a:t>
            </a:r>
            <a:endParaRPr lang="en-US" sz="30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err="1">
                <a:solidFill>
                  <a:prstClr val="black"/>
                </a:solidFill>
                <a:latin typeface="Corbel"/>
                <a:hlinkClick r:id="rId3" tooltip="Onomatopeja"/>
              </a:rPr>
              <a:t>O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  <a:hlinkClick r:id="rId3" tooltip="Onomatopeja"/>
              </a:rPr>
              <a:t>nomatopeja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 −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oponašanje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zvukova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iz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</a:rPr>
              <a:t>prirode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:</a:t>
            </a:r>
            <a:endParaRPr lang="sr-Latn-ME" sz="30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smtClean="0">
                <a:solidFill>
                  <a:srgbClr val="FF0000"/>
                </a:solidFill>
                <a:latin typeface="Corbel"/>
              </a:rPr>
              <a:t>„...palacaju</a:t>
            </a:r>
            <a:r>
              <a:rPr lang="sr-Latn-ME" sz="3000" dirty="0">
                <a:solidFill>
                  <a:srgbClr val="FF0000"/>
                </a:solidFill>
                <a:latin typeface="Corbel"/>
              </a:rPr>
              <a:t>, gmižu, </a:t>
            </a:r>
            <a:r>
              <a:rPr lang="sr-Latn-ME" sz="3000" dirty="0" smtClean="0">
                <a:solidFill>
                  <a:srgbClr val="FF0000"/>
                </a:solidFill>
                <a:latin typeface="Corbel"/>
              </a:rPr>
              <a:t>sikću, </a:t>
            </a:r>
            <a:r>
              <a:rPr lang="sr-Latn-ME" sz="3000" dirty="0">
                <a:solidFill>
                  <a:srgbClr val="FF0000"/>
                </a:solidFill>
                <a:latin typeface="Corbel"/>
              </a:rPr>
              <a:t>ljute šarke</a:t>
            </a:r>
            <a:r>
              <a:rPr lang="sr-Latn-ME" sz="3000" dirty="0" smtClean="0">
                <a:solidFill>
                  <a:srgbClr val="FF0000"/>
                </a:solidFill>
                <a:latin typeface="Corbel"/>
              </a:rPr>
              <a:t>...“</a:t>
            </a:r>
            <a:endParaRPr lang="en-US" sz="3000" dirty="0">
              <a:solidFill>
                <a:srgbClr val="FF0000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err="1">
                <a:solidFill>
                  <a:prstClr val="black"/>
                </a:solidFill>
                <a:latin typeface="Corbel"/>
                <a:hlinkClick r:id="rId4" tooltip="Anafora"/>
              </a:rPr>
              <a:t>A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  <a:hlinkClick r:id="rId4" tooltip="Anafora"/>
              </a:rPr>
              <a:t>nafora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 −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ponavljanje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riječi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na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početku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</a:rPr>
              <a:t>stihova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.</a:t>
            </a:r>
            <a:endParaRPr lang="en-US" sz="30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err="1">
                <a:solidFill>
                  <a:prstClr val="black"/>
                </a:solidFill>
                <a:latin typeface="Corbel"/>
                <a:hlinkClick r:id="rId5" tooltip="Epifora (jezik)"/>
              </a:rPr>
              <a:t>E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  <a:hlinkClick r:id="rId5" tooltip="Epifora (jezik)"/>
              </a:rPr>
              <a:t>pifora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 −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ponavljanje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riječi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na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kraju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</a:rPr>
              <a:t>stihova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.</a:t>
            </a:r>
            <a:endParaRPr lang="en-US" sz="30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err="1">
                <a:solidFill>
                  <a:prstClr val="black"/>
                </a:solidFill>
                <a:latin typeface="Corbel"/>
                <a:hlinkClick r:id="rId6" tooltip="Simploka"/>
              </a:rPr>
              <a:t>S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  <a:hlinkClick r:id="rId6" tooltip="Simploka"/>
              </a:rPr>
              <a:t>implo</a:t>
            </a:r>
            <a:r>
              <a:rPr lang="sr-Latn-CS" sz="3000" dirty="0">
                <a:solidFill>
                  <a:prstClr val="black"/>
                </a:solidFill>
                <a:latin typeface="Corbel"/>
                <a:hlinkClick r:id="rId6" tooltip="Simploka"/>
              </a:rPr>
              <a:t>h</a:t>
            </a:r>
            <a:r>
              <a:rPr lang="en-US" sz="3000" dirty="0">
                <a:solidFill>
                  <a:prstClr val="black"/>
                </a:solidFill>
                <a:latin typeface="Corbel"/>
                <a:hlinkClick r:id="rId6" tooltip="Simploka"/>
              </a:rPr>
              <a:t>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 −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ponavljanje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riječi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na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početku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i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na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kraju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</a:rPr>
              <a:t>stihova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.</a:t>
            </a:r>
            <a:endParaRPr lang="en-US" sz="30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err="1">
                <a:solidFill>
                  <a:prstClr val="black"/>
                </a:solidFill>
                <a:latin typeface="Corbel"/>
                <a:hlinkClick r:id="rId7" tooltip="Anadiploza"/>
              </a:rPr>
              <a:t>A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  <a:hlinkClick r:id="rId7" tooltip="Anadiploza"/>
              </a:rPr>
              <a:t>nadiploza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 −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ponavljanje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riječi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na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kraju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jednog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i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na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po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č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etku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narednog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stiha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433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</a:t>
            </a:r>
            <a:r>
              <a:rPr lang="en-US" dirty="0" err="1" smtClean="0"/>
              <a:t>rije</a:t>
            </a:r>
            <a:r>
              <a:rPr lang="sr-Latn-ME" dirty="0" smtClean="0"/>
              <a:t>č</a:t>
            </a:r>
            <a:r>
              <a:rPr lang="sr-Latn-ME" dirty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tropi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118872" indent="0">
              <a:buNone/>
              <a:defRPr/>
            </a:pPr>
            <a:r>
              <a:rPr lang="sr-Latn-ME" dirty="0" err="1">
                <a:hlinkClick r:id="rId2" tooltip="Metafora"/>
              </a:rPr>
              <a:t>M</a:t>
            </a:r>
            <a:r>
              <a:rPr lang="en-US" dirty="0" err="1" smtClean="0">
                <a:hlinkClick r:id="rId2" tooltip="Metafora"/>
              </a:rPr>
              <a:t>etafora</a:t>
            </a:r>
            <a:r>
              <a:rPr lang="en-US" dirty="0"/>
              <a:t> − </a:t>
            </a:r>
            <a:r>
              <a:rPr lang="en-US" dirty="0" err="1"/>
              <a:t>skraćen</a:t>
            </a:r>
            <a:r>
              <a:rPr lang="sr-Latn-ME" dirty="0"/>
              <a:t>o</a:t>
            </a:r>
            <a:r>
              <a:rPr lang="en-US" dirty="0"/>
              <a:t> pore</a:t>
            </a:r>
            <a:r>
              <a:rPr lang="sr-Latn-ME" dirty="0"/>
              <a:t>đenje, jedan predmet, biće, pojava naziva se imenom drugog</a:t>
            </a:r>
            <a:r>
              <a:rPr lang="en-US" dirty="0"/>
              <a:t> </a:t>
            </a:r>
            <a:r>
              <a:rPr lang="sr-Latn-ME" dirty="0"/>
              <a:t>sa kojim se asocijativnim putem može dovesti u vezu. Metaforična upotreba riječi je zaravo prenesena upotreba </a:t>
            </a:r>
            <a:r>
              <a:rPr lang="sr-Latn-ME" dirty="0" smtClean="0"/>
              <a:t>riječi.</a:t>
            </a:r>
            <a:endParaRPr lang="sr-Latn-ME" dirty="0"/>
          </a:p>
          <a:p>
            <a:pPr marL="118872" indent="0">
              <a:buNone/>
              <a:defRPr/>
            </a:pPr>
            <a:r>
              <a:rPr lang="sr-Latn-ME" dirty="0" smtClean="0"/>
              <a:t>„</a:t>
            </a:r>
            <a:r>
              <a:rPr lang="en-US" dirty="0" err="1" smtClean="0"/>
              <a:t>Tiho</a:t>
            </a:r>
            <a:r>
              <a:rPr lang="en-US" dirty="0" smtClean="0"/>
              <a:t> </a:t>
            </a:r>
            <a:r>
              <a:rPr lang="en-US" dirty="0" err="1" smtClean="0"/>
              <a:t>noći</a:t>
            </a:r>
            <a:r>
              <a:rPr lang="en-US" dirty="0" smtClean="0"/>
              <a:t>,</a:t>
            </a:r>
            <a:r>
              <a:rPr lang="sr-Latn-ME" dirty="0" smtClean="0"/>
              <a:t> m</a:t>
            </a:r>
            <a:r>
              <a:rPr lang="en-US" dirty="0" err="1" smtClean="0"/>
              <a:t>oje</a:t>
            </a:r>
            <a:r>
              <a:rPr lang="en-US" dirty="0"/>
              <a:t> </a:t>
            </a:r>
            <a:r>
              <a:rPr lang="en-US" b="1" dirty="0" err="1">
                <a:solidFill>
                  <a:srgbClr val="FF0000"/>
                </a:solidFill>
              </a:rPr>
              <a:t>sunce</a:t>
            </a:r>
            <a:r>
              <a:rPr lang="en-US" b="1" dirty="0"/>
              <a:t> </a:t>
            </a:r>
            <a:r>
              <a:rPr lang="en-US" dirty="0" err="1"/>
              <a:t>spava</a:t>
            </a:r>
            <a:r>
              <a:rPr lang="en-US" dirty="0"/>
              <a:t>…“(J. J. </a:t>
            </a:r>
            <a:r>
              <a:rPr lang="en-US" dirty="0" err="1"/>
              <a:t>Zmaj</a:t>
            </a:r>
            <a:r>
              <a:rPr lang="en-US" dirty="0"/>
              <a:t>)</a:t>
            </a:r>
          </a:p>
          <a:p>
            <a:pPr>
              <a:defRPr/>
            </a:pPr>
            <a:endParaRPr lang="en-US" dirty="0"/>
          </a:p>
          <a:p>
            <a:pPr marL="118872" indent="0">
              <a:buNone/>
              <a:defRPr/>
            </a:pPr>
            <a:r>
              <a:rPr lang="sr-Latn-ME" dirty="0" err="1">
                <a:hlinkClick r:id="rId3" tooltip="Sinegdoha"/>
              </a:rPr>
              <a:t>S</a:t>
            </a:r>
            <a:r>
              <a:rPr lang="en-US" dirty="0" err="1" smtClean="0">
                <a:hlinkClick r:id="rId3" tooltip="Sinegdoha"/>
              </a:rPr>
              <a:t>inegdoha</a:t>
            </a:r>
            <a:r>
              <a:rPr lang="en-US" dirty="0"/>
              <a:t> </a:t>
            </a:r>
            <a:r>
              <a:rPr lang="en-US" dirty="0" smtClean="0"/>
              <a:t>−</a:t>
            </a:r>
            <a:r>
              <a:rPr lang="en-US" dirty="0" err="1" smtClean="0"/>
              <a:t>podvrsta</a:t>
            </a:r>
            <a:r>
              <a:rPr lang="en-US" dirty="0" smtClean="0"/>
              <a:t> </a:t>
            </a:r>
            <a:r>
              <a:rPr lang="en-US" dirty="0" err="1" smtClean="0"/>
              <a:t>metonimije</a:t>
            </a:r>
            <a:r>
              <a:rPr lang="en-US" dirty="0" smtClean="0"/>
              <a:t>,  </a:t>
            </a:r>
            <a:r>
              <a:rPr lang="en-US" dirty="0" err="1"/>
              <a:t>figura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se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uzima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zamjena</a:t>
            </a:r>
            <a:r>
              <a:rPr lang="sr-Cyrl-ME" dirty="0" smtClean="0"/>
              <a:t>/</a:t>
            </a:r>
            <a:r>
              <a:rPr lang="en-US" dirty="0" err="1" smtClean="0"/>
              <a:t>primjer</a:t>
            </a:r>
            <a:r>
              <a:rPr lang="en-US" dirty="0" smtClean="0"/>
              <a:t> 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cjelinu</a:t>
            </a:r>
            <a:r>
              <a:rPr lang="sr-Latn-ME" dirty="0"/>
              <a:t>.</a:t>
            </a:r>
          </a:p>
          <a:p>
            <a:pPr marL="118872" indent="0">
              <a:buNone/>
              <a:defRPr/>
            </a:pPr>
            <a:r>
              <a:rPr lang="sr-Latn-ME" dirty="0" smtClean="0"/>
              <a:t>1. Opštim </a:t>
            </a:r>
            <a:r>
              <a:rPr lang="sr-Latn-ME" dirty="0"/>
              <a:t>pojmom se ozančava </a:t>
            </a:r>
            <a:r>
              <a:rPr lang="sr-Latn-ME" dirty="0" smtClean="0"/>
              <a:t>poseban</a:t>
            </a:r>
            <a:r>
              <a:rPr lang="sr-Cyrl-ME" dirty="0" smtClean="0"/>
              <a:t>:</a:t>
            </a:r>
            <a:endParaRPr lang="sr-Latn-ME" dirty="0"/>
          </a:p>
          <a:p>
            <a:pPr marL="118872" indent="0">
              <a:buNone/>
              <a:defRPr/>
            </a:pPr>
            <a:r>
              <a:rPr lang="sr-Latn-ME" i="1" dirty="0">
                <a:solidFill>
                  <a:srgbClr val="FF0000"/>
                </a:solidFill>
              </a:rPr>
              <a:t>Smrtnici </a:t>
            </a:r>
            <a:r>
              <a:rPr lang="sr-Latn-ME" i="1" dirty="0" smtClean="0">
                <a:solidFill>
                  <a:srgbClr val="FF0000"/>
                </a:solidFill>
              </a:rPr>
              <a:t>griješe.</a:t>
            </a:r>
            <a:endParaRPr lang="sr-Latn-ME" i="1" dirty="0">
              <a:solidFill>
                <a:srgbClr val="FF0000"/>
              </a:solidFill>
            </a:endParaRPr>
          </a:p>
          <a:p>
            <a:pPr marL="118872" indent="0">
              <a:buNone/>
              <a:defRPr/>
            </a:pPr>
            <a:r>
              <a:rPr lang="sr-Latn-ME" dirty="0"/>
              <a:t>2</a:t>
            </a:r>
            <a:r>
              <a:rPr lang="sr-Latn-ME" dirty="0" smtClean="0"/>
              <a:t>. Jednina </a:t>
            </a:r>
            <a:r>
              <a:rPr lang="sr-Latn-ME" dirty="0"/>
              <a:t>označava množinu</a:t>
            </a:r>
          </a:p>
          <a:p>
            <a:pPr marL="118872" indent="0">
              <a:buNone/>
              <a:defRPr/>
            </a:pPr>
            <a:r>
              <a:rPr lang="sr-Latn-ME" i="1" dirty="0">
                <a:solidFill>
                  <a:srgbClr val="FF0000"/>
                </a:solidFill>
              </a:rPr>
              <a:t>Po livadi </a:t>
            </a:r>
            <a:r>
              <a:rPr lang="en-US" i="1" dirty="0" smtClean="0">
                <a:solidFill>
                  <a:srgbClr val="FF0000"/>
                </a:solidFill>
              </a:rPr>
              <a:t>c</a:t>
            </a:r>
            <a:r>
              <a:rPr lang="sr-Latn-ME" i="1" dirty="0" smtClean="0">
                <a:solidFill>
                  <a:srgbClr val="FF0000"/>
                </a:solidFill>
              </a:rPr>
              <a:t>vijet </a:t>
            </a:r>
            <a:r>
              <a:rPr lang="sr-Latn-ME" i="1" dirty="0">
                <a:solidFill>
                  <a:srgbClr val="FF0000"/>
                </a:solidFill>
              </a:rPr>
              <a:t>rascvatio.</a:t>
            </a:r>
          </a:p>
          <a:p>
            <a:pPr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27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Figure riječi ili tropi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62500" lnSpcReduction="20000"/>
          </a:bodyPr>
          <a:lstStyle/>
          <a:p>
            <a:pPr marL="118872" indent="0">
              <a:buNone/>
              <a:defRPr/>
            </a:pPr>
            <a:r>
              <a:rPr lang="sr-Latn-ME" sz="2900" dirty="0" err="1">
                <a:hlinkClick r:id="rId2" tooltip="Metonimija"/>
              </a:rPr>
              <a:t>M</a:t>
            </a:r>
            <a:r>
              <a:rPr lang="en-US" sz="2900" dirty="0" err="1" smtClean="0">
                <a:hlinkClick r:id="rId2" tooltip="Metonimija"/>
              </a:rPr>
              <a:t>etonimija</a:t>
            </a:r>
            <a:r>
              <a:rPr lang="en-US" sz="2900" dirty="0"/>
              <a:t> − </a:t>
            </a:r>
            <a:r>
              <a:rPr lang="en-US" sz="2900" dirty="0" err="1"/>
              <a:t>pr</a:t>
            </a:r>
            <a:r>
              <a:rPr lang="sr-Latn-ME" sz="2900" dirty="0"/>
              <a:t>eneseno </a:t>
            </a:r>
            <a:r>
              <a:rPr lang="sr-Latn-ME" sz="2900" dirty="0" smtClean="0"/>
              <a:t>značenje, ovdje </a:t>
            </a:r>
            <a:r>
              <a:rPr lang="sr-Latn-ME" sz="2900" dirty="0"/>
              <a:t>veza između dva pojma nije napravljena na osnovu sličnosti </a:t>
            </a:r>
            <a:r>
              <a:rPr lang="sr-Latn-ME" sz="2900" dirty="0" smtClean="0"/>
              <a:t>ii suprotnosti</a:t>
            </a:r>
            <a:r>
              <a:rPr lang="sr-Latn-ME" sz="2900" dirty="0"/>
              <a:t>, nego na osnovu logičke zavisnosti „on živi od svojih deset prstiju</a:t>
            </a:r>
            <a:r>
              <a:rPr lang="sr-Latn-ME" sz="2900" dirty="0" smtClean="0"/>
              <a:t>“, upotrijebili </a:t>
            </a:r>
            <a:r>
              <a:rPr lang="sr-Latn-ME" sz="2900" dirty="0"/>
              <a:t>smo pojam </a:t>
            </a:r>
            <a:r>
              <a:rPr lang="sr-Latn-ME" sz="2900" dirty="0" smtClean="0"/>
              <a:t>sredstva </a:t>
            </a:r>
            <a:r>
              <a:rPr lang="sr-Latn-ME" sz="2900" dirty="0"/>
              <a:t>umjesto pojma radnje.</a:t>
            </a:r>
            <a:endParaRPr lang="en-US" sz="2900" dirty="0"/>
          </a:p>
          <a:p>
            <a:pPr marL="118872" indent="0">
              <a:buNone/>
              <a:defRPr/>
            </a:pPr>
            <a:r>
              <a:rPr lang="sr-Latn-ME" sz="2900" dirty="0" err="1">
                <a:hlinkClick r:id="rId3" tooltip="Alegorija"/>
              </a:rPr>
              <a:t>A</a:t>
            </a:r>
            <a:r>
              <a:rPr lang="en-US" sz="2900" dirty="0" err="1" smtClean="0">
                <a:hlinkClick r:id="rId3" tooltip="Alegorija"/>
              </a:rPr>
              <a:t>legorija</a:t>
            </a:r>
            <a:r>
              <a:rPr lang="en-US" sz="2900" dirty="0"/>
              <a:t> −  pro</a:t>
            </a:r>
            <a:r>
              <a:rPr lang="sr-Latn-ME" sz="2900" dirty="0"/>
              <a:t>širena </a:t>
            </a:r>
            <a:r>
              <a:rPr lang="sr-Latn-ME" sz="2900" dirty="0" smtClean="0"/>
              <a:t>metafora</a:t>
            </a:r>
            <a:r>
              <a:rPr lang="sr-Latn-ME" sz="2900" dirty="0"/>
              <a:t>:</a:t>
            </a:r>
          </a:p>
          <a:p>
            <a:pPr marL="118872" indent="0">
              <a:buNone/>
              <a:defRPr/>
            </a:pPr>
            <a:r>
              <a:rPr lang="sr-Latn-ME" sz="2900" dirty="0" smtClean="0"/>
              <a:t>„</a:t>
            </a:r>
            <a:r>
              <a:rPr lang="sr-Latn-ME" sz="2900" dirty="0" smtClean="0">
                <a:solidFill>
                  <a:srgbClr val="FF0000"/>
                </a:solidFill>
              </a:rPr>
              <a:t>Jer </a:t>
            </a:r>
            <a:r>
              <a:rPr lang="sr-Latn-ME" sz="2900" dirty="0">
                <a:solidFill>
                  <a:srgbClr val="FF0000"/>
                </a:solidFill>
              </a:rPr>
              <a:t>brza reka pored nas teče</a:t>
            </a:r>
          </a:p>
          <a:p>
            <a:pPr marL="118872" indent="0">
              <a:buNone/>
              <a:defRPr/>
            </a:pPr>
            <a:r>
              <a:rPr lang="sr-Latn-ME" sz="2900" dirty="0"/>
              <a:t> mi na bregu naše nesreće</a:t>
            </a:r>
          </a:p>
          <a:p>
            <a:pPr marL="118872" indent="0">
              <a:buNone/>
              <a:defRPr/>
            </a:pPr>
            <a:r>
              <a:rPr lang="sr-Latn-ME" sz="2900" dirty="0"/>
              <a:t> ko ima svesti , </a:t>
            </a:r>
            <a:r>
              <a:rPr lang="sr-Latn-ME" sz="2900" dirty="0">
                <a:solidFill>
                  <a:srgbClr val="FF0000"/>
                </a:solidFill>
              </a:rPr>
              <a:t>otud se kloni</a:t>
            </a:r>
            <a:r>
              <a:rPr lang="sr-Latn-ME" sz="2900" dirty="0"/>
              <a:t>,</a:t>
            </a:r>
          </a:p>
          <a:p>
            <a:pPr marL="118872" indent="0">
              <a:buNone/>
              <a:defRPr/>
            </a:pPr>
            <a:r>
              <a:rPr lang="sr-Latn-ME" sz="2900" dirty="0"/>
              <a:t>okati vide </a:t>
            </a:r>
            <a:r>
              <a:rPr lang="sr-Latn-ME" sz="2900" dirty="0">
                <a:solidFill>
                  <a:srgbClr val="FF0000"/>
                </a:solidFill>
              </a:rPr>
              <a:t>breg nam se roni</a:t>
            </a:r>
            <a:r>
              <a:rPr lang="sr-Latn-ME" sz="2900" dirty="0" smtClean="0"/>
              <a:t>...“  (J. Jovanović Zmaj)</a:t>
            </a:r>
            <a:endParaRPr lang="sr-Latn-ME" sz="2900" dirty="0" smtClean="0">
              <a:hlinkClick r:id="rId4" tooltip="Epitet"/>
            </a:endParaRPr>
          </a:p>
          <a:p>
            <a:pPr marL="118872" indent="0">
              <a:buNone/>
              <a:defRPr/>
            </a:pPr>
            <a:r>
              <a:rPr lang="sr-Latn-ME" sz="2900" dirty="0" err="1">
                <a:hlinkClick r:id="rId4" tooltip="Epitet"/>
              </a:rPr>
              <a:t>E</a:t>
            </a:r>
            <a:r>
              <a:rPr lang="en-US" sz="2900" dirty="0" err="1" smtClean="0">
                <a:hlinkClick r:id="rId4" tooltip="Epitet"/>
              </a:rPr>
              <a:t>pitet</a:t>
            </a:r>
            <a:r>
              <a:rPr lang="en-US" sz="2900" dirty="0"/>
              <a:t> − </a:t>
            </a:r>
            <a:r>
              <a:rPr lang="en-US" sz="2900" dirty="0" err="1"/>
              <a:t>ukrasni</a:t>
            </a:r>
            <a:r>
              <a:rPr lang="en-US" sz="2900" dirty="0"/>
              <a:t> </a:t>
            </a:r>
            <a:r>
              <a:rPr lang="en-US" sz="2900" dirty="0" err="1" smtClean="0">
                <a:hlinkClick r:id="rId5" tooltip="Pridjev"/>
              </a:rPr>
              <a:t>pridjev</a:t>
            </a:r>
            <a:r>
              <a:rPr lang="sr-Latn-ME" sz="2900" dirty="0"/>
              <a:t>:</a:t>
            </a:r>
          </a:p>
          <a:p>
            <a:pPr marL="118872" indent="0">
              <a:buNone/>
              <a:defRPr/>
            </a:pPr>
            <a:r>
              <a:rPr lang="sr-Latn-ME" sz="2900" dirty="0" smtClean="0">
                <a:solidFill>
                  <a:srgbClr val="FF0000"/>
                </a:solidFill>
              </a:rPr>
              <a:t>„Sivo</a:t>
            </a:r>
            <a:r>
              <a:rPr lang="sr-Latn-ME" sz="2900" dirty="0">
                <a:solidFill>
                  <a:srgbClr val="FF0000"/>
                </a:solidFill>
              </a:rPr>
              <a:t>, sumorno </a:t>
            </a:r>
            <a:r>
              <a:rPr lang="sr-Latn-ME" sz="2900" dirty="0" smtClean="0">
                <a:solidFill>
                  <a:srgbClr val="FF0000"/>
                </a:solidFill>
              </a:rPr>
              <a:t>nebo</a:t>
            </a:r>
            <a:r>
              <a:rPr lang="sr-Latn-ME" sz="2900" dirty="0" smtClean="0"/>
              <a:t>. Sa </a:t>
            </a:r>
            <a:r>
              <a:rPr lang="sr-Latn-ME" sz="2900" dirty="0">
                <a:solidFill>
                  <a:srgbClr val="FF0000"/>
                </a:solidFill>
              </a:rPr>
              <a:t>starih</a:t>
            </a:r>
            <a:r>
              <a:rPr lang="sr-Latn-ME" sz="2900" dirty="0"/>
              <a:t> ograda </a:t>
            </a:r>
            <a:r>
              <a:rPr lang="sr-Latn-ME" sz="2900" dirty="0" smtClean="0"/>
              <a:t>davno</a:t>
            </a:r>
            <a:endParaRPr lang="en-US" sz="2900" dirty="0" smtClean="0"/>
          </a:p>
          <a:p>
            <a:pPr marL="118872" indent="0">
              <a:buNone/>
              <a:defRPr/>
            </a:pPr>
            <a:r>
              <a:rPr lang="sr-Latn-ME" sz="2900" dirty="0" smtClean="0">
                <a:solidFill>
                  <a:srgbClr val="FF0000"/>
                </a:solidFill>
              </a:rPr>
              <a:t> </a:t>
            </a:r>
            <a:r>
              <a:rPr lang="sr-Latn-ME" sz="2900" dirty="0">
                <a:solidFill>
                  <a:srgbClr val="FF0000"/>
                </a:solidFill>
              </a:rPr>
              <a:t>uveli </a:t>
            </a:r>
            <a:r>
              <a:rPr lang="sr-Latn-ME" sz="2900" dirty="0" smtClean="0"/>
              <a:t>ladolež</a:t>
            </a:r>
            <a:r>
              <a:rPr lang="en-US" sz="2900" dirty="0" smtClean="0"/>
              <a:t> </a:t>
            </a:r>
            <a:r>
              <a:rPr lang="en-US" sz="2900" dirty="0" err="1" smtClean="0"/>
              <a:t>ve</a:t>
            </a:r>
            <a:r>
              <a:rPr lang="sr-Latn-ME" sz="2900" dirty="0" smtClean="0"/>
              <a:t>ć je sumorno spustio vreže...“ </a:t>
            </a:r>
            <a:r>
              <a:rPr lang="sr-Cyrl-ME" sz="2900" dirty="0"/>
              <a:t>(</a:t>
            </a:r>
            <a:r>
              <a:rPr lang="en-US" sz="2900" dirty="0"/>
              <a:t>V. Ili</a:t>
            </a:r>
            <a:r>
              <a:rPr lang="sr-Latn-ME" sz="2900" dirty="0"/>
              <a:t>ć)</a:t>
            </a:r>
            <a:endParaRPr lang="en-US" sz="2900" dirty="0"/>
          </a:p>
          <a:p>
            <a:pPr marL="118872" indent="0">
              <a:buNone/>
              <a:defRPr/>
            </a:pPr>
            <a:r>
              <a:rPr lang="sr-Latn-ME" sz="2900" dirty="0" err="1">
                <a:hlinkClick r:id="rId6" tooltip="Eufemizam"/>
              </a:rPr>
              <a:t>E</a:t>
            </a:r>
            <a:r>
              <a:rPr lang="en-US" sz="2900" dirty="0" err="1" smtClean="0">
                <a:hlinkClick r:id="rId6" tooltip="Eufemizam"/>
              </a:rPr>
              <a:t>ufemizam</a:t>
            </a:r>
            <a:r>
              <a:rPr lang="en-US" sz="2900" dirty="0"/>
              <a:t> − </a:t>
            </a:r>
            <a:r>
              <a:rPr lang="en-US" sz="2900" dirty="0" err="1"/>
              <a:t>ublažavanje</a:t>
            </a:r>
            <a:r>
              <a:rPr lang="en-US" sz="2900" dirty="0"/>
              <a:t> (</a:t>
            </a:r>
            <a:r>
              <a:rPr lang="en-US" sz="2900" dirty="0" err="1" smtClean="0"/>
              <a:t>zamjenju</a:t>
            </a:r>
            <a:r>
              <a:rPr lang="sr-Latn-ME" sz="2900" dirty="0" smtClean="0"/>
              <a:t>ju</a:t>
            </a:r>
            <a:r>
              <a:rPr lang="en-US" sz="2900" dirty="0" smtClean="0"/>
              <a:t> </a:t>
            </a:r>
            <a:r>
              <a:rPr lang="en-US" sz="2900" dirty="0"/>
              <a:t>se </a:t>
            </a:r>
            <a:r>
              <a:rPr lang="en-US" sz="2900" dirty="0" err="1"/>
              <a:t>opasne</a:t>
            </a:r>
            <a:r>
              <a:rPr lang="en-US" sz="2900" dirty="0"/>
              <a:t> </a:t>
            </a:r>
            <a:r>
              <a:rPr lang="en-US" sz="2900" dirty="0" err="1"/>
              <a:t>ili</a:t>
            </a:r>
            <a:r>
              <a:rPr lang="en-US" sz="2900" dirty="0"/>
              <a:t> </a:t>
            </a:r>
            <a:r>
              <a:rPr lang="en-US" sz="2900" dirty="0" err="1"/>
              <a:t>nepristojne</a:t>
            </a:r>
            <a:r>
              <a:rPr lang="en-US" sz="2900" dirty="0"/>
              <a:t> </a:t>
            </a:r>
            <a:r>
              <a:rPr lang="en-US" sz="2900" dirty="0" err="1"/>
              <a:t>riječi</a:t>
            </a:r>
            <a:r>
              <a:rPr lang="en-US" sz="2900" dirty="0"/>
              <a:t> </a:t>
            </a:r>
            <a:r>
              <a:rPr lang="en-US" sz="2900" dirty="0" err="1"/>
              <a:t>blažim</a:t>
            </a:r>
            <a:r>
              <a:rPr lang="en-US" sz="2900" dirty="0"/>
              <a:t> </a:t>
            </a:r>
            <a:r>
              <a:rPr lang="en-US" sz="2900" dirty="0" err="1"/>
              <a:t>izrazima</a:t>
            </a:r>
            <a:r>
              <a:rPr lang="en-US" sz="2900" dirty="0" smtClean="0"/>
              <a:t>)</a:t>
            </a:r>
            <a:r>
              <a:rPr lang="sr-Latn-ME" sz="2900" dirty="0" smtClean="0"/>
              <a:t>.</a:t>
            </a:r>
            <a:endParaRPr lang="en-US" sz="2900" dirty="0"/>
          </a:p>
          <a:p>
            <a:pPr marL="118872" indent="0">
              <a:buNone/>
              <a:defRPr/>
            </a:pPr>
            <a:r>
              <a:rPr lang="sr-Latn-ME" sz="2900" dirty="0" err="1">
                <a:hlinkClick r:id="rId7" tooltip="Personifikacija"/>
              </a:rPr>
              <a:t>P</a:t>
            </a:r>
            <a:r>
              <a:rPr lang="en-US" sz="2900" dirty="0" err="1" smtClean="0">
                <a:hlinkClick r:id="rId7" tooltip="Personifikacija"/>
              </a:rPr>
              <a:t>ersonifikacija</a:t>
            </a:r>
            <a:r>
              <a:rPr lang="en-US" sz="2900" dirty="0"/>
              <a:t> − </a:t>
            </a:r>
            <a:r>
              <a:rPr lang="en-US" sz="2900" dirty="0" err="1"/>
              <a:t>figura</a:t>
            </a:r>
            <a:r>
              <a:rPr lang="en-US" sz="2900" dirty="0"/>
              <a:t> u </a:t>
            </a:r>
            <a:r>
              <a:rPr lang="en-US" sz="2900" dirty="0" err="1"/>
              <a:t>kojoj</a:t>
            </a:r>
            <a:r>
              <a:rPr lang="en-US" sz="2900" dirty="0"/>
              <a:t> se </a:t>
            </a:r>
            <a:r>
              <a:rPr lang="en-US" sz="2900" dirty="0" err="1"/>
              <a:t>stvarima</a:t>
            </a:r>
            <a:r>
              <a:rPr lang="en-US" sz="2900" dirty="0"/>
              <a:t>, </a:t>
            </a:r>
            <a:r>
              <a:rPr lang="en-US" sz="2900" dirty="0" err="1"/>
              <a:t>životinjama</a:t>
            </a:r>
            <a:r>
              <a:rPr lang="en-US" sz="2900" dirty="0"/>
              <a:t> i </a:t>
            </a:r>
            <a:r>
              <a:rPr lang="en-US" sz="2900" dirty="0" err="1"/>
              <a:t>biljkama</a:t>
            </a:r>
            <a:r>
              <a:rPr lang="en-US" sz="2900" dirty="0"/>
              <a:t> </a:t>
            </a:r>
            <a:r>
              <a:rPr lang="en-US" sz="2900" dirty="0" err="1"/>
              <a:t>daju</a:t>
            </a:r>
            <a:r>
              <a:rPr lang="en-US" sz="2900" dirty="0"/>
              <a:t> </a:t>
            </a:r>
            <a:r>
              <a:rPr lang="en-US" sz="2900" dirty="0" err="1"/>
              <a:t>ljudske</a:t>
            </a:r>
            <a:r>
              <a:rPr lang="en-US" sz="2900" dirty="0"/>
              <a:t> </a:t>
            </a:r>
            <a:r>
              <a:rPr lang="en-US" sz="2900" dirty="0" err="1" smtClean="0"/>
              <a:t>osobine</a:t>
            </a:r>
            <a:r>
              <a:rPr lang="sr-Latn-ME" sz="2900" dirty="0"/>
              <a:t>:</a:t>
            </a:r>
          </a:p>
          <a:p>
            <a:pPr marL="118872" indent="0">
              <a:buNone/>
              <a:defRPr/>
            </a:pPr>
            <a:r>
              <a:rPr lang="sr-Latn-ME" sz="2900" dirty="0">
                <a:solidFill>
                  <a:srgbClr val="FF0000"/>
                </a:solidFill>
              </a:rPr>
              <a:t>        </a:t>
            </a:r>
            <a:r>
              <a:rPr lang="sr-Latn-ME" sz="2900" dirty="0" smtClean="0">
                <a:solidFill>
                  <a:srgbClr val="FF0000"/>
                </a:solidFill>
              </a:rPr>
              <a:t>„ </a:t>
            </a:r>
            <a:r>
              <a:rPr lang="sr-Latn-ME" sz="2900" dirty="0">
                <a:solidFill>
                  <a:srgbClr val="FF0000"/>
                </a:solidFill>
              </a:rPr>
              <a:t>Pučina plava </a:t>
            </a:r>
            <a:r>
              <a:rPr lang="sr-Latn-ME" sz="2900" dirty="0" smtClean="0">
                <a:solidFill>
                  <a:srgbClr val="FF0000"/>
                </a:solidFill>
              </a:rPr>
              <a:t>spava...“</a:t>
            </a:r>
            <a:endParaRPr lang="en-US" sz="2900" dirty="0">
              <a:solidFill>
                <a:srgbClr val="FF0000"/>
              </a:solidFill>
            </a:endParaRPr>
          </a:p>
          <a:p>
            <a:pPr marL="118872" indent="0">
              <a:buNone/>
              <a:defRPr/>
            </a:pPr>
            <a:r>
              <a:rPr lang="sr-Latn-ME" sz="2900" dirty="0" err="1">
                <a:hlinkClick r:id="rId8" tooltip="Simbol"/>
              </a:rPr>
              <a:t>S</a:t>
            </a:r>
            <a:r>
              <a:rPr lang="en-US" sz="2900" dirty="0" err="1" smtClean="0">
                <a:hlinkClick r:id="rId8" tooltip="Simbol"/>
              </a:rPr>
              <a:t>imbol</a:t>
            </a:r>
            <a:r>
              <a:rPr lang="en-US" sz="2900" dirty="0"/>
              <a:t> − </a:t>
            </a:r>
            <a:r>
              <a:rPr lang="en-US" sz="2900" dirty="0" err="1" smtClean="0"/>
              <a:t>zamje</a:t>
            </a:r>
            <a:r>
              <a:rPr lang="sr-Latn-ME" sz="2900" dirty="0" smtClean="0"/>
              <a:t>na </a:t>
            </a:r>
            <a:r>
              <a:rPr lang="en-US" sz="2900" dirty="0" err="1" smtClean="0"/>
              <a:t>riječi</a:t>
            </a:r>
            <a:r>
              <a:rPr lang="en-US" sz="2900" dirty="0"/>
              <a:t>, </a:t>
            </a:r>
            <a:r>
              <a:rPr lang="en-US" sz="2900" dirty="0" err="1"/>
              <a:t>životne</a:t>
            </a:r>
            <a:r>
              <a:rPr lang="en-US" sz="2900" dirty="0"/>
              <a:t> </a:t>
            </a:r>
            <a:r>
              <a:rPr lang="en-US" sz="2900" dirty="0" err="1"/>
              <a:t>pojave</a:t>
            </a:r>
            <a:r>
              <a:rPr lang="en-US" sz="2900" dirty="0"/>
              <a:t> </a:t>
            </a:r>
            <a:r>
              <a:rPr lang="en-US" sz="2900" dirty="0" err="1"/>
              <a:t>ili</a:t>
            </a:r>
            <a:r>
              <a:rPr lang="en-US" sz="2900" dirty="0"/>
              <a:t> </a:t>
            </a:r>
            <a:r>
              <a:rPr lang="en-US" sz="2900" dirty="0" err="1"/>
              <a:t>pojma</a:t>
            </a:r>
            <a:r>
              <a:rPr lang="en-US" sz="2900" dirty="0"/>
              <a:t> </a:t>
            </a:r>
            <a:r>
              <a:rPr lang="en-US" sz="2900" dirty="0" err="1"/>
              <a:t>njihovom</a:t>
            </a:r>
            <a:r>
              <a:rPr lang="en-US" sz="2900" dirty="0"/>
              <a:t> </a:t>
            </a:r>
            <a:r>
              <a:rPr lang="en-US" sz="2900" dirty="0" err="1"/>
              <a:t>alegorijskom</a:t>
            </a:r>
            <a:r>
              <a:rPr lang="en-US" sz="2900" dirty="0"/>
              <a:t> </a:t>
            </a:r>
            <a:r>
              <a:rPr lang="en-US" sz="2900" dirty="0" err="1"/>
              <a:t>oznakom</a:t>
            </a:r>
            <a:r>
              <a:rPr lang="sr-Latn-ME" sz="2900" dirty="0"/>
              <a:t>. Odlikuje ga višenznačnost po čemu se razlikuje od alegorije</a:t>
            </a:r>
            <a:r>
              <a:rPr lang="sr-Latn-ME" sz="2900" dirty="0" smtClean="0"/>
              <a:t>. Tako </a:t>
            </a:r>
            <a:r>
              <a:rPr lang="sr-Latn-ME" sz="2900" dirty="0"/>
              <a:t>u pjesmi „Grm“ Vojislava Ilića  </a:t>
            </a:r>
            <a:r>
              <a:rPr lang="sr-Latn-ME" sz="2900" dirty="0" smtClean="0"/>
              <a:t>stihovi:</a:t>
            </a:r>
          </a:p>
          <a:p>
            <a:pPr marL="118872" indent="0">
              <a:buNone/>
              <a:defRPr/>
            </a:pPr>
            <a:r>
              <a:rPr lang="en-US" sz="2900" dirty="0" smtClean="0"/>
              <a:t>„</a:t>
            </a:r>
            <a:r>
              <a:rPr lang="en-US" sz="2900" dirty="0" err="1"/>
              <a:t>Munjom</a:t>
            </a:r>
            <a:r>
              <a:rPr lang="en-US" sz="2900" dirty="0"/>
              <a:t> </a:t>
            </a:r>
            <a:r>
              <a:rPr lang="en-US" sz="2900" dirty="0" err="1"/>
              <a:t>opaljen</a:t>
            </a:r>
            <a:r>
              <a:rPr lang="en-US" sz="2900" dirty="0"/>
              <a:t> </a:t>
            </a:r>
            <a:r>
              <a:rPr lang="en-US" sz="2900" b="1" dirty="0" err="1">
                <a:solidFill>
                  <a:srgbClr val="FF0000"/>
                </a:solidFill>
              </a:rPr>
              <a:t>grm</a:t>
            </a:r>
            <a:r>
              <a:rPr lang="en-US" sz="2900" dirty="0"/>
              <a:t> </a:t>
            </a:r>
            <a:r>
              <a:rPr lang="en-US" sz="2900" dirty="0" err="1"/>
              <a:t>na</a:t>
            </a:r>
            <a:r>
              <a:rPr lang="en-US" sz="2900" dirty="0"/>
              <a:t> </a:t>
            </a:r>
            <a:r>
              <a:rPr lang="en-US" sz="2900" dirty="0" err="1"/>
              <a:t>suvom</a:t>
            </a:r>
            <a:r>
              <a:rPr lang="en-US" sz="2900" dirty="0"/>
              <a:t> </a:t>
            </a:r>
            <a:r>
              <a:rPr lang="en-US" sz="2900" dirty="0" err="1"/>
              <a:t>proplanku</a:t>
            </a:r>
            <a:r>
              <a:rPr lang="en-US" sz="2900" dirty="0"/>
              <a:t> </a:t>
            </a:r>
            <a:r>
              <a:rPr lang="en-US" sz="2900" dirty="0" err="1"/>
              <a:t>stoji</a:t>
            </a:r>
            <a:r>
              <a:rPr lang="sr-Latn-ME" sz="2900" dirty="0" smtClean="0"/>
              <a:t>...“</a:t>
            </a:r>
          </a:p>
          <a:p>
            <a:pPr marL="118872" indent="0">
              <a:buNone/>
              <a:defRPr/>
            </a:pPr>
            <a:r>
              <a:rPr lang="sr-Latn-ME" sz="2900" dirty="0" smtClean="0"/>
              <a:t>...Al </a:t>
            </a:r>
            <a:r>
              <a:rPr lang="sr-Latn-ME" sz="2900" dirty="0"/>
              <a:t>mnogo zima još sa hladnim vetrom će doći, a on će biti </a:t>
            </a:r>
            <a:r>
              <a:rPr lang="sr-Latn-ME" sz="2900" dirty="0" smtClean="0"/>
              <a:t>tu“ ... </a:t>
            </a:r>
            <a:r>
              <a:rPr lang="sr-Latn-ME" sz="2900" dirty="0"/>
              <a:t>ukazuju na simboliku trajanja.</a:t>
            </a:r>
            <a:endParaRPr lang="en-US" sz="29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071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Figure konstrukcije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  <a:defRPr/>
            </a:pPr>
            <a:endParaRPr lang="sr-Latn-ME" dirty="0" smtClean="0">
              <a:hlinkClick r:id="rId3" tooltip="Inverzija (figura)"/>
            </a:endParaRPr>
          </a:p>
          <a:p>
            <a:pPr marL="118872" indent="0">
              <a:buNone/>
              <a:defRPr/>
            </a:pPr>
            <a:r>
              <a:rPr lang="sr-Latn-ME" dirty="0" err="1">
                <a:hlinkClick r:id="rId3" tooltip="Inverzija (figura)"/>
              </a:rPr>
              <a:t>I</a:t>
            </a:r>
            <a:r>
              <a:rPr lang="en-US" dirty="0" err="1" smtClean="0">
                <a:hlinkClick r:id="rId3" tooltip="Inverzija (figura)"/>
              </a:rPr>
              <a:t>nverzija</a:t>
            </a:r>
            <a:r>
              <a:rPr lang="en-US" dirty="0"/>
              <a:t> − red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djelova</a:t>
            </a:r>
            <a:r>
              <a:rPr lang="en-US" dirty="0" smtClean="0"/>
              <a:t> </a:t>
            </a:r>
            <a:r>
              <a:rPr lang="en-US" dirty="0" err="1"/>
              <a:t>rečenice</a:t>
            </a:r>
            <a:r>
              <a:rPr lang="en-US" dirty="0"/>
              <a:t> </a:t>
            </a:r>
            <a:r>
              <a:rPr lang="en-US" dirty="0" err="1"/>
              <a:t>obrnut</a:t>
            </a:r>
            <a:r>
              <a:rPr lang="en-US" dirty="0"/>
              <a:t> od </a:t>
            </a:r>
            <a:r>
              <a:rPr lang="en-US" dirty="0" err="1"/>
              <a:t>gramatički</a:t>
            </a:r>
            <a:r>
              <a:rPr lang="en-US" dirty="0"/>
              <a:t> </a:t>
            </a:r>
            <a:r>
              <a:rPr lang="en-US" dirty="0" err="1" smtClean="0"/>
              <a:t>pravilnog</a:t>
            </a:r>
            <a:r>
              <a:rPr lang="sr-Latn-ME" dirty="0" smtClean="0"/>
              <a:t>,</a:t>
            </a:r>
          </a:p>
          <a:p>
            <a:pPr marL="118872" indent="0">
              <a:buNone/>
              <a:defRPr/>
            </a:pPr>
            <a:r>
              <a:rPr lang="sr-Latn-ME" dirty="0" smtClean="0"/>
              <a:t>„Osta danas na Drini ćuprija.“ (Ivo Andrić)</a:t>
            </a:r>
            <a:endParaRPr lang="en-US" dirty="0"/>
          </a:p>
          <a:p>
            <a:pPr marL="118872" indent="0">
              <a:buNone/>
              <a:defRPr/>
            </a:pPr>
            <a:r>
              <a:rPr lang="sr-Latn-ME" dirty="0" err="1">
                <a:hlinkClick r:id="rId4" tooltip="Asindeton"/>
              </a:rPr>
              <a:t>A</a:t>
            </a:r>
            <a:r>
              <a:rPr lang="en-US" dirty="0" err="1" smtClean="0">
                <a:hlinkClick r:id="rId4" tooltip="Asindeton"/>
              </a:rPr>
              <a:t>sindeton</a:t>
            </a:r>
            <a:r>
              <a:rPr lang="en-US" dirty="0"/>
              <a:t> − </a:t>
            </a:r>
            <a:r>
              <a:rPr lang="en-US" dirty="0" err="1"/>
              <a:t>nizanje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gramatičkog</a:t>
            </a:r>
            <a:r>
              <a:rPr lang="en-US" dirty="0"/>
              <a:t> </a:t>
            </a:r>
            <a:r>
              <a:rPr lang="en-US" dirty="0" err="1"/>
              <a:t>povezivanja</a:t>
            </a:r>
            <a:r>
              <a:rPr lang="en-US" dirty="0"/>
              <a:t> </a:t>
            </a:r>
            <a:r>
              <a:rPr lang="en-US" dirty="0" err="1"/>
              <a:t>izostavljanjem</a:t>
            </a:r>
            <a:r>
              <a:rPr lang="en-US" dirty="0"/>
              <a:t> </a:t>
            </a:r>
            <a:r>
              <a:rPr lang="en-US" dirty="0" err="1"/>
              <a:t>veznika</a:t>
            </a:r>
            <a:r>
              <a:rPr lang="sr-Latn-ME" dirty="0"/>
              <a:t> da bi radnja bila življa</a:t>
            </a:r>
            <a:r>
              <a:rPr lang="en-US" dirty="0"/>
              <a:t>; </a:t>
            </a:r>
            <a:r>
              <a:rPr lang="en-US" dirty="0" err="1"/>
              <a:t>koriste</a:t>
            </a:r>
            <a:r>
              <a:rPr lang="en-US" dirty="0"/>
              <a:t> se </a:t>
            </a:r>
            <a:r>
              <a:rPr lang="en-US" dirty="0" err="1" smtClean="0"/>
              <a:t>zarezi</a:t>
            </a:r>
            <a:r>
              <a:rPr lang="sr-Latn-ME" dirty="0" smtClean="0"/>
              <a:t>:</a:t>
            </a:r>
            <a:endParaRPr lang="sr-Latn-ME" dirty="0"/>
          </a:p>
          <a:p>
            <a:pPr marL="118872" indent="0">
              <a:buNone/>
              <a:defRPr/>
            </a:pPr>
            <a:r>
              <a:rPr lang="sr-Latn-ME" dirty="0"/>
              <a:t>...“ispod srca životni strasti mah</a:t>
            </a:r>
          </a:p>
          <a:p>
            <a:pPr marL="118872" indent="0">
              <a:buNone/>
              <a:defRPr/>
            </a:pPr>
            <a:r>
              <a:rPr lang="sr-Latn-ME" dirty="0">
                <a:solidFill>
                  <a:srgbClr val="FF0000"/>
                </a:solidFill>
              </a:rPr>
              <a:t>sramota, ponos, groza, ljubav, stah</a:t>
            </a:r>
            <a:r>
              <a:rPr lang="sr-Latn-ME" dirty="0"/>
              <a:t>.“ ( L.Kostić</a:t>
            </a:r>
            <a:r>
              <a:rPr lang="sr-Latn-ME" dirty="0" smtClean="0"/>
              <a:t>)</a:t>
            </a:r>
            <a:endParaRPr lang="en-US" dirty="0"/>
          </a:p>
          <a:p>
            <a:pPr marL="118872" indent="0">
              <a:buNone/>
              <a:defRPr/>
            </a:pPr>
            <a:r>
              <a:rPr lang="sr-Latn-ME" dirty="0" err="1">
                <a:hlinkClick r:id="rId5" tooltip="Polisindeton"/>
              </a:rPr>
              <a:t>P</a:t>
            </a:r>
            <a:r>
              <a:rPr lang="en-US" dirty="0" err="1" smtClean="0">
                <a:hlinkClick r:id="rId5" tooltip="Polisindeton"/>
              </a:rPr>
              <a:t>olisindeton</a:t>
            </a:r>
            <a:r>
              <a:rPr lang="en-US" dirty="0"/>
              <a:t> − </a:t>
            </a:r>
            <a:r>
              <a:rPr lang="sr-Latn-ME" dirty="0"/>
              <a:t>suprotnost asindetonu. N</a:t>
            </a:r>
            <a:r>
              <a:rPr lang="en-US" dirty="0" err="1"/>
              <a:t>izanje</a:t>
            </a:r>
            <a:r>
              <a:rPr lang="en-US" dirty="0"/>
              <a:t> </a:t>
            </a:r>
            <a:r>
              <a:rPr lang="en-US" dirty="0" err="1"/>
              <a:t>veznika</a:t>
            </a:r>
            <a:r>
              <a:rPr lang="en-US" dirty="0"/>
              <a:t>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gramatičke</a:t>
            </a:r>
            <a:r>
              <a:rPr lang="en-US" dirty="0"/>
              <a:t> </a:t>
            </a:r>
            <a:r>
              <a:rPr lang="en-US" dirty="0" err="1" smtClean="0"/>
              <a:t>potrebe</a:t>
            </a:r>
            <a:r>
              <a:rPr lang="sr-Latn-ME" dirty="0" smtClean="0"/>
              <a:t>.</a:t>
            </a:r>
            <a:endParaRPr lang="en-US" dirty="0"/>
          </a:p>
          <a:p>
            <a:pPr marL="118872" indent="0">
              <a:buNone/>
              <a:defRPr/>
            </a:pPr>
            <a:r>
              <a:rPr lang="sr-Latn-ME" dirty="0" err="1">
                <a:hlinkClick r:id="rId6" tooltip="Elipsa (figura)"/>
              </a:rPr>
              <a:t>E</a:t>
            </a:r>
            <a:r>
              <a:rPr lang="en-US" dirty="0" err="1" smtClean="0">
                <a:hlinkClick r:id="rId6" tooltip="Elipsa (figura)"/>
              </a:rPr>
              <a:t>lipsa</a:t>
            </a:r>
            <a:r>
              <a:rPr lang="en-US" dirty="0"/>
              <a:t> − </a:t>
            </a:r>
            <a:r>
              <a:rPr lang="en-US" dirty="0" err="1"/>
              <a:t>izostavljanje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rečenične</a:t>
            </a:r>
            <a:r>
              <a:rPr lang="en-US" dirty="0"/>
              <a:t> </a:t>
            </a:r>
            <a:r>
              <a:rPr lang="en-US" dirty="0" err="1"/>
              <a:t>cjeline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se </a:t>
            </a:r>
            <a:r>
              <a:rPr lang="en-US" dirty="0" err="1"/>
              <a:t>smisao</a:t>
            </a:r>
            <a:r>
              <a:rPr lang="en-US" dirty="0"/>
              <a:t> </a:t>
            </a:r>
            <a:r>
              <a:rPr lang="en-US" dirty="0" err="1"/>
              <a:t>cjeline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shvatiti</a:t>
            </a:r>
            <a:r>
              <a:rPr lang="sr-Latn-ME" dirty="0" smtClean="0"/>
              <a:t> „Mladost-ludost“, „Vatra!“  „Gori!“</a:t>
            </a:r>
            <a:endParaRPr lang="en-US" dirty="0"/>
          </a:p>
          <a:p>
            <a:pPr marL="118872" indent="0">
              <a:buNone/>
              <a:defRPr/>
            </a:pPr>
            <a:r>
              <a:rPr lang="sr-Latn-ME" dirty="0" err="1">
                <a:hlinkClick r:id="rId7" tooltip="Retoričko pitanje"/>
              </a:rPr>
              <a:t>R</a:t>
            </a:r>
            <a:r>
              <a:rPr lang="en-US" dirty="0" err="1" smtClean="0">
                <a:hlinkClick r:id="rId7" tooltip="Retoričko pitanje"/>
              </a:rPr>
              <a:t>etoričko</a:t>
            </a:r>
            <a:r>
              <a:rPr lang="en-US" dirty="0" smtClean="0">
                <a:hlinkClick r:id="rId7" tooltip="Retoričko pitanje"/>
              </a:rPr>
              <a:t> </a:t>
            </a:r>
            <a:r>
              <a:rPr lang="en-US" dirty="0" err="1">
                <a:hlinkClick r:id="rId7" tooltip="Retoričko pitanje"/>
              </a:rPr>
              <a:t>pitanje</a:t>
            </a:r>
            <a:r>
              <a:rPr lang="en-US" dirty="0"/>
              <a:t> −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ne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odgovor</a:t>
            </a:r>
            <a:r>
              <a:rPr lang="sr-Latn-ME" dirty="0"/>
              <a:t>, pošto je odgovor jasan i </a:t>
            </a:r>
            <a:r>
              <a:rPr lang="sr-Latn-ME" dirty="0" smtClean="0"/>
              <a:t>određen:</a:t>
            </a:r>
            <a:endParaRPr lang="sr-Latn-ME" dirty="0"/>
          </a:p>
          <a:p>
            <a:pPr marL="118872" indent="0">
              <a:buNone/>
              <a:defRPr/>
            </a:pPr>
            <a:r>
              <a:rPr lang="sr-Latn-ME" dirty="0" smtClean="0"/>
              <a:t>„O </a:t>
            </a:r>
            <a:r>
              <a:rPr lang="sr-Latn-ME" dirty="0"/>
              <a:t>klasje moje ispod golih brda</a:t>
            </a:r>
          </a:p>
          <a:p>
            <a:pPr marL="118872" indent="0">
              <a:buNone/>
              <a:defRPr/>
            </a:pPr>
            <a:r>
              <a:rPr lang="sr-Latn-ME" dirty="0"/>
              <a:t>moj crni hljebe krvlju poštrapani</a:t>
            </a:r>
          </a:p>
          <a:p>
            <a:pPr marL="118872" indent="0">
              <a:buNone/>
              <a:defRPr/>
            </a:pPr>
            <a:r>
              <a:rPr lang="sr-Latn-ME" dirty="0">
                <a:solidFill>
                  <a:srgbClr val="FF0000"/>
                </a:solidFill>
              </a:rPr>
              <a:t>ko mi te štedi, ko li mi te brani </a:t>
            </a:r>
          </a:p>
          <a:p>
            <a:pPr marL="118872" indent="0">
              <a:buNone/>
              <a:defRPr/>
            </a:pPr>
            <a:r>
              <a:rPr lang="sr-Latn-ME" dirty="0">
                <a:solidFill>
                  <a:srgbClr val="FF0000"/>
                </a:solidFill>
              </a:rPr>
              <a:t>od gladnih ptica, moja muko tvrda</a:t>
            </a:r>
            <a:r>
              <a:rPr lang="sr-Latn-ME" dirty="0" smtClean="0"/>
              <a:t>?“(</a:t>
            </a:r>
            <a:r>
              <a:rPr lang="sr-Latn-ME" dirty="0"/>
              <a:t>A.Šantić)</a:t>
            </a:r>
            <a:endParaRPr lang="en-US" dirty="0"/>
          </a:p>
          <a:p>
            <a:pPr marL="118872" indent="0">
              <a:buNone/>
              <a:defRPr/>
            </a:pPr>
            <a:r>
              <a:rPr lang="sr-Latn-ME" dirty="0" err="1">
                <a:hlinkClick r:id="rId8" tooltip="Apostrofa"/>
              </a:rPr>
              <a:t>A</a:t>
            </a:r>
            <a:r>
              <a:rPr lang="en-US" dirty="0" err="1" smtClean="0">
                <a:hlinkClick r:id="rId8" tooltip="Apostrofa"/>
              </a:rPr>
              <a:t>postrofa</a:t>
            </a:r>
            <a:r>
              <a:rPr lang="en-US" dirty="0"/>
              <a:t> − </a:t>
            </a:r>
            <a:r>
              <a:rPr lang="sr-Latn-ME" dirty="0"/>
              <a:t>direktno </a:t>
            </a:r>
            <a:r>
              <a:rPr lang="sr-Latn-ME" dirty="0" smtClean="0"/>
              <a:t>obraćanje ličnostima, predmetima, pojavama:</a:t>
            </a:r>
            <a:endParaRPr lang="sr-Latn-ME" dirty="0"/>
          </a:p>
          <a:p>
            <a:pPr marL="118872" indent="0">
              <a:buNone/>
              <a:defRPr/>
            </a:pPr>
            <a:r>
              <a:rPr lang="sr-Latn-ME" dirty="0">
                <a:solidFill>
                  <a:srgbClr val="FF0000"/>
                </a:solidFill>
              </a:rPr>
              <a:t>„Naša mila Boko, nevjesto Jadrana</a:t>
            </a:r>
            <a:r>
              <a:rPr lang="sr-Latn-ME" dirty="0" smtClean="0">
                <a:solidFill>
                  <a:srgbClr val="FF0000"/>
                </a:solidFill>
              </a:rPr>
              <a:t>...“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sr-Cyrl-ME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A. </a:t>
            </a:r>
            <a:r>
              <a:rPr lang="sr-Latn-ME" dirty="0" smtClean="0">
                <a:solidFill>
                  <a:srgbClr val="FF0000"/>
                </a:solidFill>
              </a:rPr>
              <a:t>Šantć)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635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Figure misli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lnSpcReduction="10000"/>
          </a:bodyPr>
          <a:lstStyle/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1600" dirty="0">
                <a:solidFill>
                  <a:prstClr val="black"/>
                </a:solidFill>
                <a:latin typeface="Arial"/>
                <a:hlinkClick r:id="rId2" tooltip="Hiperbola (figura)"/>
              </a:rPr>
              <a:t>H</a:t>
            </a:r>
            <a:r>
              <a:rPr lang="vi-VN" sz="1600" dirty="0" smtClean="0">
                <a:solidFill>
                  <a:prstClr val="black"/>
                </a:solidFill>
                <a:latin typeface="Arial"/>
                <a:hlinkClick r:id="rId2" tooltip="Hiperbola (figura)"/>
              </a:rPr>
              <a:t>iperbola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 − preuveličavanje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 osobina 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predmeta ili 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inteziteta radnje u cilju jačeg emotivnog 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djelovanja:</a:t>
            </a:r>
            <a:endParaRPr lang="sr-Latn-CS" sz="1600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„Kad je viđu đe </a:t>
            </a:r>
            <a:r>
              <a:rPr lang="en-US" sz="1600" dirty="0" smtClean="0">
                <a:solidFill>
                  <a:prstClr val="black"/>
                </a:solidFill>
                <a:latin typeface="Arial Rounded MT Bold" pitchFamily="34" charset="0"/>
              </a:rPr>
              <a:t>s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e 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smije mlada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CS" sz="1600" dirty="0">
                <a:solidFill>
                  <a:srgbClr val="FF0000"/>
                </a:solidFill>
                <a:latin typeface="Arial Rounded MT Bold" pitchFamily="34" charset="0"/>
              </a:rPr>
              <a:t>svijet mi se oko glave vrti.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“</a:t>
            </a:r>
            <a:endParaRPr lang="vi-VN" sz="1600" dirty="0">
              <a:solidFill>
                <a:prstClr val="black"/>
              </a:solidFill>
              <a:latin typeface="Aria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1600" dirty="0">
                <a:solidFill>
                  <a:prstClr val="black"/>
                </a:solidFill>
                <a:latin typeface="Arial"/>
                <a:hlinkClick r:id="rId3" tooltip="Litota"/>
              </a:rPr>
              <a:t>L</a:t>
            </a:r>
            <a:r>
              <a:rPr lang="vi-VN" sz="1600" dirty="0" smtClean="0">
                <a:solidFill>
                  <a:prstClr val="black"/>
                </a:solidFill>
                <a:latin typeface="Arial"/>
                <a:hlinkClick r:id="rId3" tooltip="Litota"/>
              </a:rPr>
              <a:t>itota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 − umanjivanje (suprotna hiperboli)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,</a:t>
            </a:r>
            <a:endParaRPr lang="vi-VN" sz="1600" dirty="0">
              <a:solidFill>
                <a:prstClr val="black"/>
              </a:solidFill>
              <a:latin typeface="Aria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1600" dirty="0">
                <a:solidFill>
                  <a:prstClr val="black"/>
                </a:solidFill>
                <a:latin typeface="Arial"/>
                <a:hlinkClick r:id="rId4" tooltip="Gradacija"/>
              </a:rPr>
              <a:t>G</a:t>
            </a:r>
            <a:r>
              <a:rPr lang="vi-VN" sz="1600" dirty="0" smtClean="0">
                <a:solidFill>
                  <a:prstClr val="black"/>
                </a:solidFill>
                <a:latin typeface="Arial"/>
                <a:hlinkClick r:id="rId4" tooltip="Gradacija"/>
              </a:rPr>
              <a:t>radacija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 − </a:t>
            </a:r>
            <a:r>
              <a:rPr lang="sr-Latn-ME" sz="1600" dirty="0">
                <a:solidFill>
                  <a:prstClr val="black"/>
                </a:solidFill>
                <a:latin typeface="Arial Rounded MT Bold" pitchFamily="34" charset="0"/>
              </a:rPr>
              <a:t>r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eđanje slika po jačini, tako da prva slika bude najslabije jačine a poslednja najveće jačine.</a:t>
            </a:r>
            <a:endParaRPr lang="vi-VN" sz="1600" dirty="0">
              <a:solidFill>
                <a:prstClr val="black"/>
              </a:solidFill>
              <a:latin typeface="Aria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CS" sz="1600" dirty="0">
                <a:solidFill>
                  <a:srgbClr val="FFC000"/>
                </a:solidFill>
                <a:latin typeface="Arial Rounded MT Bold" pitchFamily="34" charset="0"/>
              </a:rPr>
              <a:t>P</a:t>
            </a:r>
            <a:r>
              <a:rPr lang="sr-Latn-CS" sz="1600" dirty="0" smtClean="0">
                <a:solidFill>
                  <a:srgbClr val="FFC000"/>
                </a:solidFill>
                <a:latin typeface="Arial Rounded MT Bold" pitchFamily="34" charset="0"/>
              </a:rPr>
              <a:t>oređenje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− upoređivanje na temelju sličnosti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. Poređenjem se postiže 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konkretizacija 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slike, jer se neki predmet poredi sa nekim izrazitijim 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predmetom:</a:t>
            </a:r>
            <a:endParaRPr lang="sr-Latn-CS" sz="1600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CS" sz="1600" dirty="0">
                <a:solidFill>
                  <a:srgbClr val="FF0000"/>
                </a:solidFill>
                <a:latin typeface="Arial Rounded MT Bold" pitchFamily="34" charset="0"/>
              </a:rPr>
              <a:t>„Ko svilene niti što ih pauk satka,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CS" sz="1600" dirty="0">
                <a:solidFill>
                  <a:srgbClr val="FF0000"/>
                </a:solidFill>
                <a:latin typeface="Arial Rounded MT Bold" pitchFamily="34" charset="0"/>
              </a:rPr>
              <a:t>po drveću visi mesečine veo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.“ 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(A.Šantić)</a:t>
            </a:r>
            <a:endParaRPr lang="vi-VN" sz="1600" dirty="0">
              <a:solidFill>
                <a:prstClr val="black"/>
              </a:solidFill>
              <a:latin typeface="Aria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1600" dirty="0" err="1">
                <a:solidFill>
                  <a:srgbClr val="FFC000"/>
                </a:solidFill>
                <a:latin typeface="Arial Rounded MT Bold" pitchFamily="34" charset="0"/>
              </a:rPr>
              <a:t>K</a:t>
            </a:r>
            <a:r>
              <a:rPr lang="en-US" sz="1600" dirty="0" err="1" smtClean="0">
                <a:solidFill>
                  <a:srgbClr val="FFC000"/>
                </a:solidFill>
                <a:latin typeface="Arial Rounded MT Bold" pitchFamily="34" charset="0"/>
              </a:rPr>
              <a:t>ontrast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 − vrsta </a:t>
            </a:r>
            <a:r>
              <a:rPr lang="vi-VN" sz="1600" dirty="0" smtClean="0">
                <a:solidFill>
                  <a:prstClr val="black"/>
                </a:solidFill>
                <a:latin typeface="Arial"/>
              </a:rPr>
              <a:t>pore</a:t>
            </a:r>
            <a:r>
              <a:rPr lang="sr-Latn-ME" sz="1600" dirty="0" smtClean="0">
                <a:solidFill>
                  <a:prstClr val="black"/>
                </a:solidFill>
                <a:latin typeface="Arial Rounded MT Bold" pitchFamily="34" charset="0"/>
              </a:rPr>
              <a:t>đenja </a:t>
            </a:r>
            <a:r>
              <a:rPr lang="vi-VN" sz="1600" dirty="0" smtClean="0">
                <a:solidFill>
                  <a:prstClr val="black"/>
                </a:solidFill>
                <a:latin typeface="Arial"/>
              </a:rPr>
              <a:t>koja 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se temelji na suprotnosti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,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CS" sz="1600" dirty="0">
                <a:solidFill>
                  <a:srgbClr val="FF0000"/>
                </a:solidFill>
                <a:latin typeface="Arial Rounded MT Bold" pitchFamily="34" charset="0"/>
              </a:rPr>
              <a:t>„Što Momčilu taman čizma bila,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CS" sz="1600" dirty="0">
                <a:solidFill>
                  <a:srgbClr val="FF0000"/>
                </a:solidFill>
                <a:latin typeface="Arial Rounded MT Bold" pitchFamily="34" charset="0"/>
              </a:rPr>
              <a:t>tu Vukašin obje noge meće“.</a:t>
            </a:r>
            <a:endParaRPr lang="vi-VN" sz="1600" dirty="0">
              <a:solidFill>
                <a:srgbClr val="FF0000"/>
              </a:solidFill>
              <a:latin typeface="Aria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1600" dirty="0">
                <a:solidFill>
                  <a:prstClr val="black"/>
                </a:solidFill>
                <a:latin typeface="Arial"/>
                <a:hlinkClick r:id="rId5" tooltip="Paradoks"/>
              </a:rPr>
              <a:t>P</a:t>
            </a:r>
            <a:r>
              <a:rPr lang="vi-VN" sz="1600" dirty="0" smtClean="0">
                <a:solidFill>
                  <a:prstClr val="black"/>
                </a:solidFill>
                <a:latin typeface="Arial"/>
                <a:hlinkClick r:id="rId5" tooltip="Paradoks"/>
              </a:rPr>
              <a:t>aradoks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 − misao koja u sebi sadrži 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protivrječnost.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Paradoksalne misli su lijepe zbog toga što  uglavnom na duhovit način, kazuje neku duboku misao „Preturila bi godine takvog života ali nije mogla da preturi sate i 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minute.“ 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( Ivo Andrić)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1600" dirty="0">
                <a:solidFill>
                  <a:prstClr val="black"/>
                </a:solidFill>
                <a:latin typeface="Arial"/>
                <a:hlinkClick r:id="rId6" tooltip="Oksimoron"/>
              </a:rPr>
              <a:t>O</a:t>
            </a:r>
            <a:r>
              <a:rPr lang="vi-VN" sz="1600" dirty="0" smtClean="0">
                <a:solidFill>
                  <a:prstClr val="black"/>
                </a:solidFill>
                <a:latin typeface="Arial"/>
                <a:hlinkClick r:id="rId6" tooltip="Oksimoron"/>
              </a:rPr>
              <a:t>ksimoron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 − spajanje 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suprotnih </a:t>
            </a:r>
            <a:r>
              <a:rPr lang="vi-VN" sz="1600" dirty="0" smtClean="0">
                <a:solidFill>
                  <a:prstClr val="black"/>
                </a:solidFill>
                <a:latin typeface="Arial"/>
              </a:rPr>
              <a:t>pojmova 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u novi </a:t>
            </a:r>
            <a:r>
              <a:rPr lang="vi-VN" sz="1600" dirty="0" smtClean="0">
                <a:solidFill>
                  <a:prstClr val="black"/>
                </a:solidFill>
                <a:latin typeface="Arial"/>
              </a:rPr>
              <a:t>pojam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 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„ O sve na svijetu stvoreno iz nista“.</a:t>
            </a:r>
            <a:endParaRPr lang="vi-VN" sz="1600" dirty="0">
              <a:solidFill>
                <a:prstClr val="black"/>
              </a:solidFill>
              <a:latin typeface="Aria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1600" dirty="0">
                <a:solidFill>
                  <a:prstClr val="black"/>
                </a:solidFill>
                <a:latin typeface="Arial"/>
                <a:hlinkClick r:id="rId7" tooltip="Ironija"/>
              </a:rPr>
              <a:t>I</a:t>
            </a:r>
            <a:r>
              <a:rPr lang="vi-VN" sz="1600" dirty="0" smtClean="0">
                <a:solidFill>
                  <a:prstClr val="black"/>
                </a:solidFill>
                <a:latin typeface="Arial"/>
                <a:hlinkClick r:id="rId7" tooltip="Ironija"/>
              </a:rPr>
              <a:t>ronija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 − figura u kojoj se misli suprotno od onoga što se kaže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. Kada nekom nevaljalom čovjeku kažemo „ Ti si dobričina“ onda smo riječ dobričina upotrijebili ironično (ti si 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rđav 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, nevaljao čovjek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“).</a:t>
            </a:r>
            <a:endParaRPr lang="vi-VN" sz="1600" dirty="0">
              <a:solidFill>
                <a:prstClr val="black"/>
              </a:solidFill>
              <a:latin typeface="Arial"/>
            </a:endParaRPr>
          </a:p>
          <a:p>
            <a:pPr marL="438912" lvl="0" indent="-320040">
              <a:spcBef>
                <a:spcPts val="0"/>
              </a:spcBef>
              <a:buClr>
                <a:srgbClr val="F0AD00"/>
              </a:buClr>
              <a:buSzPct val="80000"/>
              <a:buFont typeface="Wingdings 2"/>
              <a:buChar char=""/>
            </a:pPr>
            <a:endParaRPr lang="en-US" sz="1600" dirty="0">
              <a:solidFill>
                <a:prstClr val="black"/>
              </a:solidFill>
              <a:latin typeface="Corbe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450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Figure misli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912" lvl="0" indent="-320040">
              <a:spcBef>
                <a:spcPts val="0"/>
              </a:spcBef>
              <a:buClr>
                <a:srgbClr val="F0AD00"/>
              </a:buClr>
              <a:buSzPct val="80000"/>
              <a:buFont typeface="Wingdings 2"/>
              <a:buChar char=""/>
            </a:pPr>
            <a:r>
              <a:rPr lang="vi-VN" sz="2200" dirty="0" smtClean="0">
                <a:solidFill>
                  <a:prstClr val="black"/>
                </a:solidFill>
                <a:latin typeface="Arial"/>
              </a:rPr>
              <a:t>Sl</a:t>
            </a:r>
            <a:r>
              <a:rPr lang="en-US" sz="2200" dirty="0">
                <a:solidFill>
                  <a:prstClr val="black"/>
                </a:solidFill>
                <a:latin typeface="Corbel"/>
              </a:rPr>
              <a:t>o</a:t>
            </a:r>
            <a:r>
              <a:rPr lang="vi-VN" sz="2200" dirty="0" smtClean="0">
                <a:solidFill>
                  <a:prstClr val="black"/>
                </a:solidFill>
                <a:latin typeface="Arial"/>
              </a:rPr>
              <a:t>venska </a:t>
            </a:r>
            <a:r>
              <a:rPr lang="vi-VN" sz="2200" dirty="0">
                <a:solidFill>
                  <a:prstClr val="black"/>
                </a:solidFill>
                <a:latin typeface="Arial"/>
              </a:rPr>
              <a:t>antiteza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vi-VN" sz="2200" dirty="0" smtClean="0">
                <a:solidFill>
                  <a:prstClr val="black"/>
                </a:solidFill>
                <a:latin typeface="Arial"/>
              </a:rPr>
              <a:t>Ovom stilskom figurom</a:t>
            </a:r>
            <a:r>
              <a:rPr lang="en-US" sz="2200" dirty="0">
                <a:solidFill>
                  <a:prstClr val="black"/>
                </a:solidFill>
                <a:latin typeface="Arial"/>
              </a:rPr>
              <a:t> </a:t>
            </a:r>
            <a:r>
              <a:rPr lang="vi-VN" sz="2200" dirty="0" smtClean="0">
                <a:solidFill>
                  <a:prstClr val="black"/>
                </a:solidFill>
                <a:latin typeface="Arial"/>
              </a:rPr>
              <a:t>počinju narodne pjesme: "Mali </a:t>
            </a:r>
            <a:r>
              <a:rPr lang="vi-VN" sz="2200" dirty="0">
                <a:solidFill>
                  <a:prstClr val="black"/>
                </a:solidFill>
                <a:latin typeface="Arial"/>
              </a:rPr>
              <a:t>Radojica" </a:t>
            </a:r>
            <a:r>
              <a:rPr lang="en-US" sz="2200" dirty="0" smtClean="0">
                <a:solidFill>
                  <a:prstClr val="black"/>
                </a:solidFill>
                <a:latin typeface="Arial"/>
              </a:rPr>
              <a:t>I </a:t>
            </a:r>
            <a:r>
              <a:rPr lang="vi-VN" sz="2200" dirty="0" smtClean="0">
                <a:solidFill>
                  <a:prstClr val="black"/>
                </a:solidFill>
                <a:latin typeface="Arial"/>
              </a:rPr>
              <a:t>"Hasanaginica". </a:t>
            </a:r>
            <a:endParaRPr lang="en-US" sz="2200" dirty="0" smtClean="0">
              <a:solidFill>
                <a:prstClr val="black"/>
              </a:solidFill>
              <a:latin typeface="Aria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vi-VN" sz="2200" dirty="0" smtClean="0">
                <a:solidFill>
                  <a:prstClr val="black"/>
                </a:solidFill>
                <a:latin typeface="Arial"/>
              </a:rPr>
              <a:t>Prvo </a:t>
            </a:r>
            <a:r>
              <a:rPr lang="vi-VN" sz="2200" dirty="0">
                <a:solidFill>
                  <a:prstClr val="black"/>
                </a:solidFill>
                <a:latin typeface="Arial"/>
              </a:rPr>
              <a:t>se navode određene teze: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vi-VN" sz="2200" dirty="0">
                <a:solidFill>
                  <a:prstClr val="black"/>
                </a:solidFill>
                <a:latin typeface="Arial"/>
              </a:rPr>
              <a:t>«Šta se bijeli u gori zelenoj?Al je snijeg, al su labudovi?Da je snijeg već bi </a:t>
            </a:r>
            <a:r>
              <a:rPr lang="vi-VN" sz="2200" dirty="0" smtClean="0">
                <a:solidFill>
                  <a:prstClr val="black"/>
                </a:solidFill>
                <a:latin typeface="Arial"/>
              </a:rPr>
              <a:t>okopnio,</a:t>
            </a:r>
            <a:r>
              <a:rPr lang="en-US" sz="2200" dirty="0" smtClean="0">
                <a:solidFill>
                  <a:prstClr val="black"/>
                </a:solidFill>
                <a:latin typeface="Arial"/>
              </a:rPr>
              <a:t>l</a:t>
            </a:r>
            <a:r>
              <a:rPr lang="vi-VN" sz="2200" dirty="0" smtClean="0">
                <a:solidFill>
                  <a:prstClr val="black"/>
                </a:solidFill>
                <a:latin typeface="Arial"/>
              </a:rPr>
              <a:t>abudovi </a:t>
            </a:r>
            <a:r>
              <a:rPr lang="vi-VN" sz="2200" dirty="0">
                <a:solidFill>
                  <a:prstClr val="black"/>
                </a:solidFill>
                <a:latin typeface="Arial"/>
              </a:rPr>
              <a:t>već bi poletjeli</a:t>
            </a:r>
            <a:r>
              <a:rPr lang="vi-VN" sz="2200" dirty="0" smtClean="0">
                <a:solidFill>
                  <a:prstClr val="black"/>
                </a:solidFill>
                <a:latin typeface="Arial"/>
              </a:rPr>
              <a:t>.»</a:t>
            </a:r>
            <a:endParaRPr lang="en-US" sz="2200" dirty="0" smtClean="0">
              <a:solidFill>
                <a:prstClr val="black"/>
              </a:solidFill>
              <a:latin typeface="Aria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vi-VN" sz="2200" dirty="0" smtClean="0">
                <a:solidFill>
                  <a:prstClr val="black"/>
                </a:solidFill>
                <a:latin typeface="Arial"/>
              </a:rPr>
              <a:t>Narodni</a:t>
            </a:r>
            <a:r>
              <a:rPr lang="vi-VN" sz="2200" dirty="0">
                <a:solidFill>
                  <a:prstClr val="black"/>
                </a:solidFill>
                <a:latin typeface="Arial"/>
              </a:rPr>
              <a:t> </a:t>
            </a:r>
            <a:r>
              <a:rPr lang="vi-VN" sz="2200" dirty="0">
                <a:solidFill>
                  <a:prstClr val="black"/>
                </a:solidFill>
                <a:latin typeface="Arial"/>
                <a:hlinkClick r:id="rId2" tooltip="Pjevač (još nije napisano)"/>
              </a:rPr>
              <a:t>pjevač</a:t>
            </a:r>
            <a:r>
              <a:rPr lang="vi-VN" sz="2200" dirty="0">
                <a:solidFill>
                  <a:prstClr val="black"/>
                </a:solidFill>
                <a:latin typeface="Arial"/>
              </a:rPr>
              <a:t>, zatim, odbacuje jednu po jednu </a:t>
            </a:r>
            <a:r>
              <a:rPr lang="en-US" sz="2200" dirty="0" err="1" smtClean="0">
                <a:solidFill>
                  <a:prstClr val="black"/>
                </a:solidFill>
                <a:latin typeface="Arial"/>
              </a:rPr>
              <a:t>tezu</a:t>
            </a:r>
            <a:r>
              <a:rPr lang="vi-VN" sz="2200" dirty="0" smtClean="0">
                <a:solidFill>
                  <a:prstClr val="black"/>
                </a:solidFill>
                <a:latin typeface="Arial"/>
              </a:rPr>
              <a:t>:</a:t>
            </a:r>
            <a:endParaRPr lang="vi-VN" sz="2200" dirty="0">
              <a:solidFill>
                <a:prstClr val="black"/>
              </a:solidFill>
              <a:latin typeface="Aria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vi-VN" sz="2200" dirty="0">
                <a:solidFill>
                  <a:prstClr val="black"/>
                </a:solidFill>
                <a:latin typeface="Arial"/>
              </a:rPr>
              <a:t>"Nit je snijeg, nit su labudovi</a:t>
            </a:r>
            <a:r>
              <a:rPr lang="vi-VN" sz="2200" dirty="0" smtClean="0">
                <a:solidFill>
                  <a:prstClr val="black"/>
                </a:solidFill>
                <a:latin typeface="Arial"/>
              </a:rPr>
              <a:t>...“</a:t>
            </a:r>
            <a:r>
              <a:rPr lang="en-US" sz="22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vi-VN" sz="2200" dirty="0" smtClean="0">
                <a:solidFill>
                  <a:prstClr val="black"/>
                </a:solidFill>
                <a:latin typeface="Arial"/>
              </a:rPr>
              <a:t>i </a:t>
            </a:r>
            <a:r>
              <a:rPr lang="vi-VN" sz="2200" dirty="0">
                <a:solidFill>
                  <a:prstClr val="black"/>
                </a:solidFill>
                <a:latin typeface="Arial"/>
              </a:rPr>
              <a:t>iznosi protivnu tvrdnju, antitezu </a:t>
            </a:r>
            <a:r>
              <a:rPr lang="sr-Latn-ME" sz="2200" dirty="0">
                <a:solidFill>
                  <a:prstClr val="black"/>
                </a:solidFill>
                <a:latin typeface="Arial"/>
              </a:rPr>
              <a:t>-</a:t>
            </a:r>
            <a:r>
              <a:rPr lang="vi-VN" sz="2200" dirty="0" smtClean="0">
                <a:solidFill>
                  <a:prstClr val="black"/>
                </a:solidFill>
                <a:latin typeface="Arial"/>
              </a:rPr>
              <a:t>bijeli </a:t>
            </a:r>
            <a:r>
              <a:rPr lang="vi-VN" sz="2200" dirty="0">
                <a:solidFill>
                  <a:prstClr val="black"/>
                </a:solidFill>
                <a:latin typeface="Arial"/>
              </a:rPr>
              <a:t>se šator age </a:t>
            </a:r>
            <a:r>
              <a:rPr lang="vi-VN" sz="2200" dirty="0" smtClean="0">
                <a:solidFill>
                  <a:prstClr val="black"/>
                </a:solidFill>
                <a:latin typeface="Arial"/>
              </a:rPr>
              <a:t>Hasan-age.</a:t>
            </a:r>
            <a:endParaRPr lang="en-US" sz="2200" dirty="0" smtClean="0">
              <a:solidFill>
                <a:prstClr val="black"/>
              </a:solidFill>
              <a:latin typeface="Aria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en-US" sz="2200" dirty="0" smtClean="0">
                <a:solidFill>
                  <a:prstClr val="black"/>
                </a:solidFill>
                <a:latin typeface="Arial"/>
              </a:rPr>
              <a:t>Ova </a:t>
            </a:r>
            <a:r>
              <a:rPr lang="en-US" sz="2200" dirty="0" err="1" smtClean="0">
                <a:solidFill>
                  <a:prstClr val="black"/>
                </a:solidFill>
                <a:latin typeface="Arial"/>
              </a:rPr>
              <a:t>stilska</a:t>
            </a:r>
            <a:r>
              <a:rPr lang="en-US" sz="22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Arial"/>
              </a:rPr>
              <a:t>figura</a:t>
            </a:r>
            <a:r>
              <a:rPr lang="en-US" sz="2200" dirty="0" smtClean="0">
                <a:solidFill>
                  <a:prstClr val="black"/>
                </a:solidFill>
                <a:latin typeface="Arial"/>
              </a:rPr>
              <a:t> je </a:t>
            </a:r>
            <a:r>
              <a:rPr lang="sr-Latn-ME" sz="2200" dirty="0" smtClean="0">
                <a:solidFill>
                  <a:prstClr val="black"/>
                </a:solidFill>
                <a:latin typeface="Arial"/>
              </a:rPr>
              <a:t>česta u </a:t>
            </a:r>
            <a:r>
              <a:rPr lang="en-US" sz="22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Arial"/>
              </a:rPr>
              <a:t>poeziji</a:t>
            </a:r>
            <a:r>
              <a:rPr lang="en-US" sz="22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sr-Latn-ME" sz="2200" dirty="0" smtClean="0">
                <a:solidFill>
                  <a:prstClr val="black"/>
                </a:solidFill>
                <a:latin typeface="Arial"/>
              </a:rPr>
              <a:t>slovensk</a:t>
            </a:r>
            <a:r>
              <a:rPr lang="en-US" sz="2200" dirty="0" err="1" smtClean="0">
                <a:solidFill>
                  <a:prstClr val="black"/>
                </a:solidFill>
                <a:latin typeface="Arial"/>
              </a:rPr>
              <a:t>ih</a:t>
            </a:r>
            <a:r>
              <a:rPr lang="en-US" sz="22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Arial"/>
              </a:rPr>
              <a:t>narod</a:t>
            </a:r>
            <a:r>
              <a:rPr lang="sr-Latn-ME" sz="2200" dirty="0" smtClean="0">
                <a:solidFill>
                  <a:prstClr val="black"/>
                </a:solidFill>
                <a:latin typeface="Arial"/>
              </a:rPr>
              <a:t>a, </a:t>
            </a:r>
            <a:r>
              <a:rPr lang="sr-Latn-ME" sz="2200" dirty="0" smtClean="0">
                <a:solidFill>
                  <a:prstClr val="black"/>
                </a:solidFill>
                <a:latin typeface="Arial"/>
              </a:rPr>
              <a:t>pa je tako i dobila naziv slovenska antiteza.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65229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125</TotalTime>
  <Words>210</Words>
  <Application>Microsoft Office PowerPoint</Application>
  <PresentationFormat>On-screen Show (4:3)</PresentationFormat>
  <Paragraphs>90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Thatch</vt:lpstr>
      <vt:lpstr>Stilske figure</vt:lpstr>
      <vt:lpstr>PowerPoint Presentation</vt:lpstr>
      <vt:lpstr>PowerPoint Presentation</vt:lpstr>
      <vt:lpstr>Figure dikcije (zvučne figure)</vt:lpstr>
      <vt:lpstr>Figure riječi ili tropi</vt:lpstr>
      <vt:lpstr>Figure riječi ili tropi</vt:lpstr>
      <vt:lpstr>Figure konstrukcije</vt:lpstr>
      <vt:lpstr>Figure misli</vt:lpstr>
      <vt:lpstr>Figure misli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Stilske figure</dc:title>
  <dc:creator>Korisnik</dc:creator>
  <cp:lastModifiedBy>Korisnik</cp:lastModifiedBy>
  <cp:revision>21</cp:revision>
  <dcterms:created xsi:type="dcterms:W3CDTF">2020-09-14T14:57:12Z</dcterms:created>
  <dcterms:modified xsi:type="dcterms:W3CDTF">2020-10-04T16:48:25Z</dcterms:modified>
</cp:coreProperties>
</file>