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61" r:id="rId2"/>
    <p:sldId id="272" r:id="rId3"/>
    <p:sldId id="273" r:id="rId4"/>
    <p:sldId id="274" r:id="rId5"/>
    <p:sldId id="275" r:id="rId6"/>
    <p:sldId id="276" r:id="rId7"/>
    <p:sldId id="277" r:id="rId8"/>
    <p:sldId id="278" r:id="rId9"/>
    <p:sldId id="279" r:id="rId10"/>
    <p:sldId id="263" r:id="rId11"/>
    <p:sldId id="271" r:id="rId12"/>
    <p:sldId id="26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C89EF96-8CEA-46FF-86C4-4CE0E760980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34" autoAdjust="0"/>
    <p:restoredTop sz="94706" autoAdjust="0"/>
  </p:normalViewPr>
  <p:slideViewPr>
    <p:cSldViewPr snapToGrid="0">
      <p:cViewPr>
        <p:scale>
          <a:sx n="81" d="100"/>
          <a:sy n="81" d="100"/>
        </p:scale>
        <p:origin x="-78" y="-54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2" d="100"/>
          <a:sy n="82" d="100"/>
        </p:scale>
        <p:origin x="3852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041DB8-B66F-4DC8-A96E-33677E0F90FF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04A0D4-B89B-4ADD-AF9E-38636B40EE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3891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B49C4A-65AC-492D-9701-81B46C3AD0E4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869989-EB00-4EE7-BCB5-25BDC5BB29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6361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2801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8156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0462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5799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6" name="Straight Connector 5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" name="Group 22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1" name="Straight Connector 40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6" name="Group 45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2" name="Straight Connector 51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Connector 52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Connector 53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7" name="Straight Connector 46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oup 23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5" name="Straight Connector 24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0" name="Group 29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6" name="Straight Connector 35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36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1" name="Straight Connector 30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3845" y="1909346"/>
            <a:ext cx="9604310" cy="3383280"/>
          </a:xfrm>
        </p:spPr>
        <p:txBody>
          <a:bodyPr anchor="b">
            <a:normAutofit/>
          </a:bodyPr>
          <a:lstStyle>
            <a:lvl1pPr algn="l">
              <a:lnSpc>
                <a:spcPct val="76000"/>
              </a:lnSpc>
              <a:defRPr sz="8000" cap="none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3845" y="5432564"/>
            <a:ext cx="9604310" cy="4572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cxnSp>
        <p:nvCxnSpPr>
          <p:cNvPr id="58" name="Straight Connector 57"/>
          <p:cNvCxnSpPr/>
          <p:nvPr userDrawn="1"/>
        </p:nvCxnSpPr>
        <p:spPr>
          <a:xfrm>
            <a:off x="1295400" y="5294175"/>
            <a:ext cx="96012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A29A4-78C8-47AB-BA06-22CB45938951}" type="datetime1">
              <a:rPr lang="en-US" smtClean="0"/>
              <a:t>4/12/2021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09314" y="489856"/>
            <a:ext cx="1687286" cy="530134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9" y="489856"/>
            <a:ext cx="7587344" cy="5301343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D4ACF-2D82-46F2-A8E9-23963AA34E86}" type="datetime1">
              <a:rPr lang="en-US" smtClean="0"/>
              <a:t>4/12/2021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74B5B-21A0-4192-BF4C-38187F1A68D8}" type="datetime1">
              <a:rPr lang="en-US" smtClean="0"/>
              <a:t>4/12/2021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gradFill flip="none" rotWithShape="1">
          <a:gsLst>
            <a:gs pos="0">
              <a:schemeClr val="accent1"/>
            </a:gs>
            <a:gs pos="97000">
              <a:schemeClr val="accent1">
                <a:lumMod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8" name="Straight Connector 7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" name="Group 23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2" name="Straight Connector 41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" name="Group 46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3" name="Straight Connector 52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Connector 53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8" name="Straight Connector 47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oup 24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6" name="Straight Connector 25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1" name="Group 30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7" name="Straight Connector 36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2" name="Straight Connector 31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541573"/>
            <a:ext cx="9601200" cy="2743200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6000" cap="none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5431536"/>
            <a:ext cx="9601200" cy="4572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58" name="Straight Connector 57"/>
          <p:cNvCxnSpPr/>
          <p:nvPr userDrawn="1"/>
        </p:nvCxnSpPr>
        <p:spPr>
          <a:xfrm>
            <a:off x="1295400" y="5294175"/>
            <a:ext cx="9601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67780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1981199"/>
            <a:ext cx="4572000" cy="38100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4600" y="1981199"/>
            <a:ext cx="4572000" cy="38100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5CF7C-B333-48E1-A4A6-83A3C8B73AC0}" type="datetime1">
              <a:rPr lang="en-US" smtClean="0"/>
              <a:t>4/12/2021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818322"/>
            <a:ext cx="4572000" cy="6413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2503713"/>
            <a:ext cx="4572000" cy="328748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24600" y="1818322"/>
            <a:ext cx="4572000" cy="6413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24600" y="2503713"/>
            <a:ext cx="4572000" cy="328748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20762-5CBF-4210-AB54-376B091119F8}" type="datetime1">
              <a:rPr lang="en-US" smtClean="0"/>
              <a:t>4/12/2021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DB371-BF5F-4058-A212-1A908E4D2674}" type="datetime1">
              <a:rPr lang="en-US" smtClean="0"/>
              <a:t>4/12/2021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" name="Group 160"/>
          <p:cNvGrpSpPr/>
          <p:nvPr userDrawn="1"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162" name="Straight Connector 161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8" name="Group 177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196" name="Straight Connector 195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Straight Connector 196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Straight Connector 197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Straight Connector 198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Straight Connector 199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1" name="Group 200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207" name="Straight Connector 206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8" name="Straight Connector 207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9" name="Straight Connector 208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0" name="Straight Connector 209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1" name="Straight Connector 210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02" name="Straight Connector 201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Straight Connector 202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Straight Connector 203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" name="Straight Connector 204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Straight Connector 205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9" name="Group 178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180" name="Straight Connector 179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181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85" name="Group 184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91" name="Straight Connector 190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2" name="Straight Connector 191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3" name="Straight Connector 192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4" name="Straight Connector 193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5" name="Straight Connector 194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86" name="Straight Connector 185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86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Straight Connector 189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13" name="Footer Placeholder 2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212" name="Date Placeholder 2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4083B-90AA-48CF-BAD5-00AA24D7F288}" type="datetime1">
              <a:rPr lang="en-US" smtClean="0"/>
              <a:t>4/12/2021</a:t>
            </a:fld>
            <a:endParaRPr lang="en-US"/>
          </a:p>
        </p:txBody>
      </p:sp>
      <p:sp>
        <p:nvSpPr>
          <p:cNvPr id="214" name="Slide Number Placeholder 2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Pr>
        <a:gradFill flip="none" rotWithShape="1">
          <a:gsLst>
            <a:gs pos="0">
              <a:schemeClr val="accent1"/>
            </a:gs>
            <a:gs pos="100000">
              <a:schemeClr val="accent1">
                <a:lumMod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 userDrawn="1"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10" name="Straight Connector 9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6" name="Group 25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4" name="Straight Connector 43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9" name="Group 48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5" name="Straight Connector 54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57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Straight Connector 58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0" name="Straight Connector 49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Group 26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8" name="Straight Connector 27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3" name="Group 32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9" name="Straight Connector 38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42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4" name="Straight Connector 33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" name="Rectangle 6"/>
          <p:cNvSpPr/>
          <p:nvPr userDrawn="1"/>
        </p:nvSpPr>
        <p:spPr>
          <a:xfrm>
            <a:off x="0" y="0"/>
            <a:ext cx="7315200" cy="6858000"/>
          </a:xfrm>
          <a:prstGeom prst="rect">
            <a:avLst/>
          </a:prstGeom>
          <a:gradFill>
            <a:gsLst>
              <a:gs pos="69000">
                <a:schemeClr val="bg1"/>
              </a:gs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13152" y="571500"/>
            <a:ext cx="3657600" cy="2197100"/>
          </a:xfrm>
        </p:spPr>
        <p:txBody>
          <a:bodyPr anchor="b">
            <a:normAutofit/>
          </a:bodyPr>
          <a:lstStyle>
            <a:lvl1pPr>
              <a:defRPr sz="2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3197" y="571500"/>
            <a:ext cx="6217920" cy="5715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13152" y="2995012"/>
            <a:ext cx="3657600" cy="228595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60" name="Straight Connector 59"/>
          <p:cNvCxnSpPr/>
          <p:nvPr userDrawn="1"/>
        </p:nvCxnSpPr>
        <p:spPr>
          <a:xfrm>
            <a:off x="7923089" y="2895600"/>
            <a:ext cx="365931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BAF629-ECA2-4CF3-B790-9D9BDED98269}" type="datetime1">
              <a:rPr lang="en-US" smtClean="0"/>
              <a:pPr/>
              <a:t>4/12/2021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gradFill flip="none" rotWithShape="1">
          <a:gsLst>
            <a:gs pos="0">
              <a:schemeClr val="accent1"/>
            </a:gs>
            <a:gs pos="100000">
              <a:schemeClr val="accent1">
                <a:lumMod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9" name="Straight Connector 8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5" name="Group 24"/>
            <p:cNvGrpSpPr/>
            <p:nvPr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3" name="Straight Connector 42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" name="Group 47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4" name="Straight Connector 53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57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9" name="Straight Connector 48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Group 25"/>
            <p:cNvGrpSpPr/>
            <p:nvPr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7" name="Straight Connector 26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2" name="Group 31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8" name="Straight Connector 37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3" name="Straight Connector 32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0" name="Rectangle 59"/>
          <p:cNvSpPr/>
          <p:nvPr/>
        </p:nvSpPr>
        <p:spPr>
          <a:xfrm>
            <a:off x="0" y="0"/>
            <a:ext cx="7315200" cy="6858000"/>
          </a:xfrm>
          <a:prstGeom prst="rect">
            <a:avLst/>
          </a:prstGeom>
          <a:gradFill>
            <a:gsLst>
              <a:gs pos="69000">
                <a:schemeClr val="bg1"/>
              </a:gs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9" name="Straight Connector 58"/>
          <p:cNvCxnSpPr/>
          <p:nvPr/>
        </p:nvCxnSpPr>
        <p:spPr>
          <a:xfrm>
            <a:off x="7923089" y="2895600"/>
            <a:ext cx="365931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09560" y="576072"/>
            <a:ext cx="3657600" cy="2194560"/>
          </a:xfrm>
        </p:spPr>
        <p:txBody>
          <a:bodyPr anchor="b">
            <a:normAutofit/>
          </a:bodyPr>
          <a:lstStyle>
            <a:lvl1pPr>
              <a:defRPr sz="2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4412" y="-159"/>
            <a:ext cx="7315200" cy="6858000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09560" y="2999232"/>
            <a:ext cx="3657600" cy="2286000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20318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3000">
              <a:schemeClr val="bg1"/>
            </a:gs>
            <a:gs pos="0">
              <a:schemeClr val="bg1">
                <a:lumMod val="100000"/>
              </a:schemeClr>
            </a:gs>
            <a:gs pos="100000">
              <a:schemeClr val="bg1">
                <a:lumMod val="95000"/>
                <a:alpha val="6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" name="Group 95"/>
          <p:cNvGrpSpPr/>
          <p:nvPr userDrawn="1"/>
        </p:nvGrpSpPr>
        <p:grpSpPr bwMode="hidden">
          <a:xfrm>
            <a:off x="-1" y="-195943"/>
            <a:ext cx="12192002" cy="6858000"/>
            <a:chOff x="-1" y="0"/>
            <a:chExt cx="12192002" cy="6858000"/>
          </a:xfrm>
        </p:grpSpPr>
        <p:cxnSp>
          <p:nvCxnSpPr>
            <p:cNvPr id="97" name="Straight Connector 96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3" name="Group 112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131" name="Straight Connector 130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36" name="Group 135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42" name="Straight Connector 141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" name="Straight Connector 142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4" name="Straight Connector 143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5" name="Straight Connector 144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6" name="Straight Connector 145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37" name="Straight Connector 136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Connector 137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Connector 138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Straight Connector 139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Straight Connector 140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4" name="Group 113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115" name="Straight Connector 114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20" name="Group 119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26" name="Straight Connector 125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Straight Connector 126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Straight Connector 127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Straight Connector 128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Straight Connector 129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21" name="Straight Connector 120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Connector 124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0" y="503853"/>
            <a:ext cx="9601200" cy="114238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981201"/>
            <a:ext cx="9601200" cy="3809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148" name="Straight Connector 147"/>
          <p:cNvCxnSpPr/>
          <p:nvPr userDrawn="1"/>
        </p:nvCxnSpPr>
        <p:spPr>
          <a:xfrm>
            <a:off x="609600" y="6172200"/>
            <a:ext cx="10972800" cy="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1" y="6289679"/>
            <a:ext cx="6128030" cy="2224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294042" y="6289679"/>
            <a:ext cx="965946" cy="2224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fld id="{B51B2453-8663-4C69-AF73-9FD7B1DEC5D0}" type="datetime1">
              <a:rPr lang="en-US" smtClean="0"/>
              <a:pPr/>
              <a:t>4/12/2021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65311" y="6289679"/>
            <a:ext cx="918882" cy="2224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9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79388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79388" algn="l" defTabSz="914400" rtl="0" eaLnBrk="1" latinLnBrk="0" hangingPunct="1">
        <a:lnSpc>
          <a:spcPct val="90000"/>
        </a:lnSpc>
        <a:spcBef>
          <a:spcPts val="60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79388" algn="l" defTabSz="914400" rtl="0" eaLnBrk="1" latinLnBrk="0" hangingPunct="1">
        <a:lnSpc>
          <a:spcPct val="90000"/>
        </a:lnSpc>
        <a:spcBef>
          <a:spcPts val="60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878012" indent="0" algn="l" defTabSz="914400" rtl="0" eaLnBrk="1" latinLnBrk="0" hangingPunct="1">
        <a:lnSpc>
          <a:spcPct val="90000"/>
        </a:lnSpc>
        <a:spcBef>
          <a:spcPts val="600"/>
        </a:spcBef>
        <a:buClr>
          <a:schemeClr val="accent1">
            <a:lumMod val="75000"/>
          </a:schemeClr>
        </a:buClr>
        <a:buSzPct val="100000"/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microsoft.com/office/2007/relationships/hdphoto" Target="../media/hdphoto7.wdp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microsoft.com/office/2007/relationships/hdphoto" Target="../media/hdphoto9.wdp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7017" y="1909346"/>
            <a:ext cx="10271138" cy="3383280"/>
          </a:xfrm>
        </p:spPr>
        <p:txBody>
          <a:bodyPr/>
          <a:lstStyle/>
          <a:p>
            <a:r>
              <a:rPr lang="sr-Latn-ME" dirty="0" smtClean="0">
                <a:solidFill>
                  <a:schemeClr val="accent1">
                    <a:lumMod val="75000"/>
                  </a:schemeClr>
                </a:solidFill>
                <a:latin typeface="Impact" panose="020B0806030902050204" pitchFamily="34" charset="0"/>
              </a:rPr>
              <a:t>KORIŠĆENJE KOAKSIJALNOG KABLA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6279" y="5502903"/>
            <a:ext cx="9604310" cy="457200"/>
          </a:xfrm>
        </p:spPr>
        <p:txBody>
          <a:bodyPr>
            <a:normAutofit/>
          </a:bodyPr>
          <a:lstStyle/>
          <a:p>
            <a:pPr algn="r"/>
            <a:r>
              <a:rPr lang="en-US" sz="2400" smtClean="0">
                <a:latin typeface="Impact" panose="020B0806030902050204" pitchFamily="34" charset="0"/>
              </a:rPr>
              <a:t>.</a:t>
            </a:r>
            <a:endParaRPr lang="en-US" sz="2400" dirty="0">
              <a:latin typeface="Impact" panose="020B080603090205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7096" y="377901"/>
            <a:ext cx="7242676" cy="11644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934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6955962">
            <a:off x="8176737" y="1745023"/>
            <a:ext cx="4626166" cy="2534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04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77388" y="857792"/>
            <a:ext cx="10487297" cy="381000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dirty="0" err="1"/>
              <a:t>Koaksijalni</a:t>
            </a:r>
            <a:r>
              <a:rPr lang="en-US" dirty="0"/>
              <a:t> </a:t>
            </a:r>
            <a:r>
              <a:rPr lang="en-US" dirty="0" err="1"/>
              <a:t>vod</a:t>
            </a:r>
            <a:r>
              <a:rPr lang="en-US" dirty="0"/>
              <a:t> </a:t>
            </a:r>
            <a:r>
              <a:rPr lang="en-US" dirty="0" err="1"/>
              <a:t>ima</a:t>
            </a:r>
            <a:r>
              <a:rPr lang="en-US" dirty="0"/>
              <a:t> </a:t>
            </a:r>
            <a:r>
              <a:rPr lang="en-US" dirty="0" err="1"/>
              <a:t>slične</a:t>
            </a:r>
            <a:r>
              <a:rPr lang="en-US" dirty="0"/>
              <a:t> </a:t>
            </a:r>
            <a:r>
              <a:rPr lang="en-US" dirty="0" err="1"/>
              <a:t>osobine</a:t>
            </a:r>
            <a:r>
              <a:rPr lang="en-US" dirty="0"/>
              <a:t>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radio </a:t>
            </a:r>
            <a:r>
              <a:rPr lang="en-US" dirty="0" err="1"/>
              <a:t>sistemi</a:t>
            </a:r>
            <a:r>
              <a:rPr lang="en-US" dirty="0"/>
              <a:t>. </a:t>
            </a:r>
            <a:r>
              <a:rPr lang="en-US" dirty="0" err="1"/>
              <a:t>Zajednički</a:t>
            </a:r>
            <a:r>
              <a:rPr lang="en-US" dirty="0"/>
              <a:t> </a:t>
            </a:r>
            <a:r>
              <a:rPr lang="en-US" dirty="0" err="1"/>
              <a:t>kabl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koji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povezani</a:t>
            </a:r>
            <a:r>
              <a:rPr lang="en-US" dirty="0"/>
              <a:t> </a:t>
            </a:r>
            <a:r>
              <a:rPr lang="en-US" dirty="0" err="1"/>
              <a:t>svi</a:t>
            </a:r>
            <a:r>
              <a:rPr lang="en-US" dirty="0"/>
              <a:t> </a:t>
            </a:r>
            <a:r>
              <a:rPr lang="en-US" dirty="0" err="1"/>
              <a:t>računari</a:t>
            </a:r>
            <a:r>
              <a:rPr lang="en-US" dirty="0"/>
              <a:t> (</a:t>
            </a:r>
            <a:r>
              <a:rPr lang="en-US" dirty="0" err="1"/>
              <a:t>slika</a:t>
            </a:r>
            <a:r>
              <a:rPr lang="en-US" dirty="0"/>
              <a:t>) </a:t>
            </a:r>
            <a:r>
              <a:rPr lang="en-US" dirty="0" err="1"/>
              <a:t>ima</a:t>
            </a:r>
            <a:r>
              <a:rPr lang="en-US" dirty="0"/>
              <a:t> 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</a:rPr>
              <a:t>ulogu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</a:rPr>
              <a:t>etra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</a:rPr>
              <a:t>za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</a:rPr>
              <a:t>komunikaciju</a:t>
            </a:r>
            <a:r>
              <a:rPr lang="en-US" dirty="0"/>
              <a:t> (</a:t>
            </a:r>
            <a:r>
              <a:rPr lang="en-US" dirty="0" err="1"/>
              <a:t>eng.</a:t>
            </a:r>
            <a:r>
              <a:rPr lang="en-US" dirty="0"/>
              <a:t> </a:t>
            </a:r>
            <a:r>
              <a:rPr lang="en-US" i="1" dirty="0"/>
              <a:t>ether</a:t>
            </a:r>
            <a:r>
              <a:rPr lang="en-US" dirty="0"/>
              <a:t>, </a:t>
            </a:r>
            <a:r>
              <a:rPr lang="en-US" dirty="0" err="1"/>
              <a:t>odakle</a:t>
            </a:r>
            <a:r>
              <a:rPr lang="en-US" dirty="0"/>
              <a:t> se </a:t>
            </a:r>
            <a:r>
              <a:rPr lang="en-US" dirty="0" err="1"/>
              <a:t>izvodi</a:t>
            </a:r>
            <a:r>
              <a:rPr lang="en-US" dirty="0"/>
              <a:t> </a:t>
            </a:r>
            <a:r>
              <a:rPr lang="en-US" dirty="0" err="1"/>
              <a:t>reč</a:t>
            </a:r>
            <a:r>
              <a:rPr lang="en-US" dirty="0"/>
              <a:t> </a:t>
            </a:r>
            <a:r>
              <a:rPr lang="en-US" i="1" dirty="0"/>
              <a:t>Ethernet</a:t>
            </a:r>
            <a:r>
              <a:rPr lang="en-US" dirty="0"/>
              <a:t>).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04011" y="1638395"/>
            <a:ext cx="5943600" cy="4170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092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4325" y="557347"/>
            <a:ext cx="6529252" cy="528175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500" dirty="0">
                <a:solidFill>
                  <a:schemeClr val="accent1">
                    <a:lumMod val="75000"/>
                  </a:schemeClr>
                </a:solidFill>
                <a:latin typeface="Impact" panose="020B0806030902050204" pitchFamily="34" charset="0"/>
              </a:rPr>
              <a:t>Ethernet </a:t>
            </a:r>
            <a:r>
              <a:rPr lang="en-US" sz="3500" dirty="0" err="1">
                <a:solidFill>
                  <a:schemeClr val="accent1">
                    <a:lumMod val="75000"/>
                  </a:schemeClr>
                </a:solidFill>
                <a:latin typeface="Impact" panose="020B0806030902050204" pitchFamily="34" charset="0"/>
              </a:rPr>
              <a:t>standardi</a:t>
            </a:r>
            <a:endParaRPr lang="en-US" sz="3500" dirty="0">
              <a:solidFill>
                <a:schemeClr val="accent1">
                  <a:lumMod val="75000"/>
                </a:schemeClr>
              </a:solidFill>
              <a:latin typeface="Impact" panose="020B0806030902050204" pitchFamily="34" charset="0"/>
            </a:endParaRPr>
          </a:p>
          <a:p>
            <a:pPr marL="0" indent="0" algn="just">
              <a:buNone/>
            </a:pPr>
            <a:r>
              <a:rPr lang="en-US" sz="1900" dirty="0" smtClean="0"/>
              <a:t>Ethernet </a:t>
            </a:r>
            <a:r>
              <a:rPr lang="en-US" sz="1900" dirty="0"/>
              <a:t>je </a:t>
            </a:r>
            <a:r>
              <a:rPr lang="en-US" sz="1900" dirty="0" err="1"/>
              <a:t>originalno</a:t>
            </a:r>
            <a:r>
              <a:rPr lang="en-US" sz="1900" dirty="0"/>
              <a:t> </a:t>
            </a:r>
            <a:r>
              <a:rPr lang="en-US" sz="1900" dirty="0" err="1"/>
              <a:t>razvila</a:t>
            </a:r>
            <a:r>
              <a:rPr lang="en-US" sz="1900" dirty="0"/>
              <a:t> </a:t>
            </a:r>
            <a:r>
              <a:rPr lang="en-US" sz="1900" dirty="0" err="1"/>
              <a:t>kompanija</a:t>
            </a:r>
            <a:r>
              <a:rPr lang="en-US" sz="1900" dirty="0"/>
              <a:t> </a:t>
            </a:r>
            <a:r>
              <a:rPr lang="en-US" sz="1900" b="1" dirty="0"/>
              <a:t>Xerox PARC</a:t>
            </a:r>
            <a:r>
              <a:rPr lang="en-US" sz="1900" dirty="0"/>
              <a:t> 1973-1975. </a:t>
            </a:r>
            <a:r>
              <a:rPr lang="en-US" sz="1900" dirty="0" err="1"/>
              <a:t>godine</a:t>
            </a:r>
            <a:r>
              <a:rPr lang="en-US" sz="1900" dirty="0" smtClean="0"/>
              <a:t>.</a:t>
            </a:r>
            <a:r>
              <a:rPr lang="sr-Latn-ME" sz="1900" dirty="0" smtClean="0"/>
              <a:t> </a:t>
            </a:r>
            <a:r>
              <a:rPr lang="en-US" sz="1900" dirty="0" err="1" smtClean="0"/>
              <a:t>Godine</a:t>
            </a:r>
            <a:r>
              <a:rPr lang="en-US" sz="1900" dirty="0" smtClean="0"/>
              <a:t> 1975</a:t>
            </a:r>
            <a:r>
              <a:rPr lang="sr-Latn-ME" sz="1900" dirty="0" smtClean="0"/>
              <a:t>,</a:t>
            </a:r>
            <a:r>
              <a:rPr lang="en-US" sz="1900" dirty="0" smtClean="0"/>
              <a:t> </a:t>
            </a:r>
            <a:r>
              <a:rPr lang="en-US" sz="1900" dirty="0"/>
              <a:t>Xerox je </a:t>
            </a:r>
            <a:r>
              <a:rPr lang="en-US" sz="1900" dirty="0" err="1"/>
              <a:t>objavio</a:t>
            </a:r>
            <a:r>
              <a:rPr lang="en-US" sz="1900" dirty="0"/>
              <a:t> </a:t>
            </a:r>
            <a:r>
              <a:rPr lang="en-US" sz="1900" dirty="0" err="1"/>
              <a:t>patente</a:t>
            </a:r>
            <a:r>
              <a:rPr lang="en-US" sz="1900" dirty="0"/>
              <a:t> </a:t>
            </a:r>
            <a:r>
              <a:rPr lang="en-US" sz="1900" dirty="0" err="1"/>
              <a:t>navodeći</a:t>
            </a:r>
            <a:r>
              <a:rPr lang="en-US" sz="1900" dirty="0"/>
              <a:t> </a:t>
            </a:r>
            <a:r>
              <a:rPr lang="en-US" sz="1900" dirty="0" err="1"/>
              <a:t>imena</a:t>
            </a:r>
            <a:r>
              <a:rPr lang="en-US" sz="1900" dirty="0"/>
              <a:t> Roberta </a:t>
            </a:r>
            <a:r>
              <a:rPr lang="en-US" sz="1900" dirty="0" err="1"/>
              <a:t>Metcalfea</a:t>
            </a:r>
            <a:r>
              <a:rPr lang="en-US" sz="1900" dirty="0"/>
              <a:t>, </a:t>
            </a:r>
            <a:r>
              <a:rPr lang="en-US" sz="1900" dirty="0" err="1"/>
              <a:t>Davida</a:t>
            </a:r>
            <a:r>
              <a:rPr lang="en-US" sz="1900" dirty="0"/>
              <a:t> </a:t>
            </a:r>
            <a:r>
              <a:rPr lang="en-US" sz="1900" dirty="0" err="1"/>
              <a:t>Bouggsa</a:t>
            </a:r>
            <a:r>
              <a:rPr lang="en-US" sz="1900" dirty="0"/>
              <a:t>, Chuck </a:t>
            </a:r>
            <a:r>
              <a:rPr lang="en-US" sz="1900" dirty="0" err="1"/>
              <a:t>Thackera</a:t>
            </a:r>
            <a:r>
              <a:rPr lang="en-US" sz="1900" dirty="0"/>
              <a:t> </a:t>
            </a:r>
            <a:r>
              <a:rPr lang="en-US" sz="1900" dirty="0" err="1"/>
              <a:t>i</a:t>
            </a:r>
            <a:r>
              <a:rPr lang="en-US" sz="1900" dirty="0"/>
              <a:t> Butler </a:t>
            </a:r>
            <a:r>
              <a:rPr lang="en-US" sz="1900" dirty="0" err="1"/>
              <a:t>Lampsona</a:t>
            </a:r>
            <a:r>
              <a:rPr lang="en-US" sz="1900" dirty="0"/>
              <a:t> </a:t>
            </a:r>
            <a:r>
              <a:rPr lang="en-US" sz="1900" dirty="0" err="1"/>
              <a:t>kao</a:t>
            </a:r>
            <a:r>
              <a:rPr lang="en-US" sz="1900" dirty="0"/>
              <a:t> </a:t>
            </a:r>
            <a:r>
              <a:rPr lang="en-US" sz="1900" dirty="0" err="1"/>
              <a:t>pronalazače</a:t>
            </a:r>
            <a:r>
              <a:rPr lang="en-US" sz="1900" dirty="0"/>
              <a:t> </a:t>
            </a:r>
            <a:r>
              <a:rPr lang="en-US" sz="1900" b="1" dirty="0" err="1"/>
              <a:t>sistema</a:t>
            </a:r>
            <a:r>
              <a:rPr lang="en-US" sz="1900" b="1" dirty="0"/>
              <a:t> </a:t>
            </a:r>
            <a:r>
              <a:rPr lang="en-US" sz="1900" b="1" dirty="0" err="1"/>
              <a:t>za</a:t>
            </a:r>
            <a:r>
              <a:rPr lang="en-US" sz="1900" b="1" dirty="0"/>
              <a:t> </a:t>
            </a:r>
            <a:r>
              <a:rPr lang="en-US" sz="1900" b="1" dirty="0" err="1"/>
              <a:t>komunikaciju</a:t>
            </a:r>
            <a:r>
              <a:rPr lang="en-US" sz="1900" b="1" dirty="0"/>
              <a:t> </a:t>
            </a:r>
            <a:r>
              <a:rPr lang="en-US" sz="1900" b="1" dirty="0" err="1"/>
              <a:t>sa</a:t>
            </a:r>
            <a:r>
              <a:rPr lang="en-US" sz="1900" b="1" dirty="0"/>
              <a:t> </a:t>
            </a:r>
            <a:r>
              <a:rPr lang="en-US" sz="1900" b="1" dirty="0" err="1"/>
              <a:t>više</a:t>
            </a:r>
            <a:r>
              <a:rPr lang="en-US" sz="1900" b="1" dirty="0"/>
              <a:t> </a:t>
            </a:r>
            <a:r>
              <a:rPr lang="en-US" sz="1900" b="1" dirty="0" err="1"/>
              <a:t>pristupnih</a:t>
            </a:r>
            <a:r>
              <a:rPr lang="en-US" sz="1900" b="1" dirty="0"/>
              <a:t> </a:t>
            </a:r>
            <a:r>
              <a:rPr lang="en-US" sz="1900" b="1" dirty="0" err="1"/>
              <a:t>tačaka</a:t>
            </a:r>
            <a:r>
              <a:rPr lang="en-US" sz="1900" b="1" dirty="0"/>
              <a:t> </a:t>
            </a:r>
            <a:r>
              <a:rPr lang="en-US" sz="1900" b="1" dirty="0" err="1"/>
              <a:t>sa</a:t>
            </a:r>
            <a:r>
              <a:rPr lang="en-US" sz="1900" b="1" dirty="0"/>
              <a:t> </a:t>
            </a:r>
            <a:r>
              <a:rPr lang="en-US" sz="1900" b="1" dirty="0" err="1"/>
              <a:t>detekcijom</a:t>
            </a:r>
            <a:r>
              <a:rPr lang="en-US" sz="1900" b="1" dirty="0"/>
              <a:t> </a:t>
            </a:r>
            <a:r>
              <a:rPr lang="en-US" sz="1900" b="1" dirty="0" err="1"/>
              <a:t>kolizije</a:t>
            </a:r>
            <a:r>
              <a:rPr lang="en-US" sz="1900" dirty="0"/>
              <a:t>. </a:t>
            </a:r>
            <a:endParaRPr lang="sr-Latn-ME" sz="1900" dirty="0" smtClean="0"/>
          </a:p>
          <a:p>
            <a:pPr marL="0" indent="0" algn="just">
              <a:buNone/>
            </a:pPr>
            <a:r>
              <a:rPr lang="en-US" sz="1900" dirty="0" err="1" smtClean="0"/>
              <a:t>Eksperimentalni</a:t>
            </a:r>
            <a:r>
              <a:rPr lang="en-US" sz="1900" dirty="0" smtClean="0"/>
              <a:t> </a:t>
            </a:r>
            <a:r>
              <a:rPr lang="en-US" sz="1900" dirty="0"/>
              <a:t>Ethernet je radio </a:t>
            </a:r>
            <a:r>
              <a:rPr lang="en-US" sz="1900" dirty="0" err="1"/>
              <a:t>na</a:t>
            </a:r>
            <a:r>
              <a:rPr lang="en-US" sz="1900" dirty="0"/>
              <a:t> </a:t>
            </a:r>
            <a:r>
              <a:rPr lang="en-US" sz="1900" dirty="0" err="1"/>
              <a:t>brzini</a:t>
            </a:r>
            <a:r>
              <a:rPr lang="en-US" sz="1900" dirty="0"/>
              <a:t> od 3 Mbps </a:t>
            </a:r>
            <a:r>
              <a:rPr lang="en-US" sz="1900" dirty="0" err="1"/>
              <a:t>i</a:t>
            </a:r>
            <a:r>
              <a:rPr lang="en-US" sz="1900" dirty="0"/>
              <a:t> </a:t>
            </a:r>
            <a:r>
              <a:rPr lang="en-US" sz="1900" dirty="0" err="1"/>
              <a:t>mogao</a:t>
            </a:r>
            <a:r>
              <a:rPr lang="en-US" sz="1900" dirty="0"/>
              <a:t> da </a:t>
            </a:r>
            <a:r>
              <a:rPr lang="en-US" sz="1900" dirty="0" err="1"/>
              <a:t>podrži</a:t>
            </a:r>
            <a:r>
              <a:rPr lang="en-US" sz="1900" dirty="0"/>
              <a:t> do 255 </a:t>
            </a:r>
            <a:r>
              <a:rPr lang="en-US" sz="1900" dirty="0" err="1"/>
              <a:t>računara</a:t>
            </a:r>
            <a:r>
              <a:rPr lang="en-US" sz="1900" dirty="0"/>
              <a:t> </a:t>
            </a:r>
            <a:r>
              <a:rPr lang="en-US" sz="1900" dirty="0" err="1"/>
              <a:t>na</a:t>
            </a:r>
            <a:r>
              <a:rPr lang="en-US" sz="1900" dirty="0"/>
              <a:t> </a:t>
            </a:r>
            <a:r>
              <a:rPr lang="en-US" sz="1900" dirty="0" err="1"/>
              <a:t>mreži</a:t>
            </a:r>
            <a:r>
              <a:rPr lang="en-US" sz="1900" dirty="0"/>
              <a:t>. Metcalfe je </a:t>
            </a:r>
            <a:r>
              <a:rPr lang="en-US" sz="1900" dirty="0" err="1"/>
              <a:t>napustio</a:t>
            </a:r>
            <a:r>
              <a:rPr lang="en-US" sz="1900" dirty="0"/>
              <a:t> Xerox 1979. </a:t>
            </a:r>
            <a:r>
              <a:rPr lang="en-US" sz="1900" dirty="0" err="1"/>
              <a:t>godine</a:t>
            </a:r>
            <a:r>
              <a:rPr lang="en-US" sz="1900" dirty="0"/>
              <a:t> </a:t>
            </a:r>
            <a:r>
              <a:rPr lang="en-US" sz="1900" dirty="0" err="1"/>
              <a:t>i</a:t>
            </a:r>
            <a:r>
              <a:rPr lang="en-US" sz="1900" dirty="0"/>
              <a:t> </a:t>
            </a:r>
            <a:r>
              <a:rPr lang="en-US" sz="1900" dirty="0" err="1"/>
              <a:t>osnovao</a:t>
            </a:r>
            <a:r>
              <a:rPr lang="en-US" sz="1900" dirty="0"/>
              <a:t> </a:t>
            </a:r>
            <a:r>
              <a:rPr lang="en-US" sz="1900" dirty="0" err="1"/>
              <a:t>firmu</a:t>
            </a:r>
            <a:r>
              <a:rPr lang="en-US" sz="1900" dirty="0"/>
              <a:t> 3Com, </a:t>
            </a:r>
            <a:r>
              <a:rPr lang="en-US" sz="1900" dirty="0" err="1"/>
              <a:t>koja</a:t>
            </a:r>
            <a:r>
              <a:rPr lang="en-US" sz="1900" dirty="0"/>
              <a:t> je u </a:t>
            </a:r>
            <a:r>
              <a:rPr lang="en-US" sz="1900" dirty="0" err="1"/>
              <a:t>kooperaciji</a:t>
            </a:r>
            <a:r>
              <a:rPr lang="en-US" sz="1900" dirty="0"/>
              <a:t> </a:t>
            </a:r>
            <a:r>
              <a:rPr lang="en-US" sz="1900" dirty="0" err="1"/>
              <a:t>sa</a:t>
            </a:r>
            <a:r>
              <a:rPr lang="en-US" sz="1900" dirty="0"/>
              <a:t> </a:t>
            </a:r>
            <a:r>
              <a:rPr lang="en-US" sz="1900" dirty="0" err="1"/>
              <a:t>firmom</a:t>
            </a:r>
            <a:r>
              <a:rPr lang="en-US" sz="1900" dirty="0"/>
              <a:t> DEC, </a:t>
            </a:r>
            <a:r>
              <a:rPr lang="en-US" sz="1900" dirty="0" err="1"/>
              <a:t>Intelom</a:t>
            </a:r>
            <a:r>
              <a:rPr lang="en-US" sz="1900" dirty="0"/>
              <a:t> </a:t>
            </a:r>
            <a:r>
              <a:rPr lang="en-US" sz="1900" dirty="0" err="1"/>
              <a:t>i</a:t>
            </a:r>
            <a:r>
              <a:rPr lang="en-US" sz="1900" dirty="0"/>
              <a:t> </a:t>
            </a:r>
            <a:r>
              <a:rPr lang="en-US" sz="1900" dirty="0" err="1"/>
              <a:t>Xeroxom</a:t>
            </a:r>
            <a:r>
              <a:rPr lang="en-US" sz="1900" dirty="0"/>
              <a:t> 1980. </a:t>
            </a:r>
            <a:r>
              <a:rPr lang="en-US" sz="1900" dirty="0" err="1"/>
              <a:t>godine</a:t>
            </a:r>
            <a:r>
              <a:rPr lang="en-US" sz="1900" dirty="0"/>
              <a:t> </a:t>
            </a:r>
            <a:r>
              <a:rPr lang="en-US" sz="1900" dirty="0" err="1"/>
              <a:t>standardizovala</a:t>
            </a:r>
            <a:r>
              <a:rPr lang="en-US" sz="1900" dirty="0"/>
              <a:t> 10 Mbps Ethernet. </a:t>
            </a:r>
            <a:endParaRPr lang="sr-Latn-ME" sz="1900" dirty="0" smtClean="0"/>
          </a:p>
          <a:p>
            <a:pPr marL="0" indent="0" algn="just">
              <a:buNone/>
            </a:pPr>
            <a:r>
              <a:rPr lang="en-US" sz="1900" dirty="0" err="1" smtClean="0"/>
              <a:t>Međunarodno</a:t>
            </a:r>
            <a:r>
              <a:rPr lang="en-US" sz="1900" dirty="0" smtClean="0"/>
              <a:t> </a:t>
            </a:r>
            <a:r>
              <a:rPr lang="en-US" sz="1900" dirty="0" err="1"/>
              <a:t>udruženje</a:t>
            </a:r>
            <a:r>
              <a:rPr lang="en-US" sz="1900" dirty="0"/>
              <a:t> IEEE </a:t>
            </a:r>
            <a:r>
              <a:rPr lang="en-US" sz="1900" dirty="0" err="1"/>
              <a:t>standardizovalo</a:t>
            </a:r>
            <a:r>
              <a:rPr lang="en-US" sz="1900" dirty="0"/>
              <a:t> je Ethernet </a:t>
            </a:r>
            <a:r>
              <a:rPr lang="en-US" sz="1900" dirty="0" err="1"/>
              <a:t>i</a:t>
            </a:r>
            <a:r>
              <a:rPr lang="en-US" sz="1900" dirty="0"/>
              <a:t> </a:t>
            </a:r>
            <a:r>
              <a:rPr lang="en-US" sz="1900" dirty="0" err="1"/>
              <a:t>po</a:t>
            </a:r>
            <a:r>
              <a:rPr lang="en-US" sz="1900" dirty="0"/>
              <a:t> IEEE </a:t>
            </a:r>
            <a:r>
              <a:rPr lang="en-US" sz="1900" dirty="0" err="1"/>
              <a:t>oznaci</a:t>
            </a:r>
            <a:r>
              <a:rPr lang="en-US" sz="1900" dirty="0"/>
              <a:t> Ethernet </a:t>
            </a:r>
            <a:r>
              <a:rPr lang="en-US" sz="1900" dirty="0" err="1"/>
              <a:t>nosi</a:t>
            </a:r>
            <a:r>
              <a:rPr lang="en-US" sz="1900" dirty="0"/>
              <a:t> </a:t>
            </a:r>
            <a:r>
              <a:rPr lang="en-US" sz="1900" dirty="0" err="1"/>
              <a:t>naziv</a:t>
            </a:r>
            <a:r>
              <a:rPr lang="en-US" sz="1900" dirty="0"/>
              <a:t> 802.3 (</a:t>
            </a:r>
            <a:r>
              <a:rPr lang="en-US" sz="1900" dirty="0" err="1"/>
              <a:t>osamstodva</a:t>
            </a:r>
            <a:r>
              <a:rPr lang="en-US" sz="1900" dirty="0"/>
              <a:t>-</a:t>
            </a:r>
            <a:r>
              <a:rPr lang="en-US" sz="1900" dirty="0" err="1"/>
              <a:t>tačka</a:t>
            </a:r>
            <a:r>
              <a:rPr lang="en-US" sz="1900" dirty="0"/>
              <a:t>-tri standard). Ethernet je od 1980. </a:t>
            </a:r>
            <a:r>
              <a:rPr lang="en-US" sz="1900" dirty="0" err="1"/>
              <a:t>godine</a:t>
            </a:r>
            <a:r>
              <a:rPr lang="en-US" sz="1900" dirty="0"/>
              <a:t> </a:t>
            </a:r>
            <a:r>
              <a:rPr lang="en-US" sz="1900" dirty="0" err="1"/>
              <a:t>pretrpeo</a:t>
            </a:r>
            <a:r>
              <a:rPr lang="en-US" sz="1900" dirty="0"/>
              <a:t> </a:t>
            </a:r>
            <a:r>
              <a:rPr lang="en-US" sz="1900" dirty="0" err="1"/>
              <a:t>mnoga</a:t>
            </a:r>
            <a:r>
              <a:rPr lang="en-US" sz="1900" dirty="0"/>
              <a:t> </a:t>
            </a:r>
            <a:r>
              <a:rPr lang="en-US" sz="1900" dirty="0" err="1"/>
              <a:t>unapređenja</a:t>
            </a:r>
            <a:r>
              <a:rPr lang="en-US" sz="1900" dirty="0"/>
              <a:t> </a:t>
            </a:r>
            <a:r>
              <a:rPr lang="en-US" sz="1900" dirty="0" err="1"/>
              <a:t>tako</a:t>
            </a:r>
            <a:r>
              <a:rPr lang="en-US" sz="1900" dirty="0"/>
              <a:t> da </a:t>
            </a:r>
            <a:r>
              <a:rPr lang="en-US" sz="1900" dirty="0" err="1"/>
              <a:t>današnji</a:t>
            </a:r>
            <a:r>
              <a:rPr lang="en-US" sz="1900" dirty="0"/>
              <a:t> Ethernet </a:t>
            </a:r>
            <a:r>
              <a:rPr lang="en-US" sz="1900" dirty="0" err="1"/>
              <a:t>podržava</a:t>
            </a:r>
            <a:r>
              <a:rPr lang="en-US" sz="1900" dirty="0"/>
              <a:t> 1 </a:t>
            </a:r>
            <a:r>
              <a:rPr lang="en-US" sz="1900" dirty="0" err="1"/>
              <a:t>Gbps</a:t>
            </a:r>
            <a:r>
              <a:rPr lang="en-US" sz="1900" dirty="0"/>
              <a:t> </a:t>
            </a:r>
            <a:r>
              <a:rPr lang="en-US" sz="1900" dirty="0" err="1"/>
              <a:t>i</a:t>
            </a:r>
            <a:r>
              <a:rPr lang="en-US" sz="1900" dirty="0"/>
              <a:t> 10 </a:t>
            </a:r>
            <a:r>
              <a:rPr lang="en-US" sz="1900" dirty="0" err="1"/>
              <a:t>Gbps</a:t>
            </a:r>
            <a:r>
              <a:rPr lang="en-US" sz="1900" dirty="0"/>
              <a:t> </a:t>
            </a:r>
            <a:r>
              <a:rPr lang="en-US" sz="1900" dirty="0" err="1"/>
              <a:t>lokalne</a:t>
            </a:r>
            <a:r>
              <a:rPr lang="en-US" sz="1900" dirty="0"/>
              <a:t> </a:t>
            </a:r>
            <a:r>
              <a:rPr lang="en-US" sz="1900" dirty="0" err="1"/>
              <a:t>mreže</a:t>
            </a:r>
            <a:r>
              <a:rPr lang="en-US" sz="1900" dirty="0"/>
              <a:t>. U </a:t>
            </a:r>
            <a:r>
              <a:rPr lang="en-US" sz="1900" dirty="0" err="1" smtClean="0"/>
              <a:t>sl</a:t>
            </a:r>
            <a:r>
              <a:rPr lang="sr-Latn-ME" sz="1900" dirty="0" smtClean="0"/>
              <a:t>j</a:t>
            </a:r>
            <a:r>
              <a:rPr lang="en-US" sz="1900" dirty="0" err="1" smtClean="0"/>
              <a:t>edećoj</a:t>
            </a:r>
            <a:r>
              <a:rPr lang="en-US" sz="1900" dirty="0" smtClean="0"/>
              <a:t> </a:t>
            </a:r>
            <a:r>
              <a:rPr lang="en-US" sz="1900" dirty="0" err="1"/>
              <a:t>tabeli</a:t>
            </a:r>
            <a:r>
              <a:rPr lang="en-US" sz="1900" dirty="0"/>
              <a:t> </a:t>
            </a:r>
            <a:r>
              <a:rPr lang="en-US" sz="1900" dirty="0" err="1"/>
              <a:t>navedeni</a:t>
            </a:r>
            <a:r>
              <a:rPr lang="en-US" sz="1900" dirty="0"/>
              <a:t> </a:t>
            </a:r>
            <a:r>
              <a:rPr lang="en-US" sz="1900" dirty="0" err="1"/>
              <a:t>su</a:t>
            </a:r>
            <a:r>
              <a:rPr lang="en-US" sz="1900" dirty="0"/>
              <a:t> </a:t>
            </a:r>
            <a:r>
              <a:rPr lang="en-US" sz="1900" dirty="0" err="1"/>
              <a:t>neki</a:t>
            </a:r>
            <a:r>
              <a:rPr lang="en-US" sz="1900" dirty="0"/>
              <a:t> od Ethernet </a:t>
            </a:r>
            <a:r>
              <a:rPr lang="en-US" sz="1900" dirty="0" err="1"/>
              <a:t>standarda</a:t>
            </a:r>
            <a:r>
              <a:rPr lang="en-US" sz="1900" dirty="0"/>
              <a:t> </a:t>
            </a:r>
            <a:r>
              <a:rPr lang="en-US" sz="1900" dirty="0" err="1"/>
              <a:t>koji</a:t>
            </a:r>
            <a:r>
              <a:rPr lang="en-US" sz="1900" dirty="0"/>
              <a:t> </a:t>
            </a:r>
            <a:r>
              <a:rPr lang="en-US" sz="1900" dirty="0" err="1"/>
              <a:t>su</a:t>
            </a:r>
            <a:r>
              <a:rPr lang="en-US" sz="1900" dirty="0"/>
              <a:t> </a:t>
            </a:r>
            <a:r>
              <a:rPr lang="en-US" sz="1900" dirty="0" err="1"/>
              <a:t>razvijeni</a:t>
            </a:r>
            <a:r>
              <a:rPr lang="en-US" sz="1900" dirty="0"/>
              <a:t> </a:t>
            </a:r>
            <a:r>
              <a:rPr lang="en-US" sz="1900" dirty="0" err="1"/>
              <a:t>počev</a:t>
            </a:r>
            <a:r>
              <a:rPr lang="en-US" sz="1900" dirty="0"/>
              <a:t> od 80-tih do </a:t>
            </a:r>
            <a:r>
              <a:rPr lang="en-US" sz="1900" dirty="0" err="1"/>
              <a:t>donašnjih</a:t>
            </a:r>
            <a:r>
              <a:rPr lang="en-US" sz="1900" dirty="0"/>
              <a:t> dana.</a:t>
            </a:r>
          </a:p>
          <a:p>
            <a:pPr marL="0" indent="0" algn="just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38187" t="19196" r="26775" b="12054"/>
          <a:stretch/>
        </p:blipFill>
        <p:spPr>
          <a:xfrm>
            <a:off x="7503542" y="979713"/>
            <a:ext cx="4187715" cy="4859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98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1525" y="882590"/>
            <a:ext cx="9601200" cy="2743200"/>
          </a:xfrm>
        </p:spPr>
        <p:txBody>
          <a:bodyPr>
            <a:normAutofit/>
          </a:bodyPr>
          <a:lstStyle/>
          <a:p>
            <a:pPr algn="ctr"/>
            <a:r>
              <a:rPr lang="sr-Latn-ME" sz="8000" dirty="0" smtClean="0"/>
              <a:t>HVALA NA PAŽNJI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2362296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5947" y="687978"/>
            <a:ext cx="10630989" cy="3809999"/>
          </a:xfrm>
        </p:spPr>
        <p:txBody>
          <a:bodyPr/>
          <a:lstStyle/>
          <a:p>
            <a:pPr marL="0" indent="0" algn="just">
              <a:buNone/>
            </a:pPr>
            <a:r>
              <a:rPr lang="en-US" sz="2400" dirty="0" err="1"/>
              <a:t>Koaksijalni</a:t>
            </a:r>
            <a:r>
              <a:rPr lang="en-US" sz="2400" dirty="0"/>
              <a:t> </a:t>
            </a:r>
            <a:r>
              <a:rPr lang="en-US" sz="2400" dirty="0" err="1"/>
              <a:t>kabl</a:t>
            </a:r>
            <a:r>
              <a:rPr lang="en-US" sz="2400" dirty="0"/>
              <a:t> se </a:t>
            </a:r>
            <a:r>
              <a:rPr lang="en-US" sz="2400" dirty="0" err="1"/>
              <a:t>sastoji</a:t>
            </a:r>
            <a:r>
              <a:rPr lang="en-US" sz="2400" dirty="0"/>
              <a:t> od </a:t>
            </a:r>
            <a:r>
              <a:rPr lang="en-US" sz="2400" dirty="0" err="1"/>
              <a:t>bakarne</a:t>
            </a:r>
            <a:r>
              <a:rPr lang="en-US" sz="2400" dirty="0"/>
              <a:t> </a:t>
            </a:r>
            <a:r>
              <a:rPr lang="en-US" sz="2400" dirty="0" err="1"/>
              <a:t>žice</a:t>
            </a:r>
            <a:r>
              <a:rPr lang="en-US" sz="2400" dirty="0"/>
              <a:t> u </a:t>
            </a:r>
            <a:r>
              <a:rPr lang="en-US" sz="2400" dirty="0" err="1"/>
              <a:t>sredini</a:t>
            </a:r>
            <a:r>
              <a:rPr lang="en-US" sz="2400" dirty="0"/>
              <a:t>, </a:t>
            </a:r>
            <a:r>
              <a:rPr lang="en-US" sz="2400" dirty="0" err="1"/>
              <a:t>oko</a:t>
            </a:r>
            <a:r>
              <a:rPr lang="en-US" sz="2400" dirty="0"/>
              <a:t> </a:t>
            </a:r>
            <a:r>
              <a:rPr lang="en-US" sz="2400" dirty="0" err="1"/>
              <a:t>koje</a:t>
            </a:r>
            <a:r>
              <a:rPr lang="en-US" sz="2400" dirty="0"/>
              <a:t> se </a:t>
            </a:r>
            <a:r>
              <a:rPr lang="en-US" sz="2400" dirty="0" err="1"/>
              <a:t>nalazi</a:t>
            </a:r>
            <a:r>
              <a:rPr lang="en-US" sz="2400" dirty="0"/>
              <a:t> </a:t>
            </a:r>
            <a:r>
              <a:rPr lang="en-US" sz="2400" dirty="0" err="1" smtClean="0"/>
              <a:t>najpr</a:t>
            </a:r>
            <a:r>
              <a:rPr lang="sr-Latn-ME" sz="2400" dirty="0" smtClean="0"/>
              <a:t>ij</a:t>
            </a:r>
            <a:r>
              <a:rPr lang="en-US" sz="2400" dirty="0" smtClean="0"/>
              <a:t>e </a:t>
            </a:r>
            <a:r>
              <a:rPr lang="en-US" sz="2400" dirty="0" err="1"/>
              <a:t>izolacija</a:t>
            </a:r>
            <a:r>
              <a:rPr lang="en-US" sz="2400" dirty="0"/>
              <a:t>, a </a:t>
            </a:r>
            <a:r>
              <a:rPr lang="en-US" sz="2400" dirty="0" err="1"/>
              <a:t>zatim</a:t>
            </a:r>
            <a:r>
              <a:rPr lang="en-US" sz="2400" dirty="0"/>
              <a:t> </a:t>
            </a:r>
            <a:r>
              <a:rPr lang="en-US" sz="2400" dirty="0" err="1"/>
              <a:t>sloj</a:t>
            </a:r>
            <a:r>
              <a:rPr lang="en-US" sz="2400" dirty="0"/>
              <a:t> od </a:t>
            </a:r>
            <a:r>
              <a:rPr lang="en-US" sz="2400" dirty="0" err="1"/>
              <a:t>upletenog</a:t>
            </a:r>
            <a:r>
              <a:rPr lang="en-US" sz="2400" dirty="0"/>
              <a:t> </a:t>
            </a:r>
            <a:r>
              <a:rPr lang="en-US" sz="2400" dirty="0" err="1"/>
              <a:t>metala</a:t>
            </a:r>
            <a:r>
              <a:rPr lang="en-US" sz="2400" dirty="0"/>
              <a:t> (</a:t>
            </a:r>
            <a:r>
              <a:rPr lang="en-US" sz="2400" dirty="0" err="1"/>
              <a:t>širm</a:t>
            </a:r>
            <a:r>
              <a:rPr lang="en-US" sz="2400" dirty="0"/>
              <a:t>) </a:t>
            </a:r>
            <a:r>
              <a:rPr lang="en-US" sz="2400" dirty="0" err="1"/>
              <a:t>i</a:t>
            </a:r>
            <a:r>
              <a:rPr lang="en-US" sz="2400" dirty="0"/>
              <a:t>,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kraju</a:t>
            </a:r>
            <a:r>
              <a:rPr lang="en-US" sz="2400" dirty="0"/>
              <a:t>, </a:t>
            </a:r>
            <a:r>
              <a:rPr lang="en-US" sz="2400" dirty="0" err="1"/>
              <a:t>spoljašnji</a:t>
            </a:r>
            <a:r>
              <a:rPr lang="en-US" sz="2400" dirty="0"/>
              <a:t> </a:t>
            </a:r>
            <a:r>
              <a:rPr lang="en-US" sz="2400" dirty="0" err="1"/>
              <a:t>zaštitni</a:t>
            </a:r>
            <a:r>
              <a:rPr lang="en-US" sz="2400" dirty="0"/>
              <a:t> </a:t>
            </a:r>
            <a:r>
              <a:rPr lang="en-US" sz="2400" dirty="0" err="1"/>
              <a:t>omotač</a:t>
            </a:r>
            <a:r>
              <a:rPr lang="en-US" sz="2400" dirty="0"/>
              <a:t>. </a:t>
            </a:r>
            <a:r>
              <a:rPr lang="en-US" sz="2400" dirty="0" err="1"/>
              <a:t>Širm</a:t>
            </a:r>
            <a:r>
              <a:rPr lang="en-US" sz="2400" dirty="0"/>
              <a:t> </a:t>
            </a:r>
            <a:r>
              <a:rPr lang="en-US" sz="2400" dirty="0" err="1"/>
              <a:t>ima</a:t>
            </a:r>
            <a:r>
              <a:rPr lang="en-US" sz="2400" dirty="0"/>
              <a:t> </a:t>
            </a:r>
            <a:r>
              <a:rPr lang="en-US" sz="2400" dirty="0" err="1"/>
              <a:t>ulogu</a:t>
            </a:r>
            <a:r>
              <a:rPr lang="en-US" sz="2400" dirty="0"/>
              <a:t> </a:t>
            </a:r>
            <a:r>
              <a:rPr lang="en-US" sz="2400" dirty="0" err="1"/>
              <a:t>uzemljenja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štiti</a:t>
            </a:r>
            <a:r>
              <a:rPr lang="en-US" sz="2400" dirty="0"/>
              <a:t> </a:t>
            </a:r>
            <a:r>
              <a:rPr lang="en-US" sz="2400" dirty="0" err="1"/>
              <a:t>provodnik</a:t>
            </a:r>
            <a:r>
              <a:rPr lang="en-US" sz="2400" dirty="0"/>
              <a:t> od </a:t>
            </a:r>
            <a:r>
              <a:rPr lang="en-US" sz="2400" dirty="0" err="1"/>
              <a:t>električnog</a:t>
            </a:r>
            <a:r>
              <a:rPr lang="en-US" sz="2400" dirty="0"/>
              <a:t> </a:t>
            </a:r>
            <a:r>
              <a:rPr lang="en-US" sz="2400" dirty="0" err="1"/>
              <a:t>šuma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preslušavanja</a:t>
            </a:r>
            <a:r>
              <a:rPr lang="en-US" sz="2400" dirty="0"/>
              <a:t>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26526" y="2290627"/>
            <a:ext cx="5947001" cy="3635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427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7387" y="1576252"/>
            <a:ext cx="10630989" cy="3809999"/>
          </a:xfrm>
        </p:spPr>
        <p:txBody>
          <a:bodyPr>
            <a:normAutofit lnSpcReduction="10000"/>
          </a:bodyPr>
          <a:lstStyle/>
          <a:p>
            <a:pPr algn="just" fontAlgn="base"/>
            <a:r>
              <a:rPr lang="en-US" sz="2400" dirty="0" err="1"/>
              <a:t>Bakarni</a:t>
            </a:r>
            <a:r>
              <a:rPr lang="en-US" sz="2400" dirty="0"/>
              <a:t> </a:t>
            </a:r>
            <a:r>
              <a:rPr lang="en-US" sz="2400" dirty="0" err="1"/>
              <a:t>provodnik</a:t>
            </a:r>
            <a:r>
              <a:rPr lang="en-US" sz="2400" dirty="0"/>
              <a:t> (</a:t>
            </a:r>
            <a:r>
              <a:rPr lang="en-US" sz="2400" dirty="0" err="1"/>
              <a:t>žica</a:t>
            </a:r>
            <a:r>
              <a:rPr lang="en-US" sz="2400" dirty="0"/>
              <a:t>) u </a:t>
            </a:r>
            <a:r>
              <a:rPr lang="en-US" sz="2400" dirty="0" err="1"/>
              <a:t>sredini</a:t>
            </a:r>
            <a:r>
              <a:rPr lang="en-US" sz="2400" dirty="0"/>
              <a:t> </a:t>
            </a:r>
            <a:r>
              <a:rPr lang="en-US" sz="2400" dirty="0" err="1"/>
              <a:t>kabla</a:t>
            </a:r>
            <a:r>
              <a:rPr lang="en-US" sz="2400" dirty="0"/>
              <a:t> </a:t>
            </a:r>
            <a:r>
              <a:rPr lang="en-US" sz="2400" dirty="0" err="1"/>
              <a:t>prenosi</a:t>
            </a:r>
            <a:r>
              <a:rPr lang="en-US" sz="2400" dirty="0"/>
              <a:t> </a:t>
            </a:r>
            <a:r>
              <a:rPr lang="en-US" sz="2400" dirty="0" err="1"/>
              <a:t>elektronske</a:t>
            </a:r>
            <a:r>
              <a:rPr lang="en-US" sz="2400" dirty="0"/>
              <a:t> </a:t>
            </a:r>
            <a:r>
              <a:rPr lang="en-US" sz="2400" dirty="0" err="1"/>
              <a:t>signale</a:t>
            </a:r>
            <a:r>
              <a:rPr lang="en-US" sz="2400" dirty="0"/>
              <a:t> </a:t>
            </a:r>
            <a:r>
              <a:rPr lang="en-US" sz="2400" dirty="0" err="1"/>
              <a:t>koji</a:t>
            </a:r>
            <a:r>
              <a:rPr lang="en-US" sz="2400" dirty="0"/>
              <a:t> </a:t>
            </a:r>
            <a:r>
              <a:rPr lang="en-US" sz="2400" dirty="0" err="1"/>
              <a:t>čine</a:t>
            </a:r>
            <a:r>
              <a:rPr lang="en-US" sz="2400" dirty="0"/>
              <a:t> </a:t>
            </a:r>
            <a:r>
              <a:rPr lang="en-US" sz="2400" dirty="0" err="1"/>
              <a:t>podatke</a:t>
            </a:r>
            <a:r>
              <a:rPr lang="en-US" sz="2400" dirty="0"/>
              <a:t>. </a:t>
            </a:r>
            <a:r>
              <a:rPr lang="en-US" sz="2400" dirty="0" err="1"/>
              <a:t>Ovaj</a:t>
            </a:r>
            <a:r>
              <a:rPr lang="en-US" sz="2400" dirty="0"/>
              <a:t> </a:t>
            </a:r>
            <a:r>
              <a:rPr lang="en-US" sz="2400" dirty="0" err="1"/>
              <a:t>provodnik</a:t>
            </a:r>
            <a:r>
              <a:rPr lang="en-US" sz="2400" dirty="0"/>
              <a:t> </a:t>
            </a:r>
            <a:r>
              <a:rPr lang="en-US" sz="2400" dirty="0" err="1"/>
              <a:t>može</a:t>
            </a:r>
            <a:r>
              <a:rPr lang="en-US" sz="2400" dirty="0"/>
              <a:t> </a:t>
            </a:r>
            <a:r>
              <a:rPr lang="en-US" sz="2400" dirty="0" err="1"/>
              <a:t>biti</a:t>
            </a:r>
            <a:r>
              <a:rPr lang="en-US" sz="2400" dirty="0"/>
              <a:t> od </a:t>
            </a:r>
            <a:r>
              <a:rPr lang="en-US" sz="2400" dirty="0" err="1"/>
              <a:t>punog</a:t>
            </a:r>
            <a:r>
              <a:rPr lang="en-US" sz="2400" dirty="0"/>
              <a:t> </a:t>
            </a:r>
            <a:r>
              <a:rPr lang="en-US" sz="2400" dirty="0" err="1"/>
              <a:t>metala</a:t>
            </a:r>
            <a:r>
              <a:rPr lang="en-US" sz="2400" dirty="0"/>
              <a:t>, </a:t>
            </a:r>
            <a:r>
              <a:rPr lang="en-US" sz="2400" dirty="0" err="1"/>
              <a:t>ili</a:t>
            </a:r>
            <a:r>
              <a:rPr lang="en-US" sz="2400" dirty="0"/>
              <a:t> u </a:t>
            </a:r>
            <a:r>
              <a:rPr lang="en-US" sz="2400" dirty="0" err="1"/>
              <a:t>obliku</a:t>
            </a:r>
            <a:r>
              <a:rPr lang="en-US" sz="2400" dirty="0"/>
              <a:t> </a:t>
            </a:r>
            <a:r>
              <a:rPr lang="en-US" sz="2400" dirty="0" err="1"/>
              <a:t>više</a:t>
            </a:r>
            <a:r>
              <a:rPr lang="en-US" sz="2400" dirty="0"/>
              <a:t> </a:t>
            </a:r>
            <a:r>
              <a:rPr lang="en-US" sz="2400" dirty="0" err="1"/>
              <a:t>upletenih</a:t>
            </a:r>
            <a:r>
              <a:rPr lang="en-US" sz="2400" dirty="0"/>
              <a:t> </a:t>
            </a:r>
            <a:r>
              <a:rPr lang="en-US" sz="2400" dirty="0" err="1"/>
              <a:t>žica</a:t>
            </a:r>
            <a:r>
              <a:rPr lang="en-US" sz="2400" dirty="0"/>
              <a:t>. </a:t>
            </a:r>
            <a:r>
              <a:rPr lang="en-US" sz="2400" dirty="0" err="1"/>
              <a:t>Ukoliko</a:t>
            </a:r>
            <a:r>
              <a:rPr lang="en-US" sz="2400" dirty="0"/>
              <a:t> je od </a:t>
            </a:r>
            <a:r>
              <a:rPr lang="en-US" sz="2400" dirty="0" err="1"/>
              <a:t>punog</a:t>
            </a:r>
            <a:r>
              <a:rPr lang="en-US" sz="2400" dirty="0"/>
              <a:t> </a:t>
            </a:r>
            <a:r>
              <a:rPr lang="en-US" sz="2400" dirty="0" err="1"/>
              <a:t>metala</a:t>
            </a:r>
            <a:r>
              <a:rPr lang="en-US" sz="2400" dirty="0"/>
              <a:t>, </a:t>
            </a:r>
            <a:r>
              <a:rPr lang="en-US" sz="2400" dirty="0" err="1"/>
              <a:t>onda</a:t>
            </a:r>
            <a:r>
              <a:rPr lang="en-US" sz="2400" dirty="0"/>
              <a:t> je to </a:t>
            </a:r>
            <a:r>
              <a:rPr lang="en-US" sz="2400" dirty="0" err="1"/>
              <a:t>obično</a:t>
            </a:r>
            <a:r>
              <a:rPr lang="en-US" sz="2400" dirty="0"/>
              <a:t> </a:t>
            </a:r>
            <a:r>
              <a:rPr lang="en-US" sz="2400" dirty="0" err="1"/>
              <a:t>bakar</a:t>
            </a:r>
            <a:r>
              <a:rPr lang="en-US" sz="2400" dirty="0"/>
              <a:t>.</a:t>
            </a:r>
          </a:p>
          <a:p>
            <a:pPr algn="just" fontAlgn="base"/>
            <a:r>
              <a:rPr lang="en-US" sz="2400" dirty="0" err="1"/>
              <a:t>Širm</a:t>
            </a:r>
            <a:r>
              <a:rPr lang="en-US" sz="2400" dirty="0"/>
              <a:t> </a:t>
            </a:r>
            <a:r>
              <a:rPr lang="en-US" sz="2400" dirty="0" err="1"/>
              <a:t>ima</a:t>
            </a:r>
            <a:r>
              <a:rPr lang="en-US" sz="2400" dirty="0"/>
              <a:t> </a:t>
            </a:r>
            <a:r>
              <a:rPr lang="en-US" sz="2400" dirty="0" err="1"/>
              <a:t>ulogu</a:t>
            </a:r>
            <a:r>
              <a:rPr lang="en-US" sz="2400" dirty="0"/>
              <a:t> </a:t>
            </a:r>
            <a:r>
              <a:rPr lang="en-US" sz="2400" dirty="0" err="1"/>
              <a:t>uzemljenja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štiti</a:t>
            </a:r>
            <a:r>
              <a:rPr lang="en-US" sz="2400" dirty="0"/>
              <a:t> </a:t>
            </a:r>
            <a:r>
              <a:rPr lang="en-US" sz="2400" dirty="0" err="1"/>
              <a:t>provodnik</a:t>
            </a:r>
            <a:r>
              <a:rPr lang="en-US" sz="2400" dirty="0"/>
              <a:t> od </a:t>
            </a:r>
            <a:r>
              <a:rPr lang="en-US" sz="2400" dirty="0" err="1"/>
              <a:t>električnog</a:t>
            </a:r>
            <a:r>
              <a:rPr lang="en-US" sz="2400" dirty="0"/>
              <a:t> </a:t>
            </a:r>
            <a:r>
              <a:rPr lang="en-US" sz="2400" dirty="0" err="1"/>
              <a:t>šuma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preslušavanja</a:t>
            </a:r>
            <a:r>
              <a:rPr lang="en-US" sz="2400" dirty="0"/>
              <a:t>. </a:t>
            </a:r>
            <a:r>
              <a:rPr lang="en-US" sz="2400" dirty="0" err="1"/>
              <a:t>Preslušavanje</a:t>
            </a:r>
            <a:r>
              <a:rPr lang="en-US" sz="2400" dirty="0"/>
              <a:t> (</a:t>
            </a:r>
            <a:r>
              <a:rPr lang="en-US" sz="2400" dirty="0" err="1"/>
              <a:t>engl.</a:t>
            </a:r>
            <a:r>
              <a:rPr lang="en-US" sz="2400" dirty="0"/>
              <a:t> crosstalk) </a:t>
            </a:r>
            <a:r>
              <a:rPr lang="en-US" sz="2400" dirty="0" err="1"/>
              <a:t>nastaje</a:t>
            </a:r>
            <a:r>
              <a:rPr lang="en-US" sz="2400" dirty="0"/>
              <a:t> </a:t>
            </a:r>
            <a:r>
              <a:rPr lang="en-US" sz="2400" dirty="0" err="1"/>
              <a:t>indukovanjem</a:t>
            </a:r>
            <a:r>
              <a:rPr lang="en-US" sz="2400" dirty="0"/>
              <a:t>, </a:t>
            </a:r>
            <a:r>
              <a:rPr lang="en-US" sz="2400" dirty="0" err="1"/>
              <a:t>tj</a:t>
            </a:r>
            <a:r>
              <a:rPr lang="en-US" sz="2400" dirty="0"/>
              <a:t>. </a:t>
            </a:r>
            <a:r>
              <a:rPr lang="en-US" sz="2400" dirty="0" err="1"/>
              <a:t>prelaženjem</a:t>
            </a:r>
            <a:r>
              <a:rPr lang="en-US" sz="2400" dirty="0"/>
              <a:t> </a:t>
            </a:r>
            <a:r>
              <a:rPr lang="en-US" sz="2400" dirty="0" err="1"/>
              <a:t>signala</a:t>
            </a:r>
            <a:r>
              <a:rPr lang="en-US" sz="2400" dirty="0"/>
              <a:t> </a:t>
            </a:r>
            <a:r>
              <a:rPr lang="en-US" sz="2400" dirty="0" err="1"/>
              <a:t>sa</a:t>
            </a:r>
            <a:r>
              <a:rPr lang="en-US" sz="2400" dirty="0"/>
              <a:t> </a:t>
            </a:r>
            <a:r>
              <a:rPr lang="en-US" sz="2400" dirty="0" err="1" smtClean="0"/>
              <a:t>sus</a:t>
            </a:r>
            <a:r>
              <a:rPr lang="sr-Latn-ME" sz="2400" dirty="0" smtClean="0"/>
              <a:t>j</a:t>
            </a:r>
            <a:r>
              <a:rPr lang="en-US" sz="2400" dirty="0" err="1" smtClean="0"/>
              <a:t>ednih</a:t>
            </a:r>
            <a:r>
              <a:rPr lang="en-US" sz="2400" dirty="0" smtClean="0"/>
              <a:t> </a:t>
            </a:r>
            <a:r>
              <a:rPr lang="en-US" sz="2400" dirty="0" err="1"/>
              <a:t>provodnika</a:t>
            </a:r>
            <a:r>
              <a:rPr lang="en-US" sz="2400" dirty="0"/>
              <a:t>.</a:t>
            </a:r>
          </a:p>
          <a:p>
            <a:pPr algn="just" fontAlgn="base"/>
            <a:r>
              <a:rPr lang="en-US" sz="2400" dirty="0" err="1"/>
              <a:t>Bakarni</a:t>
            </a:r>
            <a:r>
              <a:rPr lang="en-US" sz="2400" dirty="0"/>
              <a:t> </a:t>
            </a:r>
            <a:r>
              <a:rPr lang="en-US" sz="2400" dirty="0" err="1"/>
              <a:t>provodnik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širm</a:t>
            </a:r>
            <a:r>
              <a:rPr lang="en-US" sz="2400" dirty="0"/>
              <a:t> ne </a:t>
            </a:r>
            <a:r>
              <a:rPr lang="en-US" sz="2400" dirty="0" err="1" smtClean="0"/>
              <a:t>sm</a:t>
            </a:r>
            <a:r>
              <a:rPr lang="sr-Latn-ME" sz="2400" dirty="0" smtClean="0"/>
              <a:t>i</a:t>
            </a:r>
            <a:r>
              <a:rPr lang="en-US" sz="2400" dirty="0" err="1" smtClean="0"/>
              <a:t>ju</a:t>
            </a:r>
            <a:r>
              <a:rPr lang="en-US" sz="2400" dirty="0" smtClean="0"/>
              <a:t> </a:t>
            </a:r>
            <a:r>
              <a:rPr lang="en-US" sz="2400" dirty="0" err="1"/>
              <a:t>biti</a:t>
            </a:r>
            <a:r>
              <a:rPr lang="en-US" sz="2400" dirty="0"/>
              <a:t> u </a:t>
            </a:r>
            <a:r>
              <a:rPr lang="en-US" sz="2400" dirty="0" err="1"/>
              <a:t>kontaktu</a:t>
            </a:r>
            <a:r>
              <a:rPr lang="en-US" sz="2400" dirty="0"/>
              <a:t>. </a:t>
            </a:r>
            <a:r>
              <a:rPr lang="en-US" sz="2400" dirty="0" err="1"/>
              <a:t>Kada</a:t>
            </a:r>
            <a:r>
              <a:rPr lang="en-US" sz="2400" dirty="0"/>
              <a:t> </a:t>
            </a:r>
            <a:r>
              <a:rPr lang="en-US" sz="2400" dirty="0" err="1"/>
              <a:t>eventualno</a:t>
            </a:r>
            <a:r>
              <a:rPr lang="en-US" sz="2400" dirty="0"/>
              <a:t> </a:t>
            </a:r>
            <a:r>
              <a:rPr lang="en-US" sz="2400" dirty="0" err="1"/>
              <a:t>dođe</a:t>
            </a:r>
            <a:r>
              <a:rPr lang="en-US" sz="2400" dirty="0"/>
              <a:t> do </a:t>
            </a:r>
            <a:r>
              <a:rPr lang="en-US" sz="2400" dirty="0" err="1"/>
              <a:t>kontakta</a:t>
            </a:r>
            <a:r>
              <a:rPr lang="en-US" sz="2400" dirty="0"/>
              <a:t> u </a:t>
            </a:r>
            <a:r>
              <a:rPr lang="en-US" sz="2400" dirty="0" err="1"/>
              <a:t>kablu</a:t>
            </a:r>
            <a:r>
              <a:rPr lang="en-US" sz="2400" dirty="0"/>
              <a:t>, </a:t>
            </a:r>
            <a:r>
              <a:rPr lang="en-US" sz="2400" dirty="0" err="1"/>
              <a:t>nastaje</a:t>
            </a:r>
            <a:r>
              <a:rPr lang="en-US" sz="2400" dirty="0"/>
              <a:t> </a:t>
            </a:r>
            <a:r>
              <a:rPr lang="en-US" sz="2400" dirty="0" err="1"/>
              <a:t>kratak</a:t>
            </a:r>
            <a:r>
              <a:rPr lang="en-US" sz="2400" dirty="0"/>
              <a:t> </a:t>
            </a:r>
            <a:r>
              <a:rPr lang="en-US" sz="2400" dirty="0" err="1"/>
              <a:t>spoj</a:t>
            </a:r>
            <a:r>
              <a:rPr lang="en-US" sz="2400" dirty="0"/>
              <a:t>, a </a:t>
            </a:r>
            <a:r>
              <a:rPr lang="en-US" sz="2400" dirty="0" err="1"/>
              <a:t>šum</a:t>
            </a:r>
            <a:r>
              <a:rPr lang="en-US" sz="2400" dirty="0"/>
              <a:t> </a:t>
            </a:r>
            <a:r>
              <a:rPr lang="en-US" sz="2400" dirty="0" err="1"/>
              <a:t>ili</a:t>
            </a:r>
            <a:r>
              <a:rPr lang="en-US" sz="2400" dirty="0"/>
              <a:t> </a:t>
            </a:r>
            <a:r>
              <a:rPr lang="en-US" sz="2400" dirty="0" err="1"/>
              <a:t>zalutali</a:t>
            </a:r>
            <a:r>
              <a:rPr lang="en-US" sz="2400" dirty="0"/>
              <a:t> </a:t>
            </a:r>
            <a:r>
              <a:rPr lang="en-US" sz="2400" dirty="0" err="1"/>
              <a:t>signali</a:t>
            </a:r>
            <a:r>
              <a:rPr lang="en-US" sz="2400" dirty="0"/>
              <a:t> </a:t>
            </a:r>
            <a:r>
              <a:rPr lang="en-US" sz="2400" dirty="0" err="1"/>
              <a:t>sa</a:t>
            </a:r>
            <a:r>
              <a:rPr lang="en-US" sz="2400" dirty="0"/>
              <a:t> </a:t>
            </a:r>
            <a:r>
              <a:rPr lang="en-US" sz="2400" dirty="0" err="1"/>
              <a:t>mreže</a:t>
            </a:r>
            <a:r>
              <a:rPr lang="en-US" sz="2400" dirty="0"/>
              <a:t> </a:t>
            </a:r>
            <a:r>
              <a:rPr lang="en-US" sz="2400" dirty="0" err="1"/>
              <a:t>prelaze</a:t>
            </a:r>
            <a:r>
              <a:rPr lang="en-US" sz="2400" dirty="0"/>
              <a:t> u </a:t>
            </a:r>
            <a:r>
              <a:rPr lang="en-US" sz="2400" dirty="0" err="1"/>
              <a:t>provodnik</a:t>
            </a:r>
            <a:r>
              <a:rPr lang="en-US" sz="2400" dirty="0"/>
              <a:t>. Na </a:t>
            </a:r>
            <a:r>
              <a:rPr lang="en-US" sz="2400" dirty="0" err="1"/>
              <a:t>ovaj</a:t>
            </a:r>
            <a:r>
              <a:rPr lang="en-US" sz="2400" dirty="0"/>
              <a:t> </a:t>
            </a:r>
            <a:r>
              <a:rPr lang="en-US" sz="2400" dirty="0" err="1"/>
              <a:t>način</a:t>
            </a:r>
            <a:r>
              <a:rPr lang="en-US" sz="2400" dirty="0"/>
              <a:t> </a:t>
            </a:r>
            <a:r>
              <a:rPr lang="en-US" sz="2400" dirty="0" err="1"/>
              <a:t>dolazi</a:t>
            </a:r>
            <a:r>
              <a:rPr lang="en-US" sz="2400" dirty="0"/>
              <a:t> do </a:t>
            </a:r>
            <a:r>
              <a:rPr lang="en-US" sz="2400" dirty="0" err="1"/>
              <a:t>pojave</a:t>
            </a:r>
            <a:r>
              <a:rPr lang="en-US" sz="2400" dirty="0"/>
              <a:t> </a:t>
            </a:r>
            <a:r>
              <a:rPr lang="en-US" sz="2400" dirty="0" err="1"/>
              <a:t>skretanja</a:t>
            </a:r>
            <a:r>
              <a:rPr lang="en-US" sz="2400" dirty="0"/>
              <a:t> </a:t>
            </a:r>
            <a:r>
              <a:rPr lang="en-US" sz="2400" dirty="0" err="1"/>
              <a:t>podataka</a:t>
            </a:r>
            <a:r>
              <a:rPr lang="en-US" sz="2400" dirty="0"/>
              <a:t> u </a:t>
            </a:r>
            <a:r>
              <a:rPr lang="en-US" sz="2400" dirty="0" err="1"/>
              <a:t>neželjenom</a:t>
            </a:r>
            <a:r>
              <a:rPr lang="en-US" sz="2400" dirty="0"/>
              <a:t> </a:t>
            </a:r>
            <a:r>
              <a:rPr lang="en-US" sz="2400" dirty="0" err="1" smtClean="0"/>
              <a:t>sm</a:t>
            </a:r>
            <a:r>
              <a:rPr lang="sr-Latn-ME" sz="2400" dirty="0" smtClean="0"/>
              <a:t>j</a:t>
            </a:r>
            <a:r>
              <a:rPr lang="en-US" sz="2400" dirty="0" err="1" smtClean="0"/>
              <a:t>eru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6777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7386" y="637903"/>
            <a:ext cx="10630989" cy="3809999"/>
          </a:xfrm>
        </p:spPr>
        <p:txBody>
          <a:bodyPr>
            <a:normAutofit/>
          </a:bodyPr>
          <a:lstStyle/>
          <a:p>
            <a:pPr algn="just" fontAlgn="base"/>
            <a:r>
              <a:rPr lang="en-US" sz="2400" dirty="0" err="1"/>
              <a:t>Koaksijalni</a:t>
            </a:r>
            <a:r>
              <a:rPr lang="en-US" sz="2400" dirty="0"/>
              <a:t> </a:t>
            </a:r>
            <a:r>
              <a:rPr lang="en-US" sz="2400" dirty="0" err="1"/>
              <a:t>kabl</a:t>
            </a:r>
            <a:r>
              <a:rPr lang="en-US" sz="2400" dirty="0"/>
              <a:t> je </a:t>
            </a:r>
            <a:r>
              <a:rPr lang="en-US" sz="2400" dirty="0" err="1"/>
              <a:t>mnogo</a:t>
            </a:r>
            <a:r>
              <a:rPr lang="en-US" sz="2400" dirty="0"/>
              <a:t> </a:t>
            </a:r>
            <a:r>
              <a:rPr lang="en-US" sz="2400" dirty="0" err="1"/>
              <a:t>otporniji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pojave</a:t>
            </a:r>
            <a:r>
              <a:rPr lang="en-US" sz="2400" dirty="0"/>
              <a:t> </a:t>
            </a:r>
            <a:r>
              <a:rPr lang="en-US" sz="2400" dirty="0" smtClean="0"/>
              <a:t>m</a:t>
            </a:r>
            <a:r>
              <a:rPr lang="sr-Latn-ME" sz="2400" dirty="0" smtClean="0"/>
              <a:t>ij</a:t>
            </a:r>
            <a:r>
              <a:rPr lang="en-US" sz="2400" dirty="0" err="1" smtClean="0"/>
              <a:t>ešanja</a:t>
            </a:r>
            <a:r>
              <a:rPr lang="en-US" sz="2400" dirty="0" smtClean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slabljenja</a:t>
            </a:r>
            <a:r>
              <a:rPr lang="en-US" sz="2400" dirty="0"/>
              <a:t> </a:t>
            </a:r>
            <a:r>
              <a:rPr lang="en-US" sz="2400" dirty="0" err="1"/>
              <a:t>signala</a:t>
            </a:r>
            <a:r>
              <a:rPr lang="en-US" sz="2400" dirty="0"/>
              <a:t> od </a:t>
            </a:r>
            <a:r>
              <a:rPr lang="en-US" sz="2400" dirty="0" err="1"/>
              <a:t>kabla</a:t>
            </a:r>
            <a:r>
              <a:rPr lang="en-US" sz="2400" dirty="0"/>
              <a:t> </a:t>
            </a:r>
            <a:r>
              <a:rPr lang="en-US" sz="2400" dirty="0" err="1"/>
              <a:t>sa</a:t>
            </a:r>
            <a:r>
              <a:rPr lang="en-US" sz="2400" dirty="0"/>
              <a:t> </a:t>
            </a:r>
            <a:r>
              <a:rPr lang="en-US" sz="2400" dirty="0" smtClean="0"/>
              <a:t>up</a:t>
            </a:r>
            <a:r>
              <a:rPr lang="sr-Latn-ME" sz="2400" dirty="0" smtClean="0"/>
              <a:t>red</a:t>
            </a:r>
            <a:r>
              <a:rPr lang="en-US" sz="2400" dirty="0" err="1" smtClean="0"/>
              <a:t>enim</a:t>
            </a:r>
            <a:r>
              <a:rPr lang="en-US" sz="2400" dirty="0" smtClean="0"/>
              <a:t> </a:t>
            </a:r>
            <a:r>
              <a:rPr lang="en-US" sz="2400" dirty="0" err="1"/>
              <a:t>paricama</a:t>
            </a:r>
            <a:r>
              <a:rPr lang="en-US" sz="2400" dirty="0"/>
              <a:t>. </a:t>
            </a:r>
            <a:r>
              <a:rPr lang="en-US" sz="2400" dirty="0" err="1"/>
              <a:t>Slabljenje</a:t>
            </a:r>
            <a:r>
              <a:rPr lang="en-US" sz="2400" dirty="0"/>
              <a:t> </a:t>
            </a:r>
            <a:r>
              <a:rPr lang="en-US" sz="2400" dirty="0" err="1"/>
              <a:t>signala</a:t>
            </a:r>
            <a:r>
              <a:rPr lang="en-US" sz="2400" dirty="0"/>
              <a:t> (</a:t>
            </a:r>
            <a:r>
              <a:rPr lang="en-US" sz="2400" dirty="0" err="1"/>
              <a:t>engl.</a:t>
            </a:r>
            <a:r>
              <a:rPr lang="en-US" sz="2400" dirty="0"/>
              <a:t> attenuation) je </a:t>
            </a:r>
            <a:r>
              <a:rPr lang="en-US" sz="2400" dirty="0" err="1"/>
              <a:t>gubitak</a:t>
            </a:r>
            <a:r>
              <a:rPr lang="en-US" sz="2400" dirty="0"/>
              <a:t> </a:t>
            </a:r>
            <a:r>
              <a:rPr lang="en-US" sz="2400" dirty="0" err="1"/>
              <a:t>jačine</a:t>
            </a:r>
            <a:r>
              <a:rPr lang="en-US" sz="2400" dirty="0"/>
              <a:t> </a:t>
            </a:r>
            <a:r>
              <a:rPr lang="en-US" sz="2400" dirty="0" err="1"/>
              <a:t>signala</a:t>
            </a:r>
            <a:r>
              <a:rPr lang="en-US" sz="2400" dirty="0"/>
              <a:t> </a:t>
            </a:r>
            <a:r>
              <a:rPr lang="en-US" sz="2400" dirty="0" err="1"/>
              <a:t>koji</a:t>
            </a:r>
            <a:r>
              <a:rPr lang="en-US" sz="2400" dirty="0"/>
              <a:t> se </a:t>
            </a:r>
            <a:r>
              <a:rPr lang="en-US" sz="2400" dirty="0" err="1"/>
              <a:t>pojavljuje</a:t>
            </a:r>
            <a:r>
              <a:rPr lang="en-US" sz="2400" dirty="0"/>
              <a:t> </a:t>
            </a:r>
            <a:r>
              <a:rPr lang="en-US" sz="2400" dirty="0" err="1"/>
              <a:t>kao</a:t>
            </a:r>
            <a:r>
              <a:rPr lang="en-US" sz="2400" dirty="0"/>
              <a:t> </a:t>
            </a:r>
            <a:r>
              <a:rPr lang="en-US" sz="2400" dirty="0" err="1" smtClean="0"/>
              <a:t>posl</a:t>
            </a:r>
            <a:r>
              <a:rPr lang="sr-Latn-ME" sz="2400" dirty="0" smtClean="0"/>
              <a:t>j</a:t>
            </a:r>
            <a:r>
              <a:rPr lang="en-US" sz="2400" dirty="0" err="1" smtClean="0"/>
              <a:t>edica</a:t>
            </a:r>
            <a:r>
              <a:rPr lang="en-US" sz="2400" dirty="0" smtClean="0"/>
              <a:t> </a:t>
            </a:r>
            <a:r>
              <a:rPr lang="en-US" sz="2400" dirty="0" err="1"/>
              <a:t>dugog</a:t>
            </a:r>
            <a:r>
              <a:rPr lang="en-US" sz="2400" dirty="0"/>
              <a:t> </a:t>
            </a:r>
            <a:r>
              <a:rPr lang="en-US" sz="2400" dirty="0" err="1"/>
              <a:t>putovanja</a:t>
            </a:r>
            <a:r>
              <a:rPr lang="en-US" sz="2400" dirty="0"/>
              <a:t> </a:t>
            </a:r>
            <a:r>
              <a:rPr lang="en-US" sz="2400" dirty="0" err="1"/>
              <a:t>kroz</a:t>
            </a:r>
            <a:r>
              <a:rPr lang="en-US" sz="2400" dirty="0"/>
              <a:t> </a:t>
            </a:r>
            <a:r>
              <a:rPr lang="en-US" sz="2400" dirty="0" err="1"/>
              <a:t>bakarne</a:t>
            </a:r>
            <a:r>
              <a:rPr lang="en-US" sz="2400" dirty="0"/>
              <a:t> </a:t>
            </a:r>
            <a:r>
              <a:rPr lang="en-US" sz="2400" dirty="0" err="1"/>
              <a:t>kablove</a:t>
            </a:r>
            <a:r>
              <a:rPr lang="en-US" sz="2400" dirty="0"/>
              <a:t>.</a:t>
            </a:r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68530" y="2089649"/>
            <a:ext cx="8648700" cy="2600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77385" y="4572060"/>
            <a:ext cx="1063098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/>
              <a:t>Zaštitni</a:t>
            </a:r>
            <a:r>
              <a:rPr lang="en-US" sz="2400" dirty="0"/>
              <a:t> </a:t>
            </a:r>
            <a:r>
              <a:rPr lang="en-US" sz="2400" dirty="0" err="1"/>
              <a:t>omotač</a:t>
            </a:r>
            <a:r>
              <a:rPr lang="en-US" sz="2400" dirty="0"/>
              <a:t> od </a:t>
            </a:r>
            <a:r>
              <a:rPr lang="en-US" sz="2400" dirty="0" err="1"/>
              <a:t>upletenog</a:t>
            </a:r>
            <a:r>
              <a:rPr lang="en-US" sz="2400" dirty="0"/>
              <a:t> </a:t>
            </a:r>
            <a:r>
              <a:rPr lang="en-US" sz="2400" dirty="0" err="1"/>
              <a:t>metala</a:t>
            </a:r>
            <a:r>
              <a:rPr lang="en-US" sz="2400" dirty="0"/>
              <a:t> </a:t>
            </a:r>
            <a:r>
              <a:rPr lang="en-US" sz="2400" dirty="0" err="1"/>
              <a:t>širm</a:t>
            </a:r>
            <a:r>
              <a:rPr lang="en-US" sz="2400" dirty="0"/>
              <a:t> </a:t>
            </a:r>
            <a:r>
              <a:rPr lang="en-US" sz="2400" dirty="0" err="1"/>
              <a:t>apsorbuje</a:t>
            </a:r>
            <a:r>
              <a:rPr lang="en-US" sz="2400" dirty="0"/>
              <a:t> </a:t>
            </a:r>
            <a:r>
              <a:rPr lang="en-US" sz="2400" dirty="0" err="1"/>
              <a:t>lutajuće</a:t>
            </a:r>
            <a:r>
              <a:rPr lang="en-US" sz="2400" dirty="0"/>
              <a:t> </a:t>
            </a:r>
            <a:r>
              <a:rPr lang="en-US" sz="2400" dirty="0" err="1"/>
              <a:t>elektronske</a:t>
            </a:r>
            <a:r>
              <a:rPr lang="en-US" sz="2400" dirty="0"/>
              <a:t> </a:t>
            </a:r>
            <a:r>
              <a:rPr lang="en-US" sz="2400" dirty="0" err="1"/>
              <a:t>signale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,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taj</a:t>
            </a:r>
            <a:r>
              <a:rPr lang="en-US" sz="2400" dirty="0"/>
              <a:t> </a:t>
            </a:r>
            <a:r>
              <a:rPr lang="en-US" sz="2400" dirty="0" err="1"/>
              <a:t>način</a:t>
            </a:r>
            <a:r>
              <a:rPr lang="en-US" sz="2400" dirty="0"/>
              <a:t>, </a:t>
            </a:r>
            <a:r>
              <a:rPr lang="en-US" sz="2400" dirty="0" err="1"/>
              <a:t>štiti</a:t>
            </a:r>
            <a:r>
              <a:rPr lang="en-US" sz="2400" dirty="0"/>
              <a:t> </a:t>
            </a:r>
            <a:r>
              <a:rPr lang="en-US" sz="2400" dirty="0" err="1"/>
              <a:t>podatke</a:t>
            </a:r>
            <a:r>
              <a:rPr lang="en-US" sz="2400" dirty="0"/>
              <a:t> u </a:t>
            </a:r>
            <a:r>
              <a:rPr lang="en-US" sz="2400" dirty="0" err="1"/>
              <a:t>bakarnom</a:t>
            </a:r>
            <a:r>
              <a:rPr lang="en-US" sz="2400" dirty="0"/>
              <a:t> </a:t>
            </a:r>
            <a:r>
              <a:rPr lang="en-US" sz="2400" dirty="0" err="1"/>
              <a:t>provodniku</a:t>
            </a:r>
            <a:r>
              <a:rPr lang="en-US" sz="2400" dirty="0"/>
              <a:t>. </a:t>
            </a:r>
            <a:r>
              <a:rPr lang="en-US" sz="2400" dirty="0" err="1"/>
              <a:t>Zbog</a:t>
            </a:r>
            <a:r>
              <a:rPr lang="en-US" sz="2400" dirty="0"/>
              <a:t> toga je </a:t>
            </a:r>
            <a:r>
              <a:rPr lang="en-US" sz="2400" dirty="0" err="1"/>
              <a:t>koaksijalni</a:t>
            </a:r>
            <a:r>
              <a:rPr lang="en-US" sz="2400" dirty="0"/>
              <a:t> </a:t>
            </a:r>
            <a:r>
              <a:rPr lang="en-US" sz="2400" dirty="0" err="1"/>
              <a:t>kabl</a:t>
            </a:r>
            <a:r>
              <a:rPr lang="en-US" sz="2400" dirty="0"/>
              <a:t> </a:t>
            </a:r>
            <a:r>
              <a:rPr lang="en-US" sz="2400" dirty="0" err="1"/>
              <a:t>dobar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jednostavan</a:t>
            </a:r>
            <a:r>
              <a:rPr lang="en-US" sz="2400" dirty="0"/>
              <a:t> </a:t>
            </a:r>
            <a:r>
              <a:rPr lang="en-US" sz="2400" dirty="0" err="1"/>
              <a:t>način</a:t>
            </a:r>
            <a:r>
              <a:rPr lang="en-US" sz="2400" dirty="0"/>
              <a:t> </a:t>
            </a:r>
            <a:r>
              <a:rPr lang="en-US" sz="2400" dirty="0" err="1"/>
              <a:t>prenošenja</a:t>
            </a:r>
            <a:r>
              <a:rPr lang="en-US" sz="2400" dirty="0"/>
              <a:t> </a:t>
            </a:r>
            <a:r>
              <a:rPr lang="en-US" sz="2400" dirty="0" err="1"/>
              <a:t>podataka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veće</a:t>
            </a:r>
            <a:r>
              <a:rPr lang="en-US" sz="2400" dirty="0"/>
              <a:t> </a:t>
            </a:r>
            <a:r>
              <a:rPr lang="en-US" sz="2400" dirty="0" err="1"/>
              <a:t>daljine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43332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7386" y="637903"/>
            <a:ext cx="10630989" cy="3809999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en-US" sz="2400" dirty="0" err="1"/>
              <a:t>Postoje</a:t>
            </a:r>
            <a:r>
              <a:rPr lang="en-US" sz="2400" dirty="0"/>
              <a:t> </a:t>
            </a:r>
            <a:r>
              <a:rPr lang="en-US" sz="2400" dirty="0" err="1"/>
              <a:t>dva</a:t>
            </a:r>
            <a:r>
              <a:rPr lang="en-US" sz="2400" dirty="0"/>
              <a:t> </a:t>
            </a:r>
            <a:r>
              <a:rPr lang="en-US" sz="2400" dirty="0" err="1"/>
              <a:t>tipa</a:t>
            </a:r>
            <a:r>
              <a:rPr lang="en-US" sz="2400" dirty="0"/>
              <a:t> </a:t>
            </a:r>
            <a:r>
              <a:rPr lang="en-US" sz="2400" dirty="0" err="1"/>
              <a:t>koaksijalnih</a:t>
            </a:r>
            <a:r>
              <a:rPr lang="en-US" sz="2400" dirty="0"/>
              <a:t> </a:t>
            </a:r>
            <a:r>
              <a:rPr lang="en-US" sz="2400" dirty="0" err="1"/>
              <a:t>kablova</a:t>
            </a:r>
            <a:r>
              <a:rPr lang="en-US" sz="2400" dirty="0"/>
              <a:t>:</a:t>
            </a:r>
          </a:p>
          <a:p>
            <a:pPr fontAlgn="base">
              <a:buFont typeface="Wingdings" panose="05000000000000000000" pitchFamily="2" charset="2"/>
              <a:buChar char="§"/>
            </a:pPr>
            <a:r>
              <a:rPr lang="en-US" sz="2400" dirty="0" err="1" smtClean="0"/>
              <a:t>tanki</a:t>
            </a:r>
            <a:r>
              <a:rPr lang="en-US" sz="2400" dirty="0" smtClean="0"/>
              <a:t> </a:t>
            </a:r>
            <a:r>
              <a:rPr lang="en-US" sz="2400" dirty="0"/>
              <a:t>(</a:t>
            </a:r>
            <a:r>
              <a:rPr lang="en-US" sz="2400" dirty="0" err="1"/>
              <a:t>engl.</a:t>
            </a:r>
            <a:r>
              <a:rPr lang="en-US" sz="2400" dirty="0"/>
              <a:t> </a:t>
            </a:r>
            <a:r>
              <a:rPr lang="en-US" sz="2400" dirty="0" err="1"/>
              <a:t>thinnet</a:t>
            </a:r>
            <a:r>
              <a:rPr lang="en-US" sz="2400" dirty="0"/>
              <a:t>) </a:t>
            </a:r>
            <a:r>
              <a:rPr lang="en-US" sz="2400" dirty="0" err="1"/>
              <a:t>kabl</a:t>
            </a:r>
            <a:endParaRPr lang="en-US" sz="2400" dirty="0"/>
          </a:p>
          <a:p>
            <a:pPr fontAlgn="base">
              <a:buFont typeface="Wingdings" panose="05000000000000000000" pitchFamily="2" charset="2"/>
              <a:buChar char="§"/>
            </a:pPr>
            <a:r>
              <a:rPr lang="en-US" sz="2400" dirty="0" err="1" smtClean="0"/>
              <a:t>debeli</a:t>
            </a:r>
            <a:r>
              <a:rPr lang="en-US" sz="2400" dirty="0" smtClean="0"/>
              <a:t> </a:t>
            </a:r>
            <a:r>
              <a:rPr lang="en-US" sz="2400" dirty="0"/>
              <a:t>(</a:t>
            </a:r>
            <a:r>
              <a:rPr lang="en-US" sz="2400" dirty="0" err="1"/>
              <a:t>engl.</a:t>
            </a:r>
            <a:r>
              <a:rPr lang="en-US" sz="2400" dirty="0"/>
              <a:t> </a:t>
            </a:r>
            <a:r>
              <a:rPr lang="en-US" sz="2400" dirty="0" err="1"/>
              <a:t>thicknet</a:t>
            </a:r>
            <a:r>
              <a:rPr lang="en-US" sz="2400" dirty="0"/>
              <a:t>) </a:t>
            </a:r>
            <a:r>
              <a:rPr lang="en-US" sz="2400" dirty="0" err="1" smtClean="0"/>
              <a:t>kabl</a:t>
            </a:r>
            <a:endParaRPr lang="sr-Latn-ME" sz="2400" dirty="0"/>
          </a:p>
          <a:p>
            <a:pPr marL="0" indent="0" fontAlgn="base">
              <a:buNone/>
            </a:pPr>
            <a:r>
              <a:rPr lang="en-US" sz="2400" dirty="0" smtClean="0"/>
              <a:t>Od </a:t>
            </a:r>
            <a:r>
              <a:rPr lang="en-US" sz="2400" dirty="0" err="1"/>
              <a:t>potreba</a:t>
            </a:r>
            <a:r>
              <a:rPr lang="en-US" sz="2400" dirty="0"/>
              <a:t> </a:t>
            </a:r>
            <a:r>
              <a:rPr lang="en-US" sz="2400" dirty="0" err="1"/>
              <a:t>konkretne</a:t>
            </a:r>
            <a:r>
              <a:rPr lang="en-US" sz="2400" dirty="0"/>
              <a:t> </a:t>
            </a:r>
            <a:r>
              <a:rPr lang="en-US" sz="2400" dirty="0" err="1"/>
              <a:t>mreže</a:t>
            </a:r>
            <a:r>
              <a:rPr lang="en-US" sz="2400" dirty="0"/>
              <a:t> </a:t>
            </a:r>
            <a:r>
              <a:rPr lang="en-US" sz="2400" dirty="0" err="1"/>
              <a:t>zavisi</a:t>
            </a:r>
            <a:r>
              <a:rPr lang="en-US" sz="2400" dirty="0"/>
              <a:t> </a:t>
            </a:r>
            <a:r>
              <a:rPr lang="en-US" sz="2400" dirty="0" err="1"/>
              <a:t>koja</a:t>
            </a:r>
            <a:r>
              <a:rPr lang="en-US" sz="2400" dirty="0"/>
              <a:t> </a:t>
            </a:r>
            <a:r>
              <a:rPr lang="en-US" sz="2400" dirty="0" err="1"/>
              <a:t>će</a:t>
            </a:r>
            <a:r>
              <a:rPr lang="en-US" sz="2400" dirty="0"/>
              <a:t> </a:t>
            </a:r>
            <a:r>
              <a:rPr lang="en-US" sz="2400" dirty="0" err="1"/>
              <a:t>vrsta</a:t>
            </a:r>
            <a:r>
              <a:rPr lang="en-US" sz="2400" dirty="0"/>
              <a:t> </a:t>
            </a:r>
            <a:r>
              <a:rPr lang="en-US" sz="2400" dirty="0" err="1"/>
              <a:t>biti</a:t>
            </a:r>
            <a:r>
              <a:rPr lang="en-US" sz="2400" dirty="0"/>
              <a:t> </a:t>
            </a:r>
            <a:r>
              <a:rPr lang="en-US" sz="2400" dirty="0" err="1" smtClean="0"/>
              <a:t>upotr</a:t>
            </a:r>
            <a:r>
              <a:rPr lang="sr-Latn-ME" sz="2400" dirty="0" smtClean="0"/>
              <a:t>ij</a:t>
            </a:r>
            <a:r>
              <a:rPr lang="en-US" sz="2400" dirty="0" err="1" smtClean="0"/>
              <a:t>ebljena</a:t>
            </a:r>
            <a:r>
              <a:rPr lang="en-US" sz="2400" dirty="0"/>
              <a:t>.</a:t>
            </a:r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9466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2777" y="391885"/>
            <a:ext cx="10032274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3000" dirty="0" err="1">
                <a:solidFill>
                  <a:schemeClr val="accent1">
                    <a:lumMod val="75000"/>
                  </a:schemeClr>
                </a:solidFill>
                <a:latin typeface="Impact" panose="020B0806030902050204" pitchFamily="34" charset="0"/>
              </a:rPr>
              <a:t>Tanki</a:t>
            </a:r>
            <a:r>
              <a:rPr lang="en-US" sz="3000" dirty="0">
                <a:solidFill>
                  <a:schemeClr val="accent1">
                    <a:lumMod val="75000"/>
                  </a:schemeClr>
                </a:solidFill>
                <a:latin typeface="Impact" panose="020B0806030902050204" pitchFamily="34" charset="0"/>
              </a:rPr>
              <a:t> </a:t>
            </a:r>
            <a:r>
              <a:rPr lang="en-US" sz="3000" dirty="0" err="1">
                <a:solidFill>
                  <a:schemeClr val="accent1">
                    <a:lumMod val="75000"/>
                  </a:schemeClr>
                </a:solidFill>
                <a:latin typeface="Impact" panose="020B0806030902050204" pitchFamily="34" charset="0"/>
              </a:rPr>
              <a:t>koaksijalni</a:t>
            </a:r>
            <a:r>
              <a:rPr lang="en-US" sz="3000" dirty="0">
                <a:solidFill>
                  <a:schemeClr val="accent1">
                    <a:lumMod val="75000"/>
                  </a:schemeClr>
                </a:solidFill>
                <a:latin typeface="Impact" panose="020B0806030902050204" pitchFamily="34" charset="0"/>
              </a:rPr>
              <a:t> </a:t>
            </a:r>
            <a:r>
              <a:rPr lang="en-US" sz="3000" dirty="0" err="1">
                <a:solidFill>
                  <a:schemeClr val="accent1">
                    <a:lumMod val="75000"/>
                  </a:schemeClr>
                </a:solidFill>
                <a:latin typeface="Impact" panose="020B0806030902050204" pitchFamily="34" charset="0"/>
              </a:rPr>
              <a:t>kablovi</a:t>
            </a:r>
            <a:endParaRPr lang="en-US" sz="3000" dirty="0">
              <a:solidFill>
                <a:schemeClr val="accent1">
                  <a:lumMod val="75000"/>
                </a:schemeClr>
              </a:solidFill>
              <a:latin typeface="Impact" panose="020B0806030902050204" pitchFamily="34" charset="0"/>
            </a:endParaRPr>
          </a:p>
          <a:p>
            <a:pPr fontAlgn="base"/>
            <a:r>
              <a:rPr lang="en-US" dirty="0"/>
              <a:t> </a:t>
            </a:r>
          </a:p>
          <a:p>
            <a:pPr algn="just" fontAlgn="base"/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Tanki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koaksijalni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kablovi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fleksibilni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koaksijalni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kablovi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debljine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oko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0,64 cm. Ova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vrsta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kabla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zbog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svoje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fleksibilnosti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lakog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korišćenja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odgo­vara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skoro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svakom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tipu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mreže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fontAlgn="base"/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Kod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tankih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koaksijalnih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kablova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značajnije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slabljenje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signala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pojavljuje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razdaljinama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većim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od 185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metara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fontAlgn="base"/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Proizvođači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kablova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usvojili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standarde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različite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vrste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kablova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Tanki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koaksijalni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kabl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nalazi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grupi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kablova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koja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je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označena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RG-58.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Osnovna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karakteristika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sr-Latn-ME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ij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ele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grupe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RG-58 je da je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provodnik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uv</a:t>
            </a:r>
            <a:r>
              <a:rPr lang="sr-Latn-ME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ij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ek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od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bakra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Provodnik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može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biti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od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punog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bakra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od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više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upletenih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bakarnih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žica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47703" y="4426625"/>
            <a:ext cx="6987402" cy="1980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05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2777" y="391885"/>
            <a:ext cx="10032274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3000" dirty="0" err="1">
                <a:solidFill>
                  <a:schemeClr val="accent1">
                    <a:lumMod val="75000"/>
                  </a:schemeClr>
                </a:solidFill>
                <a:latin typeface="Impact" panose="020B0806030902050204" pitchFamily="34" charset="0"/>
              </a:rPr>
              <a:t>Debeli</a:t>
            </a:r>
            <a:r>
              <a:rPr lang="en-US" sz="3000" dirty="0">
                <a:solidFill>
                  <a:schemeClr val="accent1">
                    <a:lumMod val="75000"/>
                  </a:schemeClr>
                </a:solidFill>
                <a:latin typeface="Impact" panose="020B0806030902050204" pitchFamily="34" charset="0"/>
              </a:rPr>
              <a:t> </a:t>
            </a:r>
            <a:r>
              <a:rPr lang="en-US" sz="3000" dirty="0" err="1">
                <a:solidFill>
                  <a:schemeClr val="accent1">
                    <a:lumMod val="75000"/>
                  </a:schemeClr>
                </a:solidFill>
                <a:latin typeface="Impact" panose="020B0806030902050204" pitchFamily="34" charset="0"/>
              </a:rPr>
              <a:t>koaksijalni</a:t>
            </a:r>
            <a:r>
              <a:rPr lang="en-US" sz="3000" dirty="0">
                <a:solidFill>
                  <a:schemeClr val="accent1">
                    <a:lumMod val="75000"/>
                  </a:schemeClr>
                </a:solidFill>
                <a:latin typeface="Impact" panose="020B0806030902050204" pitchFamily="34" charset="0"/>
              </a:rPr>
              <a:t> </a:t>
            </a:r>
            <a:r>
              <a:rPr lang="en-US" sz="3000" dirty="0" err="1">
                <a:solidFill>
                  <a:schemeClr val="accent1">
                    <a:lumMod val="75000"/>
                  </a:schemeClr>
                </a:solidFill>
                <a:latin typeface="Impact" panose="020B0806030902050204" pitchFamily="34" charset="0"/>
              </a:rPr>
              <a:t>kablovi</a:t>
            </a:r>
            <a:endParaRPr lang="en-US" sz="3000" dirty="0">
              <a:solidFill>
                <a:schemeClr val="accent1">
                  <a:lumMod val="75000"/>
                </a:schemeClr>
              </a:solidFill>
              <a:latin typeface="Impact" panose="020B0806030902050204" pitchFamily="34" charset="0"/>
            </a:endParaRPr>
          </a:p>
          <a:p>
            <a:pPr fontAlgn="base"/>
            <a:r>
              <a:rPr lang="en-US" dirty="0"/>
              <a:t> </a:t>
            </a:r>
          </a:p>
          <a:p>
            <a:pPr algn="just" fontAlgn="base"/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Ovo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relativno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čvrsti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koaksijalni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kablovi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prečnika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oko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1,27 cm.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Debeli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koaksijalni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kablovi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ponekad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nazivaju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Standard Ethernet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zbog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toga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što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bili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prvi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kablovi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koji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koristili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popularnoj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mrežnoj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arhitekturi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Ethernet.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Njihov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bakarni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provodnik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je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deblji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od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provodnika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tankih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koaksijalnih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kablova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67451" y="2577099"/>
            <a:ext cx="4644798" cy="344742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92777" y="2730137"/>
            <a:ext cx="6048102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Što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je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debljina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provodnika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veća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veće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daljine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prenosa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signala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Tako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ova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vrsta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provod­nika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može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prenese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signal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razdaljine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od 500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metara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bez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značajnijeg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slabljenja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signala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Zbog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toga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debeli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koaksijalni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kablovi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često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predstavljaju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kičmu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neke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mreže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povezujući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niz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manjih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mreža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koje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mogu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biti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povezane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tankim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koaksijalnim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kablovima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ovaj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način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povezivanja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mreža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koristi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uređaj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koji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naziva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primopredajnik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engl.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transceiver).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Primopredajnik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služi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povezivanje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tankih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koaksijalnih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kablova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debelim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7829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2777" y="391885"/>
            <a:ext cx="1003227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3000" dirty="0" err="1">
                <a:solidFill>
                  <a:schemeClr val="accent1">
                    <a:lumMod val="75000"/>
                  </a:schemeClr>
                </a:solidFill>
                <a:latin typeface="Impact" panose="020B0806030902050204" pitchFamily="34" charset="0"/>
              </a:rPr>
              <a:t>Pribor</a:t>
            </a:r>
            <a:r>
              <a:rPr lang="en-US" sz="3000" dirty="0">
                <a:solidFill>
                  <a:schemeClr val="accent1">
                    <a:lumMod val="75000"/>
                  </a:schemeClr>
                </a:solidFill>
                <a:latin typeface="Impact" panose="020B0806030902050204" pitchFamily="34" charset="0"/>
              </a:rPr>
              <a:t> </a:t>
            </a:r>
            <a:r>
              <a:rPr lang="en-US" sz="3000" dirty="0" err="1">
                <a:solidFill>
                  <a:schemeClr val="accent1">
                    <a:lumMod val="75000"/>
                  </a:schemeClr>
                </a:solidFill>
                <a:latin typeface="Impact" panose="020B0806030902050204" pitchFamily="34" charset="0"/>
              </a:rPr>
              <a:t>za</a:t>
            </a:r>
            <a:r>
              <a:rPr lang="en-US" sz="3000" dirty="0">
                <a:solidFill>
                  <a:schemeClr val="accent1">
                    <a:lumMod val="75000"/>
                  </a:schemeClr>
                </a:solidFill>
                <a:latin typeface="Impact" panose="020B0806030902050204" pitchFamily="34" charset="0"/>
              </a:rPr>
              <a:t> </a:t>
            </a:r>
            <a:r>
              <a:rPr lang="en-US" sz="3000" dirty="0" err="1">
                <a:solidFill>
                  <a:schemeClr val="accent1">
                    <a:lumMod val="75000"/>
                  </a:schemeClr>
                </a:solidFill>
                <a:latin typeface="Impact" panose="020B0806030902050204" pitchFamily="34" charset="0"/>
              </a:rPr>
              <a:t>koaksijalne</a:t>
            </a:r>
            <a:r>
              <a:rPr lang="en-US" sz="3000" dirty="0">
                <a:solidFill>
                  <a:schemeClr val="accent1">
                    <a:lumMod val="75000"/>
                  </a:schemeClr>
                </a:solidFill>
                <a:latin typeface="Impact" panose="020B0806030902050204" pitchFamily="34" charset="0"/>
              </a:rPr>
              <a:t> </a:t>
            </a:r>
            <a:r>
              <a:rPr lang="en-US" sz="3000" dirty="0" err="1">
                <a:solidFill>
                  <a:schemeClr val="accent1">
                    <a:lumMod val="75000"/>
                  </a:schemeClr>
                </a:solidFill>
                <a:latin typeface="Impact" panose="020B0806030902050204" pitchFamily="34" charset="0"/>
              </a:rPr>
              <a:t>veze</a:t>
            </a:r>
            <a:endParaRPr lang="en-US" sz="3000" dirty="0">
              <a:solidFill>
                <a:schemeClr val="accent1">
                  <a:lumMod val="75000"/>
                </a:schemeClr>
              </a:solidFill>
              <a:latin typeface="Impact" panose="020B0806030902050204" pitchFamily="34" charset="0"/>
            </a:endParaRPr>
          </a:p>
          <a:p>
            <a:pPr fontAlgn="base"/>
            <a:r>
              <a:rPr lang="en-US" dirty="0"/>
              <a:t> </a:t>
            </a:r>
          </a:p>
          <a:p>
            <a:pPr fontAlgn="base"/>
            <a:r>
              <a:rPr lang="en-US" dirty="0" err="1"/>
              <a:t>Upotrebom</a:t>
            </a:r>
            <a:r>
              <a:rPr lang="en-US" dirty="0"/>
              <a:t> </a:t>
            </a:r>
            <a:r>
              <a:rPr lang="en-US" b="1" dirty="0"/>
              <a:t>BNC </a:t>
            </a:r>
            <a:r>
              <a:rPr lang="en-US" b="1" dirty="0" err="1"/>
              <a:t>konektora</a:t>
            </a:r>
            <a:r>
              <a:rPr lang="en-US" dirty="0"/>
              <a:t>, </a:t>
            </a:r>
            <a:r>
              <a:rPr lang="en-US" dirty="0" err="1"/>
              <a:t>koaksijalni</a:t>
            </a:r>
            <a:r>
              <a:rPr lang="en-US" dirty="0"/>
              <a:t> </a:t>
            </a:r>
            <a:r>
              <a:rPr lang="en-US" dirty="0" err="1"/>
              <a:t>kablovi</a:t>
            </a:r>
            <a:r>
              <a:rPr lang="en-US" dirty="0"/>
              <a:t> se </a:t>
            </a:r>
            <a:r>
              <a:rPr lang="en-US" dirty="0" err="1"/>
              <a:t>povezuju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računarima</a:t>
            </a:r>
            <a:r>
              <a:rPr lang="en-US" dirty="0"/>
              <a:t>. BNC </a:t>
            </a:r>
            <a:r>
              <a:rPr lang="en-US" dirty="0" err="1"/>
              <a:t>konektor</a:t>
            </a:r>
            <a:r>
              <a:rPr lang="en-US" dirty="0"/>
              <a:t> se,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lemi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kraj</a:t>
            </a:r>
            <a:r>
              <a:rPr lang="en-US" dirty="0"/>
              <a:t> </a:t>
            </a:r>
            <a:r>
              <a:rPr lang="en-US" dirty="0" err="1"/>
              <a:t>kabla</a:t>
            </a:r>
            <a:r>
              <a:rPr lang="en-US" dirty="0"/>
              <a:t>, </a:t>
            </a:r>
            <a:r>
              <a:rPr lang="en-US" dirty="0" err="1"/>
              <a:t>ili</a:t>
            </a:r>
            <a:r>
              <a:rPr lang="en-US" dirty="0"/>
              <a:t> se </a:t>
            </a:r>
            <a:r>
              <a:rPr lang="en-US" dirty="0" err="1"/>
              <a:t>specijalnim</a:t>
            </a:r>
            <a:r>
              <a:rPr lang="en-US" dirty="0"/>
              <a:t> </a:t>
            </a:r>
            <a:r>
              <a:rPr lang="en-US" dirty="0" smtClean="0"/>
              <a:t>kl</a:t>
            </a:r>
            <a:r>
              <a:rPr lang="sr-Latn-ME" dirty="0" smtClean="0"/>
              <a:t>ij</a:t>
            </a:r>
            <a:r>
              <a:rPr lang="en-US" dirty="0" err="1" smtClean="0"/>
              <a:t>eštima</a:t>
            </a:r>
            <a:r>
              <a:rPr lang="en-US" dirty="0" smtClean="0"/>
              <a:t> </a:t>
            </a:r>
            <a:r>
              <a:rPr lang="en-US" dirty="0" err="1"/>
              <a:t>pričvrsti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kabl</a:t>
            </a:r>
            <a:r>
              <a:rPr lang="en-US" dirty="0"/>
              <a:t> (“</a:t>
            </a:r>
            <a:r>
              <a:rPr lang="en-US" dirty="0" err="1"/>
              <a:t>krimpuje</a:t>
            </a:r>
            <a:r>
              <a:rPr lang="en-US" dirty="0"/>
              <a:t>” se).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06942" y="2033588"/>
            <a:ext cx="5215482" cy="307863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714309" y="2129246"/>
            <a:ext cx="48724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/>
              <a:t>BNC T konektor</a:t>
            </a:r>
            <a:r>
              <a:rPr lang="en-US"/>
              <a:t> povezuje mrežni adapter (NIC) u računaru sa mrežnim kablom.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39990" y="2972344"/>
            <a:ext cx="4930661" cy="3350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920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05394" y="744583"/>
            <a:ext cx="10750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/>
              <a:t>BNC produžni (nastavni) konektor</a:t>
            </a:r>
            <a:r>
              <a:rPr lang="en-US"/>
              <a:t> se koristi za povezivanje, odnosno nastavljanje dva tanka koaksijalna kabla u jedan.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01336" y="1523183"/>
            <a:ext cx="3944983" cy="237514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309360" y="1698171"/>
            <a:ext cx="514676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/>
              <a:t>BNC terminator</a:t>
            </a:r>
            <a:r>
              <a:rPr lang="en-US" dirty="0"/>
              <a:t> se </a:t>
            </a:r>
            <a:r>
              <a:rPr lang="en-US" dirty="0" err="1"/>
              <a:t>postavlja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krajeve</a:t>
            </a:r>
            <a:r>
              <a:rPr lang="en-US" dirty="0"/>
              <a:t> </a:t>
            </a:r>
            <a:r>
              <a:rPr lang="en-US" dirty="0" err="1"/>
              <a:t>magistralnog</a:t>
            </a:r>
            <a:r>
              <a:rPr lang="en-US" dirty="0"/>
              <a:t> </a:t>
            </a:r>
            <a:r>
              <a:rPr lang="en-US" dirty="0" err="1"/>
              <a:t>kabla</a:t>
            </a:r>
            <a:r>
              <a:rPr lang="en-US" dirty="0"/>
              <a:t> da bi </a:t>
            </a:r>
            <a:r>
              <a:rPr lang="en-US" dirty="0" err="1"/>
              <a:t>apsorbovao</a:t>
            </a:r>
            <a:r>
              <a:rPr lang="en-US" dirty="0"/>
              <a:t> </a:t>
            </a:r>
            <a:r>
              <a:rPr lang="en-US" dirty="0" err="1"/>
              <a:t>lutajuće</a:t>
            </a:r>
            <a:r>
              <a:rPr lang="en-US" dirty="0"/>
              <a:t> </a:t>
            </a:r>
            <a:r>
              <a:rPr lang="en-US" dirty="0" err="1"/>
              <a:t>signale</a:t>
            </a:r>
            <a:r>
              <a:rPr lang="en-US" dirty="0"/>
              <a:t>. U </a:t>
            </a:r>
            <a:r>
              <a:rPr lang="en-US" dirty="0" err="1"/>
              <a:t>suprotnom</a:t>
            </a:r>
            <a:r>
              <a:rPr lang="en-US" dirty="0"/>
              <a:t>, </a:t>
            </a:r>
            <a:r>
              <a:rPr lang="en-US" dirty="0" err="1"/>
              <a:t>jednom</a:t>
            </a:r>
            <a:r>
              <a:rPr lang="en-US" dirty="0"/>
              <a:t> </a:t>
            </a:r>
            <a:r>
              <a:rPr lang="en-US" dirty="0" err="1"/>
              <a:t>emitovani</a:t>
            </a:r>
            <a:r>
              <a:rPr lang="en-US" dirty="0"/>
              <a:t> signal bi se </a:t>
            </a:r>
            <a:r>
              <a:rPr lang="en-US" dirty="0" err="1"/>
              <a:t>višestruko</a:t>
            </a:r>
            <a:r>
              <a:rPr lang="en-US" dirty="0"/>
              <a:t> </a:t>
            </a:r>
            <a:r>
              <a:rPr lang="en-US" dirty="0" err="1"/>
              <a:t>odbijao</a:t>
            </a:r>
            <a:r>
              <a:rPr lang="en-US" dirty="0"/>
              <a:t> </a:t>
            </a:r>
            <a:r>
              <a:rPr lang="en-US" dirty="0" err="1"/>
              <a:t>duž</a:t>
            </a:r>
            <a:r>
              <a:rPr lang="en-US" dirty="0"/>
              <a:t> </a:t>
            </a:r>
            <a:r>
              <a:rPr lang="en-US" dirty="0" err="1"/>
              <a:t>kabla</a:t>
            </a:r>
            <a:r>
              <a:rPr lang="en-US" dirty="0"/>
              <a:t>, a </a:t>
            </a:r>
            <a:r>
              <a:rPr lang="en-US" dirty="0" err="1"/>
              <a:t>mreža</a:t>
            </a:r>
            <a:r>
              <a:rPr lang="en-US" dirty="0"/>
              <a:t> bi </a:t>
            </a:r>
            <a:r>
              <a:rPr lang="en-US" dirty="0" err="1"/>
              <a:t>bila</a:t>
            </a:r>
            <a:r>
              <a:rPr lang="en-US" dirty="0"/>
              <a:t> </a:t>
            </a:r>
            <a:r>
              <a:rPr lang="en-US" dirty="0" err="1"/>
              <a:t>onesposobljena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rad.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71170" y="3482756"/>
            <a:ext cx="3797769" cy="293914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01336" y="3898329"/>
            <a:ext cx="55909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err="1"/>
              <a:t>Koriste</a:t>
            </a:r>
            <a:r>
              <a:rPr lang="en-US" dirty="0"/>
              <a:t> se u </a:t>
            </a:r>
            <a:r>
              <a:rPr lang="en-US" dirty="0" err="1"/>
              <a:t>telefonskim</a:t>
            </a:r>
            <a:r>
              <a:rPr lang="en-US" dirty="0"/>
              <a:t> </a:t>
            </a:r>
            <a:r>
              <a:rPr lang="en-US" dirty="0" err="1"/>
              <a:t>sistemima</a:t>
            </a:r>
            <a:r>
              <a:rPr lang="en-US" dirty="0"/>
              <a:t> </a:t>
            </a:r>
            <a:r>
              <a:rPr lang="en-US" dirty="0" err="1"/>
              <a:t>ali</a:t>
            </a:r>
            <a:r>
              <a:rPr lang="en-US" dirty="0"/>
              <a:t> se </a:t>
            </a:r>
            <a:r>
              <a:rPr lang="en-US" dirty="0" err="1"/>
              <a:t>uveliko</a:t>
            </a:r>
            <a:r>
              <a:rPr lang="en-US" dirty="0"/>
              <a:t> </a:t>
            </a:r>
            <a:r>
              <a:rPr lang="en-US" dirty="0" err="1"/>
              <a:t>zam</a:t>
            </a:r>
            <a:r>
              <a:rPr lang="sr-Latn-ME" dirty="0"/>
              <a:t>j</a:t>
            </a:r>
            <a:r>
              <a:rPr lang="en-US" dirty="0" err="1"/>
              <a:t>enjuju</a:t>
            </a:r>
            <a:r>
              <a:rPr lang="en-US" dirty="0"/>
              <a:t> </a:t>
            </a:r>
            <a:r>
              <a:rPr lang="en-US" dirty="0" err="1"/>
              <a:t>optičkim</a:t>
            </a:r>
            <a:r>
              <a:rPr lang="en-US" dirty="0"/>
              <a:t> </a:t>
            </a:r>
            <a:r>
              <a:rPr lang="en-US" dirty="0" err="1"/>
              <a:t>kablovima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u </a:t>
            </a:r>
            <a:r>
              <a:rPr lang="en-US" dirty="0" err="1"/>
              <a:t>kablovskoj</a:t>
            </a:r>
            <a:r>
              <a:rPr lang="en-US" dirty="0"/>
              <a:t> </a:t>
            </a:r>
            <a:r>
              <a:rPr lang="en-US" dirty="0" err="1"/>
              <a:t>televiziji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u </a:t>
            </a:r>
            <a:r>
              <a:rPr lang="en-US" dirty="0" err="1"/>
              <a:t>nekim</a:t>
            </a:r>
            <a:r>
              <a:rPr lang="en-US" dirty="0"/>
              <a:t> LAN. Na </a:t>
            </a:r>
            <a:r>
              <a:rPr lang="en-US" dirty="0" err="1"/>
              <a:t>kablu</a:t>
            </a:r>
            <a:r>
              <a:rPr lang="en-US" dirty="0"/>
              <a:t> </a:t>
            </a:r>
            <a:r>
              <a:rPr lang="en-US" dirty="0" err="1"/>
              <a:t>dužine</a:t>
            </a:r>
            <a:r>
              <a:rPr lang="en-US" dirty="0"/>
              <a:t> 1km </a:t>
            </a:r>
            <a:r>
              <a:rPr lang="en-US" dirty="0" err="1"/>
              <a:t>moguće</a:t>
            </a:r>
            <a:r>
              <a:rPr lang="en-US" dirty="0"/>
              <a:t> je </a:t>
            </a:r>
            <a:r>
              <a:rPr lang="en-US" dirty="0" err="1"/>
              <a:t>ostvariti</a:t>
            </a:r>
            <a:r>
              <a:rPr lang="en-US" dirty="0"/>
              <a:t> </a:t>
            </a:r>
            <a:r>
              <a:rPr lang="en-US" dirty="0" err="1"/>
              <a:t>brzinu</a:t>
            </a:r>
            <a:r>
              <a:rPr lang="en-US" dirty="0"/>
              <a:t> </a:t>
            </a:r>
            <a:r>
              <a:rPr lang="en-US" dirty="0" err="1"/>
              <a:t>prenosa</a:t>
            </a:r>
            <a:r>
              <a:rPr lang="en-US" dirty="0"/>
              <a:t> do 2Gb/s</a:t>
            </a:r>
            <a:r>
              <a:rPr lang="en-US" dirty="0" smtClean="0"/>
              <a:t>.</a:t>
            </a:r>
            <a:endParaRPr lang="sr-Latn-ME" dirty="0" smtClean="0"/>
          </a:p>
          <a:p>
            <a:pPr algn="just"/>
            <a:endParaRPr lang="en-US" dirty="0"/>
          </a:p>
          <a:p>
            <a:pPr algn="just"/>
            <a:r>
              <a:rPr lang="en-US" dirty="0"/>
              <a:t>Ethernet je </a:t>
            </a:r>
            <a:r>
              <a:rPr lang="en-US" dirty="0" err="1"/>
              <a:t>originalno</a:t>
            </a:r>
            <a:r>
              <a:rPr lang="en-US" dirty="0"/>
              <a:t> </a:t>
            </a:r>
            <a:r>
              <a:rPr lang="en-US" dirty="0" err="1"/>
              <a:t>projektovan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komunikaciju</a:t>
            </a:r>
            <a:r>
              <a:rPr lang="en-US" dirty="0"/>
              <a:t> </a:t>
            </a:r>
            <a:r>
              <a:rPr lang="en-US" dirty="0" err="1"/>
              <a:t>više</a:t>
            </a:r>
            <a:r>
              <a:rPr lang="en-US" dirty="0"/>
              <a:t> </a:t>
            </a:r>
            <a:r>
              <a:rPr lang="en-US" dirty="0" err="1"/>
              <a:t>računara</a:t>
            </a:r>
            <a:r>
              <a:rPr lang="en-US" dirty="0"/>
              <a:t> </a:t>
            </a:r>
            <a:r>
              <a:rPr lang="en-US" dirty="0" err="1"/>
              <a:t>preko</a:t>
            </a:r>
            <a:r>
              <a:rPr lang="en-US" dirty="0"/>
              <a:t> </a:t>
            </a:r>
            <a:r>
              <a:rPr lang="en-US" dirty="0" err="1"/>
              <a:t>koaksijalnog</a:t>
            </a:r>
            <a:r>
              <a:rPr lang="en-US" dirty="0"/>
              <a:t> </a:t>
            </a:r>
            <a:r>
              <a:rPr lang="en-US" dirty="0" err="1"/>
              <a:t>kabla</a:t>
            </a:r>
            <a:r>
              <a:rPr lang="en-US" dirty="0"/>
              <a:t> (10BASE2 </a:t>
            </a:r>
            <a:r>
              <a:rPr lang="en-US" dirty="0" err="1"/>
              <a:t>i</a:t>
            </a:r>
            <a:r>
              <a:rPr lang="en-US" dirty="0"/>
              <a:t> 10BASE5). </a:t>
            </a:r>
          </a:p>
        </p:txBody>
      </p:sp>
    </p:spTree>
    <p:extLst>
      <p:ext uri="{BB962C8B-B14F-4D97-AF65-F5344CB8AC3E}">
        <p14:creationId xmlns:p14="http://schemas.microsoft.com/office/powerpoint/2010/main" val="3384739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Diamond Grid 16x9">
  <a:themeElements>
    <a:clrScheme name="DiamondGrid">
      <a:dk1>
        <a:srgbClr val="2D2E2D"/>
      </a:dk1>
      <a:lt1>
        <a:sysClr val="window" lastClr="FFFFFF"/>
      </a:lt1>
      <a:dk2>
        <a:srgbClr val="000000"/>
      </a:dk2>
      <a:lt2>
        <a:srgbClr val="EAEAEA"/>
      </a:lt2>
      <a:accent1>
        <a:srgbClr val="D15A3E"/>
      </a:accent1>
      <a:accent2>
        <a:srgbClr val="B2B2B2"/>
      </a:accent2>
      <a:accent3>
        <a:srgbClr val="4F91A1"/>
      </a:accent3>
      <a:accent4>
        <a:srgbClr val="F0BA34"/>
      </a:accent4>
      <a:accent5>
        <a:srgbClr val="AEB733"/>
      </a:accent5>
      <a:accent6>
        <a:srgbClr val="926397"/>
      </a:accent6>
      <a:hlink>
        <a:srgbClr val="4F91A1"/>
      </a:hlink>
      <a:folHlink>
        <a:srgbClr val="808080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Business diamond grid presentation (widescreen).potx" id="{B2221865-AD13-4DF0-B68E-BF08E8CC5659}" vid="{BAA0C488-98B6-4F47-8E1C-5C7CD9605F73}"/>
    </a:ext>
  </a:extLst>
</a:theme>
</file>

<file path=ppt/theme/theme2.xml><?xml version="1.0" encoding="utf-8"?>
<a:theme xmlns:a="http://schemas.openxmlformats.org/drawingml/2006/main" name="Office Theme">
  <a:themeElements>
    <a:clrScheme name="DiamondGrid">
      <a:dk1>
        <a:srgbClr val="2D2E2D"/>
      </a:dk1>
      <a:lt1>
        <a:sysClr val="window" lastClr="FFFFFF"/>
      </a:lt1>
      <a:dk2>
        <a:srgbClr val="000000"/>
      </a:dk2>
      <a:lt2>
        <a:srgbClr val="EAEAEA"/>
      </a:lt2>
      <a:accent1>
        <a:srgbClr val="D15A3E"/>
      </a:accent1>
      <a:accent2>
        <a:srgbClr val="B2B2B2"/>
      </a:accent2>
      <a:accent3>
        <a:srgbClr val="4F91A1"/>
      </a:accent3>
      <a:accent4>
        <a:srgbClr val="F0BA34"/>
      </a:accent4>
      <a:accent5>
        <a:srgbClr val="AEB733"/>
      </a:accent5>
      <a:accent6>
        <a:srgbClr val="926397"/>
      </a:accent6>
      <a:hlink>
        <a:srgbClr val="4F91A1"/>
      </a:hlink>
      <a:folHlink>
        <a:srgbClr val="808080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DiamondGrid">
      <a:dk1>
        <a:srgbClr val="2D2E2D"/>
      </a:dk1>
      <a:lt1>
        <a:sysClr val="window" lastClr="FFFFFF"/>
      </a:lt1>
      <a:dk2>
        <a:srgbClr val="000000"/>
      </a:dk2>
      <a:lt2>
        <a:srgbClr val="EAEAEA"/>
      </a:lt2>
      <a:accent1>
        <a:srgbClr val="D15A3E"/>
      </a:accent1>
      <a:accent2>
        <a:srgbClr val="B2B2B2"/>
      </a:accent2>
      <a:accent3>
        <a:srgbClr val="4F91A1"/>
      </a:accent3>
      <a:accent4>
        <a:srgbClr val="F0BA34"/>
      </a:accent4>
      <a:accent5>
        <a:srgbClr val="AEB733"/>
      </a:accent5>
      <a:accent6>
        <a:srgbClr val="926397"/>
      </a:accent6>
      <a:hlink>
        <a:srgbClr val="4F91A1"/>
      </a:hlink>
      <a:folHlink>
        <a:srgbClr val="808080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Business diamond grid presentation (widescreen)</Template>
  <TotalTime>67</TotalTime>
  <Words>479</Words>
  <Application>Microsoft Office PowerPoint</Application>
  <PresentationFormat>Custom</PresentationFormat>
  <Paragraphs>42</Paragraphs>
  <Slides>12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Diamond Grid 16x9</vt:lpstr>
      <vt:lpstr>KORIŠĆENJE KOAKSIJALNOG KABLA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HVALA NA PAŽNJI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MEDIJUMI ZA PRENOS PODATAKA</dc:title>
  <dc:creator>User</dc:creator>
  <cp:lastModifiedBy>ucenik</cp:lastModifiedBy>
  <cp:revision>17</cp:revision>
  <dcterms:created xsi:type="dcterms:W3CDTF">2020-03-03T12:36:18Z</dcterms:created>
  <dcterms:modified xsi:type="dcterms:W3CDTF">2021-04-12T08:42:13Z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