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27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FF"/>
    <a:srgbClr val="00A0A8"/>
    <a:srgbClr val="008299"/>
    <a:srgbClr val="0070D4"/>
    <a:srgbClr val="52CBBE"/>
    <a:srgbClr val="FEFEFD"/>
    <a:srgbClr val="F7F7F7"/>
    <a:srgbClr val="FEC630"/>
    <a:srgbClr val="FF5969"/>
    <a:srgbClr val="5D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90200" y="5759568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6" y="318390"/>
            <a:ext cx="6380920" cy="102588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90654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20745" y="0"/>
            <a:ext cx="9299921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778572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1026" name="Picture 2" descr="Digitalni certifikat | Pošta Crne G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47" y="318390"/>
            <a:ext cx="2510977" cy="24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ignature Tutorial by Predrag Markovic ⭐ on Dribbb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79" y="3079893"/>
            <a:ext cx="4858871" cy="36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2191871" y="2054004"/>
            <a:ext cx="82749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5500" dirty="0" smtClean="0">
                <a:solidFill>
                  <a:srgbClr val="009AFF"/>
                </a:solidFill>
                <a:latin typeface="Impact" panose="020B0806030902050204" pitchFamily="34" charset="0"/>
              </a:rPr>
              <a:t>DIGITALNI CERTIFIKAT</a:t>
            </a:r>
          </a:p>
          <a:p>
            <a:pPr algn="ctr"/>
            <a:r>
              <a:rPr lang="sr-Latn-ME" sz="5500" dirty="0" smtClean="0">
                <a:solidFill>
                  <a:srgbClr val="009AFF"/>
                </a:solidFill>
                <a:latin typeface="Impact" panose="020B0806030902050204" pitchFamily="34" charset="0"/>
              </a:rPr>
              <a:t>DIGITALNI POTPIS</a:t>
            </a:r>
            <a:endParaRPr lang="en-US" sz="5500" dirty="0">
              <a:solidFill>
                <a:srgbClr val="009A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242773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DIGITALNI POTPIS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MEDIJI ZA ČUVANJE DIGITALNIH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421" y="1853004"/>
            <a:ext cx="71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Hard disk, disketa ili CD, 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PKI smart kartica, 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PKI USB smart token.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urple Plastic MToken FIPS 140-2 Level 3 USB Smart Token, Rs 12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77" y="242773"/>
            <a:ext cx="2955023" cy="29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tificate-based PKI Smart Cards | Gemalto Smart Card Authent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71" y="2215300"/>
            <a:ext cx="1998435" cy="19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Compact Reader for Tachograph Card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4" y="113573"/>
            <a:ext cx="5280167" cy="37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2981" y="3424084"/>
            <a:ext cx="645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Najviši nivo sigurnosti se postiže ako se kao mediji za elektronske </a:t>
            </a:r>
            <a:r>
              <a:rPr lang="sr-Latn-CS" sz="2200" dirty="0" smtClean="0">
                <a:solidFill>
                  <a:srgbClr val="002060"/>
                </a:solidFill>
              </a:rPr>
              <a:t>certifikate </a:t>
            </a:r>
            <a:r>
              <a:rPr lang="sr-Latn-CS" sz="2200" dirty="0">
                <a:solidFill>
                  <a:srgbClr val="002060"/>
                </a:solidFill>
              </a:rPr>
              <a:t>i tajne (privatne) kriptografske ključeve koriste PKI smart kartice i PKI USB smart tokeni. 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endParaRPr lang="sr-Latn-CS" sz="2000" dirty="0" smtClean="0">
              <a:solidFill>
                <a:srgbClr val="002060"/>
              </a:solidFill>
            </a:endParaRPr>
          </a:p>
        </p:txBody>
      </p:sp>
      <p:pic>
        <p:nvPicPr>
          <p:cNvPr id="18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2981" y="4973924"/>
            <a:ext cx="9612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Kvalifikovani elektronski </a:t>
            </a:r>
            <a:r>
              <a:rPr lang="sr-Latn-CS" sz="2200" dirty="0" smtClean="0">
                <a:solidFill>
                  <a:srgbClr val="002060"/>
                </a:solidFill>
              </a:rPr>
              <a:t>certifikati </a:t>
            </a:r>
            <a:r>
              <a:rPr lang="sr-Latn-CS" sz="2200" dirty="0">
                <a:solidFill>
                  <a:srgbClr val="002060"/>
                </a:solidFill>
              </a:rPr>
              <a:t>i tajni (privatni) kriptografski ključevi mogu da se čuvaju isključivo na PKI smart karticama i PKI USB smart tokenima koji su sredstvo za formiranje kvalifikovanog elektronskog potpisa (Secure Signature Creation Device - SSCD)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20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874059"/>
            <a:ext cx="646331" cy="6011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TEHNOLOGIJA DIGITALNOG POTPISA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🖋Digital Signature by Nina Aubert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75" y="-2"/>
            <a:ext cx="6203579" cy="46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83188" y="1079072"/>
            <a:ext cx="53023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1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Digitalni potpis </a:t>
            </a:r>
            <a:r>
              <a:rPr lang="pl-PL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jedan od najvažnijih kriptografskih alata koji je danas u širokoj upotrebi. Koristi se da potvrdimo identitet pošiljaoca poruke ili potpisnika dokumenta, kao i da se </a:t>
            </a:r>
            <a:r>
              <a:rPr lang="pl-PL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obezbijedi </a:t>
            </a:r>
            <a:r>
              <a:rPr lang="pl-PL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dokaz da je originalni sadržaj poruke ili dokument koji je poslat </a:t>
            </a:r>
            <a:r>
              <a:rPr lang="pl-PL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nepromijenjen</a:t>
            </a:r>
            <a:r>
              <a:rPr lang="pl-PL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Lako su prenosivi, ne mogu biti imitirani, i mogu se automatski označiti vremenskom markom.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070" y="4306122"/>
            <a:ext cx="9931510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srgbClr val="002060"/>
                </a:solidFill>
              </a:rPr>
              <a:t>Digitalni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potpis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slu</a:t>
            </a:r>
            <a:r>
              <a:rPr lang="sr-Cyrl-RS" sz="2100" dirty="0">
                <a:solidFill>
                  <a:srgbClr val="002060"/>
                </a:solidFill>
              </a:rPr>
              <a:t>ž</a:t>
            </a:r>
            <a:r>
              <a:rPr lang="en-US" sz="2100" dirty="0" err="1">
                <a:solidFill>
                  <a:srgbClr val="002060"/>
                </a:solidFill>
              </a:rPr>
              <a:t>i</a:t>
            </a:r>
            <a:r>
              <a:rPr lang="en-US" sz="2100" dirty="0">
                <a:solidFill>
                  <a:srgbClr val="002060"/>
                </a:solidFill>
              </a:rPr>
              <a:t> da </a:t>
            </a:r>
            <a:r>
              <a:rPr lang="en-US" sz="2100" dirty="0" err="1" smtClean="0">
                <a:solidFill>
                  <a:srgbClr val="002060"/>
                </a:solidFill>
              </a:rPr>
              <a:t>obezb</a:t>
            </a:r>
            <a:r>
              <a:rPr lang="sr-Latn-ME" sz="2100" dirty="0" smtClean="0">
                <a:solidFill>
                  <a:srgbClr val="002060"/>
                </a:solidFill>
              </a:rPr>
              <a:t>ij</a:t>
            </a:r>
            <a:r>
              <a:rPr lang="en-US" sz="2100" dirty="0" err="1" smtClean="0">
                <a:solidFill>
                  <a:srgbClr val="002060"/>
                </a:solidFill>
              </a:rPr>
              <a:t>edi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dokaz</a:t>
            </a:r>
            <a:r>
              <a:rPr lang="en-US" sz="2100" dirty="0">
                <a:solidFill>
                  <a:srgbClr val="002060"/>
                </a:solidFill>
              </a:rPr>
              <a:t> da je </a:t>
            </a:r>
            <a:r>
              <a:rPr lang="en-US" sz="2100" dirty="0" err="1">
                <a:solidFill>
                  <a:srgbClr val="002060"/>
                </a:solidFill>
              </a:rPr>
              <a:t>elektonski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dokument</a:t>
            </a:r>
            <a:r>
              <a:rPr lang="sr-Cyrl-RS" sz="2100" dirty="0">
                <a:solidFill>
                  <a:srgbClr val="002060"/>
                </a:solidFill>
              </a:rPr>
              <a:t> (</a:t>
            </a:r>
            <a:r>
              <a:rPr lang="en-US" sz="2100" dirty="0">
                <a:solidFill>
                  <a:srgbClr val="002060"/>
                </a:solidFill>
              </a:rPr>
              <a:t>e</a:t>
            </a:r>
            <a:r>
              <a:rPr lang="sr-Cyrl-RS" sz="2100" dirty="0">
                <a:solidFill>
                  <a:srgbClr val="002060"/>
                </a:solidFill>
              </a:rPr>
              <a:t>-</a:t>
            </a:r>
            <a:r>
              <a:rPr lang="en-US" sz="2100" dirty="0">
                <a:solidFill>
                  <a:srgbClr val="002060"/>
                </a:solidFill>
              </a:rPr>
              <a:t>mail </a:t>
            </a:r>
            <a:r>
              <a:rPr lang="en-US" sz="2100" dirty="0" err="1">
                <a:solidFill>
                  <a:srgbClr val="002060"/>
                </a:solidFill>
              </a:rPr>
              <a:t>poruka</a:t>
            </a:r>
            <a:r>
              <a:rPr lang="sr-Cyrl-R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tabela</a:t>
            </a:r>
            <a:r>
              <a:rPr lang="sr-Cyrl-R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ugovor</a:t>
            </a:r>
            <a:r>
              <a:rPr lang="sr-Cyrl-R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tekstualni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fajl</a:t>
            </a:r>
            <a:r>
              <a:rPr lang="sr-Cyrl-RS" sz="2100" dirty="0">
                <a:solidFill>
                  <a:srgbClr val="002060"/>
                </a:solidFill>
              </a:rPr>
              <a:t>, </a:t>
            </a:r>
            <a:r>
              <a:rPr lang="en-US" sz="2100" dirty="0" err="1">
                <a:solidFill>
                  <a:srgbClr val="002060"/>
                </a:solidFill>
              </a:rPr>
              <a:t>itd</a:t>
            </a:r>
            <a:r>
              <a:rPr lang="sr-Cyrl-RS" sz="2100" dirty="0">
                <a:solidFill>
                  <a:srgbClr val="002060"/>
                </a:solidFill>
              </a:rPr>
              <a:t>.) </a:t>
            </a:r>
            <a:r>
              <a:rPr lang="en-US" sz="2100" dirty="0" err="1">
                <a:solidFill>
                  <a:srgbClr val="002060"/>
                </a:solidFill>
              </a:rPr>
              <a:t>autenti</a:t>
            </a:r>
            <a:r>
              <a:rPr lang="sr-Cyrl-RS" sz="2100" dirty="0">
                <a:solidFill>
                  <a:srgbClr val="002060"/>
                </a:solidFill>
              </a:rPr>
              <a:t>č</a:t>
            </a:r>
            <a:r>
              <a:rPr lang="en-US" sz="2100" dirty="0">
                <a:solidFill>
                  <a:srgbClr val="002060"/>
                </a:solidFill>
              </a:rPr>
              <a:t>an</a:t>
            </a:r>
            <a:r>
              <a:rPr lang="sr-Cyrl-RS" sz="2100" dirty="0">
                <a:solidFill>
                  <a:srgbClr val="002060"/>
                </a:solidFill>
              </a:rPr>
              <a:t>. </a:t>
            </a:r>
            <a:r>
              <a:rPr lang="pl-PL" sz="2100" dirty="0">
                <a:solidFill>
                  <a:srgbClr val="002060"/>
                </a:solidFill>
              </a:rPr>
              <a:t>Autentičan znači da nam je poznato ko je kreirao dokument i da znamo da dokument nije </a:t>
            </a:r>
            <a:r>
              <a:rPr lang="pl-PL" sz="2100" dirty="0" smtClean="0">
                <a:solidFill>
                  <a:srgbClr val="002060"/>
                </a:solidFill>
              </a:rPr>
              <a:t>izmijenjen </a:t>
            </a:r>
            <a:r>
              <a:rPr lang="pl-PL" sz="2100" dirty="0">
                <a:solidFill>
                  <a:srgbClr val="002060"/>
                </a:solidFill>
              </a:rPr>
              <a:t>na bilo koji način od trenutka kada nam je poslat. </a:t>
            </a:r>
            <a:endParaRPr lang="pl-PL" sz="2100" dirty="0" smtClean="0">
              <a:solidFill>
                <a:srgbClr val="002060"/>
              </a:solidFill>
            </a:endParaRPr>
          </a:p>
          <a:p>
            <a:pPr algn="just"/>
            <a:r>
              <a:rPr lang="pl-PL" sz="2100" dirty="0" smtClean="0">
                <a:solidFill>
                  <a:srgbClr val="002060"/>
                </a:solidFill>
              </a:rPr>
              <a:t>Digitalni </a:t>
            </a:r>
            <a:r>
              <a:rPr lang="pl-PL" sz="2100" dirty="0">
                <a:solidFill>
                  <a:srgbClr val="002060"/>
                </a:solidFill>
              </a:rPr>
              <a:t>potpisi se obično koriste za distribuciju softvera, finansijske transakcije, kao i u drugim slučajevima u kojima je važno da se otkrije falsifikat ili manipulacija.</a:t>
            </a:r>
            <a:endParaRPr lang="en-US" sz="2100" dirty="0">
              <a:solidFill>
                <a:srgbClr val="002060"/>
              </a:solidFill>
            </a:endParaRPr>
          </a:p>
        </p:txBody>
      </p:sp>
      <p:pic>
        <p:nvPicPr>
          <p:cNvPr id="16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DIGITALNI POTPIS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7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242773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CS" sz="3000" dirty="0">
                <a:solidFill>
                  <a:schemeClr val="bg1"/>
                </a:solidFill>
                <a:latin typeface="Impact" panose="020B0806030902050204" pitchFamily="34" charset="0"/>
              </a:rPr>
              <a:t>PKI - Public Key Infrastructure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9859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TEHNOLOGIJA DIGITALNOG POTPISA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0965" y="1219052"/>
            <a:ext cx="97658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Bazira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na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rješenjima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asimetrične kriptografije i na korišćenju dva kriptografska ključa. Digitalni potpis sprečava napadača da modifikuje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obavještenja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o toj akciji, zato što digitalni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 posjeduje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šifrovani sadržaj (hash) koji se nalazi unutar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certifikata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Ako je sadržaj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certifikata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modifikovan, digitalno potpisani šifrovani sadržaj (hash)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će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postati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nevažeći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proces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provjere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će propasti. Napadač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neće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moći da simulira identitet korisnika ili kompjutera koji se nalazi u listi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certifikata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nema pristup privatnom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ključu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je 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ertifikata.</a:t>
            </a:r>
          </a:p>
          <a:p>
            <a:pPr indent="228600" algn="just">
              <a:spcAft>
                <a:spcPts val="0"/>
              </a:spcAft>
            </a:pPr>
            <a:endParaRPr lang="sr-Latn-CS" sz="2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Kriptografski </a:t>
            </a:r>
            <a:r>
              <a:rPr lang="sr-Latn-C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ključevi</a:t>
            </a:r>
            <a:r>
              <a:rPr lang="sr-Latn-C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  <a:tab pos="2570480" algn="l"/>
              </a:tabLst>
            </a:pPr>
            <a:r>
              <a:rPr lang="pl-PL" sz="2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tajni ili privatni ključ</a:t>
            </a:r>
            <a:r>
              <a:rPr lang="pl-PL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koristi se za potpisivanje podataka.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  <a:tab pos="2570480" algn="l"/>
              </a:tabLst>
            </a:pP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javni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ključ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verifikovanje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potpisa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54070" y="1573306"/>
            <a:ext cx="9672790" cy="466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900" dirty="0">
                <a:solidFill>
                  <a:srgbClr val="002060"/>
                </a:solidFill>
              </a:rPr>
              <a:t>Korisnik A koji želi da potpisuje elektronska dokumenta </a:t>
            </a:r>
            <a:r>
              <a:rPr lang="sr-Latn-CS" sz="1900" dirty="0" smtClean="0">
                <a:solidFill>
                  <a:srgbClr val="002060"/>
                </a:solidFill>
              </a:rPr>
              <a:t>posjeduje </a:t>
            </a:r>
            <a:r>
              <a:rPr lang="sr-Latn-CS" sz="1900" dirty="0">
                <a:solidFill>
                  <a:srgbClr val="002060"/>
                </a:solidFill>
              </a:rPr>
              <a:t>par ključeva, javni i tajni. </a:t>
            </a:r>
            <a:endParaRPr lang="en-US" sz="19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900" dirty="0">
                <a:solidFill>
                  <a:srgbClr val="002060"/>
                </a:solidFill>
              </a:rPr>
              <a:t>Ukoliko korisnik A želi da pošalje potpisan dokument korisniku B, on vrši potpisivanje dokumenta svojim tajnim ključem, a zatim tako potpisan dokument </a:t>
            </a:r>
            <a:r>
              <a:rPr lang="sr-Latn-CS" sz="1900" dirty="0" smtClean="0">
                <a:solidFill>
                  <a:srgbClr val="002060"/>
                </a:solidFill>
              </a:rPr>
              <a:t>prosljeđuje </a:t>
            </a:r>
            <a:r>
              <a:rPr lang="sr-Latn-CS" sz="1900" dirty="0">
                <a:solidFill>
                  <a:srgbClr val="002060"/>
                </a:solidFill>
              </a:rPr>
              <a:t>korisniku B. </a:t>
            </a:r>
            <a:endParaRPr lang="en-US" sz="19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900" dirty="0">
                <a:solidFill>
                  <a:srgbClr val="002060"/>
                </a:solidFill>
              </a:rPr>
              <a:t>Korisnik B </a:t>
            </a:r>
            <a:r>
              <a:rPr lang="sr-Latn-CS" sz="1900" dirty="0" smtClean="0">
                <a:solidFill>
                  <a:srgbClr val="002060"/>
                </a:solidFill>
              </a:rPr>
              <a:t>nakon </a:t>
            </a:r>
            <a:r>
              <a:rPr lang="sr-Latn-CS" sz="1900" dirty="0">
                <a:solidFill>
                  <a:srgbClr val="002060"/>
                </a:solidFill>
              </a:rPr>
              <a:t>preuzimanja potpisanog dokumenta vrši verifikovanje potpisa korišćenjem javnog ključa korisnika A, koji je par tajnom ključu kojim je taj dokument potpisan.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13" name="Picture 4" descr="Tehnologija%20digitalnog%20potp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53" y="1655059"/>
            <a:ext cx="5405717" cy="27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80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242773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KOMPONENTE PKI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000" dirty="0">
                <a:solidFill>
                  <a:srgbClr val="002060"/>
                </a:solidFill>
                <a:latin typeface="Impact" panose="020B0806030902050204" pitchFamily="34" charset="0"/>
              </a:rPr>
              <a:t>PKI - Public Key Infrastructure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483" y="1062318"/>
            <a:ext cx="9695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PKI </a:t>
            </a: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 je informacioni sistem. </a:t>
            </a:r>
            <a:endParaRPr lang="sr-Latn-CS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PKI </a:t>
            </a: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 kombinaciju softvera, hardvera, tehnologije šifrovanja podataka i usluga koje su </a:t>
            </a:r>
            <a:r>
              <a:rPr lang="sr-Latn-C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namijenjene </a:t>
            </a: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zaštite </a:t>
            </a:r>
            <a:r>
              <a:rPr lang="sr-Latn-C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bezbjednost </a:t>
            </a: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komunikacija i poslovnih transakcija koje se obavljaju preko računarske mreže</a:t>
            </a:r>
            <a:r>
              <a:rPr lang="sr-Latn-C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sz="20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sr-Latn-C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sr-Latn-C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Zadatak </a:t>
            </a: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PKI je zaštita podataka i mrežnih resursa. Baza PKI predstavlja </a:t>
            </a:r>
            <a:r>
              <a:rPr lang="sr-Latn-C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tehnologiju </a:t>
            </a:r>
            <a:r>
              <a:rPr lang="sr-Latn-C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javnih kriptografskih ključeva. Osnovni koncept na kome se zasniva PKI sistem je asimetrična kriptografija.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asic Concepts of PKI - S600-E V200R012C00 Configuration Guid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5" y="3850408"/>
            <a:ext cx="4354542" cy="29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2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242773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C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KOMPONENTE PKI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KOMPONENTE PKI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0965" y="1359077"/>
            <a:ext cx="66398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sr-Latn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Komponente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PKI sistema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28600">
              <a:spcAft>
                <a:spcPts val="0"/>
              </a:spcAft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ertifikaciono tijelo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  (Certification Authority).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Registraciono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tijelo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RA  (Registration Authority).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Javni imenik ili direktorijum (Public Directory).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Klijentske ili korisničke aplikacije.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3387" y="1575935"/>
            <a:ext cx="9616953" cy="4746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CS" sz="2200" b="1" dirty="0">
                <a:solidFill>
                  <a:srgbClr val="002060"/>
                </a:solidFill>
              </a:rPr>
              <a:t>C</a:t>
            </a:r>
            <a:r>
              <a:rPr lang="sr-Latn-CS" sz="2200" b="1" dirty="0" smtClean="0">
                <a:solidFill>
                  <a:srgbClr val="002060"/>
                </a:solidFill>
              </a:rPr>
              <a:t>ertifikaciono tijelo</a:t>
            </a:r>
            <a:r>
              <a:rPr lang="sr-Latn-CS" sz="2200" b="1" dirty="0">
                <a:solidFill>
                  <a:srgbClr val="002060"/>
                </a:solidFill>
              </a:rPr>
              <a:t>: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Izdaje, obnavlja, suspenduje i opoziva digitalne </a:t>
            </a:r>
            <a:r>
              <a:rPr lang="sr-Latn-CS" sz="2200" dirty="0" smtClean="0">
                <a:solidFill>
                  <a:srgbClr val="002060"/>
                </a:solidFill>
              </a:rPr>
              <a:t>certifikate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Konfiguriše različite vrste životnih ciklusa i drugih parametara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Objavljuje registre opozvanih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Vrši uzajamnu </a:t>
            </a:r>
            <a:r>
              <a:rPr lang="sr-Latn-CS" sz="2200" dirty="0" smtClean="0">
                <a:solidFill>
                  <a:srgbClr val="002060"/>
                </a:solidFill>
              </a:rPr>
              <a:t>certifikaciju </a:t>
            </a:r>
            <a:r>
              <a:rPr lang="sr-Latn-CS" sz="2200" dirty="0">
                <a:solidFill>
                  <a:srgbClr val="002060"/>
                </a:solidFill>
              </a:rPr>
              <a:t>sa drugim </a:t>
            </a:r>
            <a:r>
              <a:rPr lang="sr-Latn-CS" sz="2200" dirty="0" smtClean="0">
                <a:solidFill>
                  <a:srgbClr val="002060"/>
                </a:solidFill>
              </a:rPr>
              <a:t>certifikacionim tijelima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sr-Latn-CS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3387" y="1576065"/>
            <a:ext cx="9735670" cy="3597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200" b="1" dirty="0" smtClean="0">
                <a:solidFill>
                  <a:srgbClr val="002060"/>
                </a:solidFill>
              </a:rPr>
              <a:t>Registraciono tijelo</a:t>
            </a:r>
            <a:r>
              <a:rPr lang="sr-Latn-CS" sz="2200" b="1" dirty="0">
                <a:solidFill>
                  <a:srgbClr val="002060"/>
                </a:solidFill>
              </a:rPr>
              <a:t>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Predstavlja sponu između korisnika koji postavlja </a:t>
            </a:r>
            <a:r>
              <a:rPr lang="sr-Latn-CS" sz="2200" dirty="0" smtClean="0">
                <a:solidFill>
                  <a:srgbClr val="002060"/>
                </a:solidFill>
              </a:rPr>
              <a:t>zahtjeve </a:t>
            </a:r>
            <a:r>
              <a:rPr lang="sr-Latn-CS" sz="2200" dirty="0">
                <a:solidFill>
                  <a:srgbClr val="002060"/>
                </a:solidFill>
              </a:rPr>
              <a:t>za izdavanjem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i </a:t>
            </a:r>
            <a:r>
              <a:rPr lang="sr-Latn-CS" sz="2200" dirty="0" smtClean="0">
                <a:solidFill>
                  <a:srgbClr val="002060"/>
                </a:solidFill>
              </a:rPr>
              <a:t>certifikacionog tijela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Prihvata </a:t>
            </a:r>
            <a:r>
              <a:rPr lang="sr-Latn-CS" sz="2200" dirty="0" smtClean="0">
                <a:solidFill>
                  <a:srgbClr val="002060"/>
                </a:solidFill>
              </a:rPr>
              <a:t>zahtjeve </a:t>
            </a:r>
            <a:r>
              <a:rPr lang="sr-Latn-CS" sz="2200" dirty="0">
                <a:solidFill>
                  <a:srgbClr val="002060"/>
                </a:solidFill>
              </a:rPr>
              <a:t>korisnika za izdavanjem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 smtClean="0">
                <a:solidFill>
                  <a:srgbClr val="002060"/>
                </a:solidFill>
              </a:rPr>
              <a:t>Provjerava </a:t>
            </a:r>
            <a:r>
              <a:rPr lang="sr-Latn-CS" sz="2200" dirty="0">
                <a:solidFill>
                  <a:srgbClr val="002060"/>
                </a:solidFill>
              </a:rPr>
              <a:t>identitet korisnika i prikuplja potrebne podatke o korisnicima.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 smtClean="0">
                <a:solidFill>
                  <a:srgbClr val="002060"/>
                </a:solidFill>
              </a:rPr>
              <a:t>Prosljeđuje </a:t>
            </a:r>
            <a:r>
              <a:rPr lang="sr-Latn-CS" sz="2200" dirty="0">
                <a:solidFill>
                  <a:srgbClr val="002060"/>
                </a:solidFill>
              </a:rPr>
              <a:t>zahteve korisnika za izdavanje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ka </a:t>
            </a:r>
            <a:r>
              <a:rPr lang="sr-Latn-CS" sz="2200" dirty="0" smtClean="0">
                <a:solidFill>
                  <a:srgbClr val="002060"/>
                </a:solidFill>
              </a:rPr>
              <a:t>certifikacionom </a:t>
            </a:r>
            <a:r>
              <a:rPr lang="sr-Latn-CS" sz="2200" dirty="0">
                <a:solidFill>
                  <a:srgbClr val="002060"/>
                </a:solidFill>
              </a:rPr>
              <a:t>telu i dr.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dirty="0"/>
              <a:t> </a:t>
            </a:r>
            <a:endParaRPr lang="en-US" dirty="0"/>
          </a:p>
          <a:p>
            <a:pPr algn="just"/>
            <a:r>
              <a:rPr lang="sr-Latn-CS" b="1" dirty="0"/>
              <a:t> </a:t>
            </a:r>
            <a:endParaRPr lang="en-US" dirty="0"/>
          </a:p>
          <a:p>
            <a:pPr algn="just"/>
            <a:r>
              <a:rPr lang="sr-Latn-CS" b="1" dirty="0"/>
              <a:t> </a:t>
            </a:r>
            <a:endParaRPr lang="en-US" dirty="0"/>
          </a:p>
          <a:p>
            <a:pPr algn="just"/>
            <a:r>
              <a:rPr lang="sr-Latn-CS" b="1" dirty="0"/>
              <a:t>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6204" y="1601618"/>
            <a:ext cx="9587753" cy="307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200" b="1" dirty="0" smtClean="0">
                <a:solidFill>
                  <a:srgbClr val="002060"/>
                </a:solidFill>
              </a:rPr>
              <a:t>Javni </a:t>
            </a:r>
            <a:r>
              <a:rPr lang="sr-Latn-CS" sz="2200" b="1" dirty="0">
                <a:solidFill>
                  <a:srgbClr val="002060"/>
                </a:solidFill>
              </a:rPr>
              <a:t>imenik ili direktorijum: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 smtClean="0">
                <a:solidFill>
                  <a:srgbClr val="002060"/>
                </a:solidFill>
              </a:rPr>
              <a:t>Javni </a:t>
            </a:r>
            <a:r>
              <a:rPr lang="sr-Latn-CS" sz="2200" dirty="0">
                <a:solidFill>
                  <a:srgbClr val="002060"/>
                </a:solidFill>
              </a:rPr>
              <a:t>imenik je lokacija na kojoj </a:t>
            </a:r>
            <a:r>
              <a:rPr lang="sr-Latn-CS" sz="2200" dirty="0" smtClean="0">
                <a:solidFill>
                  <a:srgbClr val="002060"/>
                </a:solidFill>
              </a:rPr>
              <a:t>certifikaciono tijelo </a:t>
            </a:r>
            <a:r>
              <a:rPr lang="sr-Latn-CS" sz="2200" dirty="0">
                <a:solidFill>
                  <a:srgbClr val="002060"/>
                </a:solidFill>
              </a:rPr>
              <a:t>objavljuje i čuva sledeće javne podatke</a:t>
            </a:r>
            <a:r>
              <a:rPr lang="sr-Latn-CS" sz="22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javne podatke o korisnicima,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digitalne </a:t>
            </a:r>
            <a:r>
              <a:rPr lang="sr-Latn-CS" sz="2200" dirty="0" smtClean="0">
                <a:solidFill>
                  <a:srgbClr val="002060"/>
                </a:solidFill>
              </a:rPr>
              <a:t>certifikate</a:t>
            </a:r>
            <a:r>
              <a:rPr lang="sr-Latn-CS" sz="2200" dirty="0">
                <a:solidFill>
                  <a:srgbClr val="002060"/>
                </a:solidFill>
              </a:rPr>
              <a:t>,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registre opozvanih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sr-Latn-CS" b="1" dirty="0"/>
              <a:t> 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6204" y="1486704"/>
            <a:ext cx="9654988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200" b="1" dirty="0" smtClean="0">
                <a:solidFill>
                  <a:srgbClr val="002060"/>
                </a:solidFill>
              </a:rPr>
              <a:t>Klijentske </a:t>
            </a:r>
            <a:r>
              <a:rPr lang="sr-Latn-CS" sz="2200" b="1" dirty="0">
                <a:solidFill>
                  <a:srgbClr val="002060"/>
                </a:solidFill>
              </a:rPr>
              <a:t>aplikacije: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Omogućavaju korisniku da upotrebom digitalnih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postignu određene ciljeve.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endParaRPr lang="sr-Latn-CS" sz="2200" dirty="0" smtClean="0">
              <a:solidFill>
                <a:srgbClr val="002060"/>
              </a:solidFill>
            </a:endParaRPr>
          </a:p>
          <a:p>
            <a:pPr algn="just"/>
            <a:r>
              <a:rPr lang="sr-Latn-CS" sz="2200" dirty="0" smtClean="0">
                <a:solidFill>
                  <a:srgbClr val="002060"/>
                </a:solidFill>
              </a:rPr>
              <a:t>Zadatak </a:t>
            </a:r>
            <a:r>
              <a:rPr lang="sr-Latn-CS" sz="2200" dirty="0">
                <a:solidFill>
                  <a:srgbClr val="002060"/>
                </a:solidFill>
              </a:rPr>
              <a:t>klijentske aplikacije: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potpisivanje i šifrovanje elektronskih transakcija.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potpisivanje i šifrovanje datoteka.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prijavljivanje (logovanje) na računar, računarsku mrežu ili aplikaciju...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zaštićena e-mail komunikacija.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zaštićena web komunikacija.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TLS: Certificates and PKI (3/3) | CERT Devo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22" y="256319"/>
            <a:ext cx="2565419" cy="16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0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  <a:solidFill>
            <a:srgbClr val="FFC000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  <a:grpFill/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  <a:solidFill>
            <a:srgbClr val="5D7373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  <a:grpFill/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1049062" y="0"/>
            <a:ext cx="9574094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7" y="0"/>
            <a:ext cx="1183239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0" name="Picture 4" descr="Best Practices for Email Marketing. - Pristine Softsol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9" y="35051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10091" y="2763051"/>
            <a:ext cx="76746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6600" b="1" dirty="0">
                <a:solidFill>
                  <a:srgbClr val="00A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6600" b="1" dirty="0">
              <a:solidFill>
                <a:srgbClr val="00A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411" y="746060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POJAM DIGITALNOG CERTIFIKATA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POJAM DIGITALNOG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070" y="1398243"/>
            <a:ext cx="93759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CS" sz="2200" b="1" dirty="0">
                <a:solidFill>
                  <a:srgbClr val="FF0000"/>
                </a:solidFill>
              </a:rPr>
              <a:t>Digitalni </a:t>
            </a:r>
            <a:r>
              <a:rPr lang="sr-Latn-CS" sz="2200" b="1" dirty="0" smtClean="0">
                <a:solidFill>
                  <a:srgbClr val="FF0000"/>
                </a:solidFill>
              </a:rPr>
              <a:t>certifikat</a:t>
            </a:r>
            <a:r>
              <a:rPr lang="sr-Latn-CS" sz="2200" dirty="0" smtClean="0">
                <a:solidFill>
                  <a:srgbClr val="FF0000"/>
                </a:solidFill>
              </a:rPr>
              <a:t>  </a:t>
            </a:r>
            <a:r>
              <a:rPr lang="sr-Latn-CS" sz="2200" dirty="0">
                <a:solidFill>
                  <a:srgbClr val="002060"/>
                </a:solidFill>
              </a:rPr>
              <a:t>je elektronski dokument kojim se digitalni potpis povezuje sa identitetom </a:t>
            </a:r>
            <a:r>
              <a:rPr lang="sr-Latn-CS" sz="2200" dirty="0" smtClean="0">
                <a:solidFill>
                  <a:srgbClr val="002060"/>
                </a:solidFill>
              </a:rPr>
              <a:t>korisnika, </a:t>
            </a:r>
            <a:r>
              <a:rPr lang="sr-Latn-CS" sz="2200" dirty="0">
                <a:solidFill>
                  <a:srgbClr val="002060"/>
                </a:solidFill>
              </a:rPr>
              <a:t>a</a:t>
            </a:r>
            <a:r>
              <a:rPr lang="sr-Latn-CS" sz="2200" dirty="0" smtClean="0">
                <a:solidFill>
                  <a:srgbClr val="002060"/>
                </a:solidFill>
              </a:rPr>
              <a:t> </a:t>
            </a:r>
            <a:r>
              <a:rPr lang="sr-Latn-CS" sz="2200" dirty="0">
                <a:solidFill>
                  <a:srgbClr val="002060"/>
                </a:solidFill>
              </a:rPr>
              <a:t>izdaje </a:t>
            </a:r>
            <a:r>
              <a:rPr lang="sr-Latn-CS" sz="2200" dirty="0" smtClean="0">
                <a:solidFill>
                  <a:srgbClr val="002060"/>
                </a:solidFill>
              </a:rPr>
              <a:t>ga certifikaciono tijelo</a:t>
            </a:r>
            <a:r>
              <a:rPr lang="sr-Latn-CS" sz="2200" dirty="0">
                <a:solidFill>
                  <a:srgbClr val="002060"/>
                </a:solidFill>
              </a:rPr>
              <a:t>. </a:t>
            </a:r>
            <a:endParaRPr lang="sr-Latn-C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Latn-C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b-NO" sz="2200" dirty="0" smtClean="0">
                <a:solidFill>
                  <a:srgbClr val="002060"/>
                </a:solidFill>
              </a:rPr>
              <a:t>Digitalni </a:t>
            </a:r>
            <a:r>
              <a:rPr lang="sr-Latn-ME" sz="2200" dirty="0">
                <a:solidFill>
                  <a:srgbClr val="002060"/>
                </a:solidFill>
              </a:rPr>
              <a:t>c</a:t>
            </a:r>
            <a:r>
              <a:rPr lang="nb-NO" sz="2200" dirty="0" smtClean="0">
                <a:solidFill>
                  <a:srgbClr val="002060"/>
                </a:solidFill>
              </a:rPr>
              <a:t>ertifikat </a:t>
            </a:r>
            <a:r>
              <a:rPr lang="nb-NO" sz="2200" dirty="0">
                <a:solidFill>
                  <a:srgbClr val="002060"/>
                </a:solidFill>
              </a:rPr>
              <a:t>može da se shvati kao </a:t>
            </a:r>
            <a:r>
              <a:rPr lang="nb-NO" sz="2200" b="1" i="1" dirty="0">
                <a:solidFill>
                  <a:srgbClr val="FF0000"/>
                </a:solidFill>
              </a:rPr>
              <a:t>digitalna lična karta</a:t>
            </a:r>
            <a:r>
              <a:rPr lang="sr-Latn-CS" sz="2200" dirty="0">
                <a:solidFill>
                  <a:srgbClr val="002060"/>
                </a:solidFill>
              </a:rPr>
              <a:t>. </a:t>
            </a:r>
            <a:endParaRPr lang="sr-Latn-C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Latn-C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CS" sz="2200" dirty="0" smtClean="0">
                <a:solidFill>
                  <a:srgbClr val="002060"/>
                </a:solidFill>
              </a:rPr>
              <a:t>Digitalni </a:t>
            </a: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 </a:t>
            </a:r>
            <a:r>
              <a:rPr lang="sr-Latn-CS" sz="2200" dirty="0">
                <a:solidFill>
                  <a:srgbClr val="002060"/>
                </a:solidFill>
              </a:rPr>
              <a:t>je elektronski podatak o identitetu sigurnosnog subjekta koji </a:t>
            </a:r>
            <a:r>
              <a:rPr lang="sr-Latn-CS" sz="2200" dirty="0" smtClean="0">
                <a:solidFill>
                  <a:srgbClr val="002060"/>
                </a:solidFill>
              </a:rPr>
              <a:t>posjeduje </a:t>
            </a: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</a:t>
            </a:r>
            <a:r>
              <a:rPr lang="sr-Latn-CS" sz="2200" dirty="0">
                <a:solidFill>
                  <a:srgbClr val="002060"/>
                </a:solidFill>
              </a:rPr>
              <a:t>. </a:t>
            </a:r>
            <a:endParaRPr lang="sr-Latn-CS" sz="2200" dirty="0" smtClean="0">
              <a:solidFill>
                <a:srgbClr val="002060"/>
              </a:solidFill>
            </a:endParaRPr>
          </a:p>
          <a:p>
            <a:pPr algn="just"/>
            <a:endParaRPr lang="sr-Latn-C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CS" sz="2200" dirty="0" smtClean="0">
                <a:solidFill>
                  <a:srgbClr val="002060"/>
                </a:solidFill>
              </a:rPr>
              <a:t>Sastoji </a:t>
            </a:r>
            <a:r>
              <a:rPr lang="sr-Latn-CS" sz="2200" dirty="0">
                <a:solidFill>
                  <a:srgbClr val="002060"/>
                </a:solidFill>
              </a:rPr>
              <a:t>se od javnih </a:t>
            </a:r>
            <a:r>
              <a:rPr lang="sr-Latn-CS" sz="2200" dirty="0" smtClean="0">
                <a:solidFill>
                  <a:srgbClr val="002060"/>
                </a:solidFill>
              </a:rPr>
              <a:t>ključeva </a:t>
            </a:r>
            <a:r>
              <a:rPr lang="sr-Latn-CS" sz="2200" dirty="0">
                <a:solidFill>
                  <a:srgbClr val="002060"/>
                </a:solidFill>
              </a:rPr>
              <a:t>koji nude informacije o subjektu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, </a:t>
            </a:r>
            <a:r>
              <a:rPr lang="sr-Latn-CS" sz="2200" dirty="0" smtClean="0">
                <a:solidFill>
                  <a:srgbClr val="002060"/>
                </a:solidFill>
              </a:rPr>
              <a:t>validnosti certifikata</a:t>
            </a:r>
            <a:r>
              <a:rPr lang="sr-Latn-CS" sz="2200" dirty="0">
                <a:solidFill>
                  <a:srgbClr val="002060"/>
                </a:solidFill>
              </a:rPr>
              <a:t>, i </a:t>
            </a:r>
            <a:r>
              <a:rPr lang="sr-Latn-CS" sz="2200" dirty="0" smtClean="0">
                <a:solidFill>
                  <a:srgbClr val="002060"/>
                </a:solidFill>
              </a:rPr>
              <a:t>aplikacija </a:t>
            </a:r>
            <a:r>
              <a:rPr lang="sr-Latn-CS" sz="2200" dirty="0">
                <a:solidFill>
                  <a:srgbClr val="002060"/>
                </a:solidFill>
              </a:rPr>
              <a:t>i </a:t>
            </a:r>
            <a:r>
              <a:rPr lang="sr-Latn-CS" sz="2200" dirty="0" smtClean="0">
                <a:solidFill>
                  <a:srgbClr val="002060"/>
                </a:solidFill>
              </a:rPr>
              <a:t>servisa </a:t>
            </a:r>
            <a:r>
              <a:rPr lang="sr-Latn-CS" sz="2200" dirty="0">
                <a:solidFill>
                  <a:srgbClr val="002060"/>
                </a:solidFill>
              </a:rPr>
              <a:t>koji mogu da koriste </a:t>
            </a:r>
            <a:r>
              <a:rPr lang="sr-Latn-CS" sz="2200" dirty="0" smtClean="0">
                <a:solidFill>
                  <a:srgbClr val="002060"/>
                </a:solidFill>
              </a:rPr>
              <a:t>certifikat</a:t>
            </a:r>
            <a:r>
              <a:rPr lang="sr-Latn-CS" sz="2200" dirty="0">
                <a:solidFill>
                  <a:srgbClr val="002060"/>
                </a:solidFill>
              </a:rPr>
              <a:t>. Takođe nudi </a:t>
            </a:r>
            <a:r>
              <a:rPr lang="sr-Latn-CS" sz="2200" dirty="0" smtClean="0">
                <a:solidFill>
                  <a:srgbClr val="002060"/>
                </a:solidFill>
              </a:rPr>
              <a:t>način </a:t>
            </a:r>
            <a:r>
              <a:rPr lang="sr-Latn-CS" sz="2200" dirty="0">
                <a:solidFill>
                  <a:srgbClr val="002060"/>
                </a:solidFill>
              </a:rPr>
              <a:t>za identifikaciju subjekta koji je vlasnik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 </a:t>
            </a:r>
            <a:endParaRPr lang="sr-Latn-CS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Latn-CS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CS" sz="2200" dirty="0" smtClean="0">
                <a:solidFill>
                  <a:srgbClr val="002060"/>
                </a:solidFill>
              </a:rPr>
              <a:t>Digitalni </a:t>
            </a: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ertifikati </a:t>
            </a:r>
            <a:r>
              <a:rPr lang="sr-Latn-CS" sz="2200" dirty="0">
                <a:solidFill>
                  <a:srgbClr val="002060"/>
                </a:solidFill>
              </a:rPr>
              <a:t>donose </a:t>
            </a:r>
            <a:r>
              <a:rPr lang="sr-Latn-CS" sz="2200" dirty="0" smtClean="0">
                <a:solidFill>
                  <a:srgbClr val="002060"/>
                </a:solidFill>
              </a:rPr>
              <a:t>POVJERENJE </a:t>
            </a:r>
            <a:r>
              <a:rPr lang="sr-Latn-CS" sz="2200" dirty="0">
                <a:solidFill>
                  <a:srgbClr val="002060"/>
                </a:solidFill>
              </a:rPr>
              <a:t>i </a:t>
            </a:r>
            <a:r>
              <a:rPr lang="sr-Latn-CS" sz="2200" dirty="0" smtClean="0">
                <a:solidFill>
                  <a:srgbClr val="002060"/>
                </a:solidFill>
              </a:rPr>
              <a:t>BEZBJEDNOST </a:t>
            </a:r>
            <a:r>
              <a:rPr lang="sr-Latn-CS" sz="2200" dirty="0">
                <a:solidFill>
                  <a:srgbClr val="002060"/>
                </a:solidFill>
              </a:rPr>
              <a:t>prilikom komunikacije ili obavljanja posla putem Interneta.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51529" y="1411941"/>
            <a:ext cx="9372599" cy="4818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Digitalni </a:t>
            </a:r>
            <a:r>
              <a:rPr lang="sr-Latn-CS" sz="2200" dirty="0" smtClean="0">
                <a:solidFill>
                  <a:srgbClr val="002060"/>
                </a:solidFill>
              </a:rPr>
              <a:t>certifikati </a:t>
            </a:r>
            <a:r>
              <a:rPr lang="sr-Latn-CS" sz="2200" dirty="0">
                <a:solidFill>
                  <a:srgbClr val="002060"/>
                </a:solidFill>
              </a:rPr>
              <a:t>mogu da se nalaze na hard disku, smart kartici, ili na </a:t>
            </a:r>
            <a:r>
              <a:rPr lang="sr-Latn-CS" sz="2200" dirty="0" smtClean="0">
                <a:solidFill>
                  <a:srgbClr val="002060"/>
                </a:solidFill>
              </a:rPr>
              <a:t>uređaju </a:t>
            </a:r>
            <a:r>
              <a:rPr lang="sr-Latn-CS" sz="2200" dirty="0">
                <a:solidFill>
                  <a:srgbClr val="002060"/>
                </a:solidFill>
              </a:rPr>
              <a:t>koji ima </a:t>
            </a:r>
            <a:r>
              <a:rPr lang="sr-Latn-CS" sz="2200" dirty="0" smtClean="0">
                <a:solidFill>
                  <a:srgbClr val="002060"/>
                </a:solidFill>
              </a:rPr>
              <a:t>mogućnost </a:t>
            </a:r>
            <a:r>
              <a:rPr lang="sr-Latn-CS" sz="2200" dirty="0">
                <a:solidFill>
                  <a:srgbClr val="002060"/>
                </a:solidFill>
              </a:rPr>
              <a:t>da </a:t>
            </a:r>
            <a:r>
              <a:rPr lang="sr-Latn-CS" sz="2200" dirty="0" smtClean="0">
                <a:solidFill>
                  <a:srgbClr val="002060"/>
                </a:solidFill>
              </a:rPr>
              <a:t>smjesti </a:t>
            </a:r>
            <a:r>
              <a:rPr lang="sr-Latn-CS" sz="2200" dirty="0">
                <a:solidFill>
                  <a:srgbClr val="002060"/>
                </a:solidFill>
              </a:rPr>
              <a:t>elektronske podatke o identitetu (credentials) u formi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 </a:t>
            </a:r>
            <a:endParaRPr lang="sr-Latn-CS" sz="2200" dirty="0" smtClean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ertifikati </a:t>
            </a:r>
            <a:r>
              <a:rPr lang="sr-Latn-CS" sz="2200" dirty="0">
                <a:solidFill>
                  <a:srgbClr val="002060"/>
                </a:solidFill>
              </a:rPr>
              <a:t>su kriptografske tehnike koje identifikuju dva entiteta koja </a:t>
            </a:r>
            <a:r>
              <a:rPr lang="sr-Latn-CS" sz="2200" dirty="0" smtClean="0">
                <a:solidFill>
                  <a:srgbClr val="002060"/>
                </a:solidFill>
              </a:rPr>
              <a:t>namjeravaju </a:t>
            </a:r>
            <a:r>
              <a:rPr lang="sr-Latn-CS" sz="2200" dirty="0">
                <a:solidFill>
                  <a:srgbClr val="002060"/>
                </a:solidFill>
              </a:rPr>
              <a:t>da odrade transakciju. Iz tog razloga, aplikacija </a:t>
            </a:r>
            <a:r>
              <a:rPr lang="sr-Latn-CS" sz="2200" dirty="0" smtClean="0">
                <a:solidFill>
                  <a:srgbClr val="002060"/>
                </a:solidFill>
              </a:rPr>
              <a:t>provjerava </a:t>
            </a:r>
            <a:r>
              <a:rPr lang="sr-Latn-CS" sz="2200" dirty="0">
                <a:solidFill>
                  <a:srgbClr val="002060"/>
                </a:solidFill>
              </a:rPr>
              <a:t>svakog vlasnika </a:t>
            </a:r>
            <a:r>
              <a:rPr lang="sr-Latn-CS" sz="2200" dirty="0" smtClean="0">
                <a:solidFill>
                  <a:srgbClr val="002060"/>
                </a:solidFill>
              </a:rPr>
              <a:t>certifikata provjeravanjem </a:t>
            </a: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ertifikata </a:t>
            </a:r>
            <a:r>
              <a:rPr lang="sr-Latn-CS" sz="2200" dirty="0">
                <a:solidFill>
                  <a:srgbClr val="002060"/>
                </a:solidFill>
              </a:rPr>
              <a:t>koji </a:t>
            </a:r>
            <a:r>
              <a:rPr lang="sr-Latn-CS" sz="2200" dirty="0" smtClean="0">
                <a:solidFill>
                  <a:srgbClr val="002060"/>
                </a:solidFill>
              </a:rPr>
              <a:t>posjeduje </a:t>
            </a:r>
            <a:r>
              <a:rPr lang="sr-Latn-CS" sz="2200" dirty="0">
                <a:solidFill>
                  <a:srgbClr val="002060"/>
                </a:solidFill>
              </a:rPr>
              <a:t>svaki od entiteta.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6" name="Picture 2" descr="Public key infrastructur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60" y="3428998"/>
            <a:ext cx="4694595" cy="33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4210" y="485744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PRIMJER DIGITALNOG CERTIFIKATA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POJAM DIGITALNOG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070" y="1398243"/>
            <a:ext cx="937593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</a:rPr>
              <a:t>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koristite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sistem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šifriranja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javnim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ključem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želite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>
                <a:solidFill>
                  <a:srgbClr val="002060"/>
                </a:solidFill>
              </a:rPr>
              <a:t>nekom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pošaljete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poruku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morate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prvo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dobiti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njegov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javni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ključ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Međutim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kako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možete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biti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sigurni</a:t>
            </a:r>
            <a:r>
              <a:rPr lang="en-US" sz="2200" dirty="0">
                <a:solidFill>
                  <a:srgbClr val="002060"/>
                </a:solidFill>
              </a:rPr>
              <a:t> da je to </a:t>
            </a:r>
            <a:r>
              <a:rPr lang="en-US" sz="2200" dirty="0" err="1">
                <a:solidFill>
                  <a:srgbClr val="002060"/>
                </a:solidFill>
              </a:rPr>
              <a:t>zaista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njegov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ključ</a:t>
            </a:r>
            <a:r>
              <a:rPr lang="en-US" sz="2200" dirty="0">
                <a:solidFill>
                  <a:srgbClr val="002060"/>
                </a:solidFill>
              </a:rPr>
              <a:t>? </a:t>
            </a:r>
            <a:r>
              <a:rPr lang="en-US" sz="2200" dirty="0" smtClean="0">
                <a:solidFill>
                  <a:srgbClr val="002060"/>
                </a:solidFill>
              </a:rPr>
              <a:t>R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ešenje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ovog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problema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postiže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upotrebom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Digitalnih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err="1">
                <a:solidFill>
                  <a:srgbClr val="002060"/>
                </a:solidFill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</a:rPr>
              <a:t>ertifikata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Možemo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nazvati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digitalnom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kartom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jer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stvarno</a:t>
            </a:r>
            <a:r>
              <a:rPr lang="en-US" sz="2200" dirty="0">
                <a:solidFill>
                  <a:srgbClr val="002060"/>
                </a:solidFill>
              </a:rPr>
              <a:t> to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jesu</a:t>
            </a:r>
            <a:r>
              <a:rPr lang="en-US" sz="2200" dirty="0">
                <a:solidFill>
                  <a:srgbClr val="002060"/>
                </a:solidFill>
              </a:rPr>
              <a:t> - </a:t>
            </a:r>
            <a:r>
              <a:rPr lang="en-US" sz="2200" dirty="0" err="1">
                <a:solidFill>
                  <a:srgbClr val="002060"/>
                </a:solidFill>
              </a:rPr>
              <a:t>digitalna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karta</a:t>
            </a:r>
            <a:r>
              <a:rPr lang="en-US" sz="2200" dirty="0">
                <a:solidFill>
                  <a:srgbClr val="002060"/>
                </a:solidFill>
              </a:rPr>
              <a:t> u </a:t>
            </a:r>
            <a:r>
              <a:rPr lang="sr-Latn-ME" sz="2200" dirty="0" err="1">
                <a:solidFill>
                  <a:srgbClr val="002060"/>
                </a:solidFill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</a:rPr>
              <a:t>yber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prostoru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sr-Latn-ME" sz="2200" dirty="0" smtClean="0">
                <a:solidFill>
                  <a:srgbClr val="002060"/>
                </a:solidFill>
              </a:rPr>
              <a:t>je </a:t>
            </a:r>
            <a:r>
              <a:rPr lang="en-US" sz="2200" dirty="0" err="1" smtClean="0">
                <a:solidFill>
                  <a:srgbClr val="002060"/>
                </a:solidFill>
              </a:rPr>
              <a:t>sredstvo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kojim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ćete</a:t>
            </a:r>
            <a:r>
              <a:rPr lang="en-US" sz="2200" dirty="0">
                <a:solidFill>
                  <a:srgbClr val="002060"/>
                </a:solidFill>
              </a:rPr>
              <a:t> vi </a:t>
            </a:r>
            <a:r>
              <a:rPr lang="en-US" sz="2200" dirty="0" err="1">
                <a:solidFill>
                  <a:srgbClr val="002060"/>
                </a:solidFill>
              </a:rPr>
              <a:t>ili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osoba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kojom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komunicirate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dokazati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identitet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endParaRPr lang="sr-Latn-ME" sz="2200" dirty="0" smtClean="0">
              <a:solidFill>
                <a:srgbClr val="002060"/>
              </a:solidFill>
            </a:endParaRPr>
          </a:p>
          <a:p>
            <a:pPr algn="just"/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</a:rPr>
              <a:t>Pošto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Internetu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nema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policije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koja</a:t>
            </a:r>
            <a:r>
              <a:rPr lang="en-US" sz="2200" dirty="0">
                <a:solidFill>
                  <a:srgbClr val="002060"/>
                </a:solidFill>
              </a:rPr>
              <a:t> bi </a:t>
            </a:r>
            <a:r>
              <a:rPr lang="en-US" sz="2200" dirty="0" err="1" smtClean="0">
                <a:solidFill>
                  <a:srgbClr val="002060"/>
                </a:solidFill>
              </a:rPr>
              <a:t>prov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err="1" smtClean="0">
                <a:solidFill>
                  <a:srgbClr val="002060"/>
                </a:solidFill>
              </a:rPr>
              <a:t>erila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vaše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podatke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izdala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vam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ličnu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kartu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pojavile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su</a:t>
            </a:r>
            <a:r>
              <a:rPr lang="en-US" sz="2200" dirty="0">
                <a:solidFill>
                  <a:srgbClr val="002060"/>
                </a:solidFill>
              </a:rPr>
              <a:t> se </a:t>
            </a:r>
            <a:r>
              <a:rPr lang="en-US" sz="2200" dirty="0" err="1">
                <a:solidFill>
                  <a:srgbClr val="002060"/>
                </a:solidFill>
              </a:rPr>
              <a:t>kompanije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imaju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ulogu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</a:rPr>
              <a:t>„</a:t>
            </a:r>
            <a:r>
              <a:rPr lang="en-US" sz="2200" dirty="0" err="1" smtClean="0">
                <a:solidFill>
                  <a:srgbClr val="002060"/>
                </a:solidFill>
              </a:rPr>
              <a:t>treće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strane</a:t>
            </a:r>
            <a:r>
              <a:rPr lang="sr-Latn-ME" sz="2200" dirty="0" smtClean="0">
                <a:solidFill>
                  <a:srgbClr val="002060"/>
                </a:solidFill>
              </a:rPr>
              <a:t>“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>
                <a:solidFill>
                  <a:srgbClr val="002060"/>
                </a:solidFill>
              </a:rPr>
              <a:t>CA (Certificate Authority) </a:t>
            </a:r>
            <a:r>
              <a:rPr lang="en-US" sz="2200" dirty="0" err="1">
                <a:solidFill>
                  <a:srgbClr val="002060"/>
                </a:solidFill>
              </a:rPr>
              <a:t>čija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uloga</a:t>
            </a:r>
            <a:r>
              <a:rPr lang="en-US" sz="2200" dirty="0">
                <a:solidFill>
                  <a:srgbClr val="002060"/>
                </a:solidFill>
              </a:rPr>
              <a:t> da </a:t>
            </a:r>
            <a:r>
              <a:rPr lang="en-US" sz="2200" dirty="0" err="1" smtClean="0">
                <a:solidFill>
                  <a:srgbClr val="002060"/>
                </a:solidFill>
              </a:rPr>
              <a:t>prov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en-US" sz="2200" dirty="0" smtClean="0">
                <a:solidFill>
                  <a:srgbClr val="002060"/>
                </a:solidFill>
              </a:rPr>
              <a:t>ere </a:t>
            </a:r>
            <a:r>
              <a:rPr lang="sr-Latn-ME" sz="2200" dirty="0">
                <a:solidFill>
                  <a:srgbClr val="002060"/>
                </a:solidFill>
              </a:rPr>
              <a:t>i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utvrde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nečiji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identitet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nakon</a:t>
            </a:r>
            <a:r>
              <a:rPr lang="en-US" sz="2200" dirty="0">
                <a:solidFill>
                  <a:srgbClr val="002060"/>
                </a:solidFill>
              </a:rPr>
              <a:t> toga mu </a:t>
            </a:r>
            <a:r>
              <a:rPr lang="en-US" sz="2200" dirty="0" err="1">
                <a:solidFill>
                  <a:srgbClr val="002060"/>
                </a:solidFill>
              </a:rPr>
              <a:t>izdaju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digitalni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err="1">
                <a:solidFill>
                  <a:srgbClr val="002060"/>
                </a:solidFill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</a:rPr>
              <a:t>ertifikat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8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1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350" y="472297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SADRŽAJ DIGITALNOG CERTIFIKATA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PRIMJER DIGITALNOG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070" y="2500902"/>
            <a:ext cx="93759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</a:rPr>
              <a:t>Kako</a:t>
            </a:r>
            <a:r>
              <a:rPr lang="en-US" sz="2000" dirty="0">
                <a:solidFill>
                  <a:srgbClr val="002060"/>
                </a:solidFill>
              </a:rPr>
              <a:t> to </a:t>
            </a:r>
            <a:r>
              <a:rPr lang="en-US" sz="2000" dirty="0" err="1">
                <a:solidFill>
                  <a:srgbClr val="002060"/>
                </a:solidFill>
              </a:rPr>
              <a:t>funkcionise</a:t>
            </a:r>
            <a:r>
              <a:rPr lang="en-US" sz="2000" dirty="0">
                <a:solidFill>
                  <a:srgbClr val="002060"/>
                </a:solidFill>
              </a:rPr>
              <a:t> u </a:t>
            </a:r>
            <a:r>
              <a:rPr lang="en-US" sz="2000" dirty="0" err="1">
                <a:solidFill>
                  <a:srgbClr val="002060"/>
                </a:solidFill>
              </a:rPr>
              <a:t>praksi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npr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sr-Latn-ME" sz="2000" dirty="0" smtClean="0">
                <a:solidFill>
                  <a:srgbClr val="002060"/>
                </a:solidFill>
              </a:rPr>
              <a:t>Miloš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podnosi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zaht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en-US" sz="2000" dirty="0" err="1" smtClean="0">
                <a:solidFill>
                  <a:srgbClr val="002060"/>
                </a:solidFill>
              </a:rPr>
              <a:t>ev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izdavanje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sr-Latn-ME" sz="2000" dirty="0" err="1">
                <a:solidFill>
                  <a:srgbClr val="002060"/>
                </a:solidFill>
              </a:rPr>
              <a:t>c</a:t>
            </a:r>
            <a:r>
              <a:rPr lang="en-US" sz="2000" dirty="0" err="1" smtClean="0">
                <a:solidFill>
                  <a:srgbClr val="002060"/>
                </a:solidFill>
              </a:rPr>
              <a:t>ertifikata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CA </a:t>
            </a:r>
            <a:r>
              <a:rPr lang="en-US" sz="2000" dirty="0" err="1">
                <a:solidFill>
                  <a:srgbClr val="002060"/>
                </a:solidFill>
              </a:rPr>
              <a:t>kompaniji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de-DE" sz="2000" dirty="0" smtClean="0">
                <a:solidFill>
                  <a:srgbClr val="002060"/>
                </a:solidFill>
              </a:rPr>
              <a:t>CA prov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de-DE" sz="2000" dirty="0" smtClean="0">
                <a:solidFill>
                  <a:srgbClr val="002060"/>
                </a:solidFill>
              </a:rPr>
              <a:t>erava </a:t>
            </a:r>
            <a:r>
              <a:rPr lang="de-DE" sz="2000" dirty="0">
                <a:solidFill>
                  <a:srgbClr val="002060"/>
                </a:solidFill>
              </a:rPr>
              <a:t>njegov identitet na osnovu ličnih dokumenata koje im je prikazao pri podnošenju </a:t>
            </a:r>
            <a:r>
              <a:rPr lang="de-DE" sz="2000" dirty="0" smtClean="0">
                <a:solidFill>
                  <a:srgbClr val="002060"/>
                </a:solidFill>
              </a:rPr>
              <a:t>zaht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de-DE" sz="2000" dirty="0" smtClean="0">
                <a:solidFill>
                  <a:srgbClr val="002060"/>
                </a:solidFill>
              </a:rPr>
              <a:t>eva</a:t>
            </a:r>
            <a:r>
              <a:rPr lang="de-DE" sz="2000" dirty="0">
                <a:solidFill>
                  <a:srgbClr val="002060"/>
                </a:solidFill>
              </a:rPr>
              <a:t>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de-DE" sz="2000" dirty="0" smtClean="0">
                <a:solidFill>
                  <a:srgbClr val="002060"/>
                </a:solidFill>
              </a:rPr>
              <a:t>Ako </a:t>
            </a:r>
            <a:r>
              <a:rPr lang="de-DE" sz="2000" dirty="0">
                <a:solidFill>
                  <a:srgbClr val="002060"/>
                </a:solidFill>
              </a:rPr>
              <a:t>je sve u </a:t>
            </a:r>
            <a:r>
              <a:rPr lang="de-DE" sz="2000" dirty="0" smtClean="0">
                <a:solidFill>
                  <a:srgbClr val="002060"/>
                </a:solidFill>
              </a:rPr>
              <a:t>redu</a:t>
            </a:r>
            <a:r>
              <a:rPr lang="sr-Latn-ME" sz="2000" dirty="0" smtClean="0">
                <a:solidFill>
                  <a:srgbClr val="002060"/>
                </a:solidFill>
              </a:rPr>
              <a:t>,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sr-Latn-ME" sz="2000" dirty="0" smtClean="0">
                <a:solidFill>
                  <a:srgbClr val="002060"/>
                </a:solidFill>
              </a:rPr>
              <a:t>Miloš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>
                <a:solidFill>
                  <a:srgbClr val="002060"/>
                </a:solidFill>
              </a:rPr>
              <a:t>im </a:t>
            </a:r>
            <a:r>
              <a:rPr lang="de-DE" sz="2000" dirty="0" smtClean="0">
                <a:solidFill>
                  <a:srgbClr val="002060"/>
                </a:solidFill>
              </a:rPr>
              <a:t>prosl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de-DE" sz="2000" dirty="0" smtClean="0">
                <a:solidFill>
                  <a:srgbClr val="002060"/>
                </a:solidFill>
              </a:rPr>
              <a:t>eđuje </a:t>
            </a:r>
            <a:r>
              <a:rPr lang="de-DE" sz="2000" dirty="0">
                <a:solidFill>
                  <a:srgbClr val="002060"/>
                </a:solidFill>
              </a:rPr>
              <a:t>svoj javni ključ za koji CA kreira digitalni potpis i nakon toga izdaje certifikat kojim se potvrđuje da taj javni ključ zaista pripada </a:t>
            </a:r>
            <a:r>
              <a:rPr lang="sr-Latn-ME" sz="2000" dirty="0" smtClean="0">
                <a:solidFill>
                  <a:srgbClr val="002060"/>
                </a:solidFill>
              </a:rPr>
              <a:t>Milošu</a:t>
            </a:r>
            <a:r>
              <a:rPr lang="de-DE" sz="2000" dirty="0" smtClean="0">
                <a:solidFill>
                  <a:srgbClr val="002060"/>
                </a:solidFill>
              </a:rPr>
              <a:t>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de-DE" sz="2000" dirty="0" smtClean="0">
                <a:solidFill>
                  <a:srgbClr val="002060"/>
                </a:solidFill>
              </a:rPr>
              <a:t>Ako </a:t>
            </a:r>
            <a:r>
              <a:rPr lang="sr-Latn-ME" sz="2000" dirty="0" smtClean="0">
                <a:solidFill>
                  <a:srgbClr val="002060"/>
                </a:solidFill>
              </a:rPr>
              <a:t>Miloš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>
                <a:solidFill>
                  <a:srgbClr val="002060"/>
                </a:solidFill>
              </a:rPr>
              <a:t>kasnije želi da komunicira sa nekim, pri prvom kontaktu mu šalje digitalni </a:t>
            </a:r>
            <a:r>
              <a:rPr lang="sr-Latn-ME" sz="2000" dirty="0" smtClean="0">
                <a:solidFill>
                  <a:srgbClr val="002060"/>
                </a:solidFill>
              </a:rPr>
              <a:t>c</a:t>
            </a:r>
            <a:r>
              <a:rPr lang="de-DE" sz="2000" dirty="0" smtClean="0">
                <a:solidFill>
                  <a:srgbClr val="002060"/>
                </a:solidFill>
              </a:rPr>
              <a:t>ertifikat </a:t>
            </a:r>
            <a:r>
              <a:rPr lang="de-DE" sz="2000" dirty="0">
                <a:solidFill>
                  <a:srgbClr val="002060"/>
                </a:solidFill>
              </a:rPr>
              <a:t>i svoj javni ključ. </a:t>
            </a:r>
            <a:endParaRPr lang="sr-Latn-ME" sz="2000" dirty="0" smtClean="0">
              <a:solidFill>
                <a:srgbClr val="002060"/>
              </a:solidFill>
            </a:endParaRPr>
          </a:p>
          <a:p>
            <a:pPr algn="just"/>
            <a:r>
              <a:rPr lang="de-DE" sz="2000" dirty="0" smtClean="0">
                <a:solidFill>
                  <a:srgbClr val="002060"/>
                </a:solidFill>
              </a:rPr>
              <a:t>S </a:t>
            </a:r>
            <a:r>
              <a:rPr lang="de-DE" sz="2000" dirty="0">
                <a:solidFill>
                  <a:srgbClr val="002060"/>
                </a:solidFill>
              </a:rPr>
              <a:t>obzirom da svi poznatiji </a:t>
            </a:r>
            <a:r>
              <a:rPr lang="de-DE" sz="2000" dirty="0" smtClean="0">
                <a:solidFill>
                  <a:srgbClr val="002060"/>
                </a:solidFill>
              </a:rPr>
              <a:t>komunikaci</a:t>
            </a:r>
            <a:r>
              <a:rPr lang="sr-Latn-ME" sz="2000" dirty="0" smtClean="0">
                <a:solidFill>
                  <a:srgbClr val="002060"/>
                </a:solidFill>
              </a:rPr>
              <a:t>oni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>
                <a:solidFill>
                  <a:srgbClr val="002060"/>
                </a:solidFill>
              </a:rPr>
              <a:t>programi u sebi već imaju uključene javne ključeve </a:t>
            </a:r>
            <a:r>
              <a:rPr lang="sr-Latn-ME" sz="2000" dirty="0" smtClean="0">
                <a:solidFill>
                  <a:srgbClr val="002060"/>
                </a:solidFill>
              </a:rPr>
              <a:t>u </a:t>
            </a:r>
            <a:r>
              <a:rPr lang="de-DE" sz="2000" dirty="0" smtClean="0">
                <a:solidFill>
                  <a:srgbClr val="002060"/>
                </a:solidFill>
              </a:rPr>
              <a:t>CA </a:t>
            </a:r>
            <a:r>
              <a:rPr lang="de-DE" sz="2000" dirty="0">
                <a:solidFill>
                  <a:srgbClr val="002060"/>
                </a:solidFill>
              </a:rPr>
              <a:t>kompanija kojima se </a:t>
            </a:r>
            <a:r>
              <a:rPr lang="de-DE" sz="2000" dirty="0" smtClean="0">
                <a:solidFill>
                  <a:srgbClr val="002060"/>
                </a:solidFill>
              </a:rPr>
              <a:t>v</a:t>
            </a:r>
            <a:r>
              <a:rPr lang="sr-Latn-ME" sz="2000" dirty="0" smtClean="0">
                <a:solidFill>
                  <a:srgbClr val="002060"/>
                </a:solidFill>
              </a:rPr>
              <a:t>j</a:t>
            </a:r>
            <a:r>
              <a:rPr lang="de-DE" sz="2000" dirty="0" smtClean="0">
                <a:solidFill>
                  <a:srgbClr val="002060"/>
                </a:solidFill>
              </a:rPr>
              <a:t>eruje</a:t>
            </a:r>
            <a:r>
              <a:rPr lang="de-DE" sz="2000" dirty="0">
                <a:solidFill>
                  <a:srgbClr val="002060"/>
                </a:solidFill>
              </a:rPr>
              <a:t>, </a:t>
            </a:r>
            <a:r>
              <a:rPr lang="de-DE" sz="2000" dirty="0" smtClean="0">
                <a:solidFill>
                  <a:srgbClr val="002060"/>
                </a:solidFill>
              </a:rPr>
              <a:t>prima</a:t>
            </a:r>
            <a:r>
              <a:rPr lang="sr-Latn-ME" sz="2000" dirty="0" smtClean="0">
                <a:solidFill>
                  <a:srgbClr val="002060"/>
                </a:solidFill>
              </a:rPr>
              <a:t>la</a:t>
            </a:r>
            <a:r>
              <a:rPr lang="de-DE" sz="2000" dirty="0" smtClean="0">
                <a:solidFill>
                  <a:srgbClr val="002060"/>
                </a:solidFill>
              </a:rPr>
              <a:t>c </a:t>
            </a:r>
            <a:r>
              <a:rPr lang="de-DE" sz="2000" dirty="0">
                <a:solidFill>
                  <a:srgbClr val="002060"/>
                </a:solidFill>
              </a:rPr>
              <a:t>po prijemu ove poruke </a:t>
            </a:r>
            <a:r>
              <a:rPr lang="sr-Latn-ME" sz="2000" dirty="0" smtClean="0">
                <a:solidFill>
                  <a:srgbClr val="002060"/>
                </a:solidFill>
              </a:rPr>
              <a:t>l</a:t>
            </a:r>
            <a:r>
              <a:rPr lang="de-DE" sz="2000" dirty="0" smtClean="0">
                <a:solidFill>
                  <a:srgbClr val="002060"/>
                </a:solidFill>
              </a:rPr>
              <a:t>ako </a:t>
            </a:r>
            <a:r>
              <a:rPr lang="de-DE" sz="2000" dirty="0">
                <a:solidFill>
                  <a:srgbClr val="002060"/>
                </a:solidFill>
              </a:rPr>
              <a:t>utvrđuje validnost </a:t>
            </a:r>
            <a:r>
              <a:rPr lang="sr-Latn-ME" sz="2000" dirty="0" smtClean="0">
                <a:solidFill>
                  <a:srgbClr val="002060"/>
                </a:solidFill>
              </a:rPr>
              <a:t>Miloševog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sr-Latn-ME" sz="2000" dirty="0">
                <a:solidFill>
                  <a:srgbClr val="002060"/>
                </a:solidFill>
              </a:rPr>
              <a:t>c</a:t>
            </a:r>
            <a:r>
              <a:rPr lang="de-DE" sz="2000" dirty="0" smtClean="0">
                <a:solidFill>
                  <a:srgbClr val="002060"/>
                </a:solidFill>
              </a:rPr>
              <a:t>ertifikata</a:t>
            </a:r>
            <a:r>
              <a:rPr lang="de-DE" sz="20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Digital Certificate | WELCOME TO OUR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42773"/>
            <a:ext cx="4857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22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1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1023059"/>
            <a:ext cx="569387" cy="5862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2500" dirty="0" smtClean="0">
                <a:solidFill>
                  <a:schemeClr val="bg1"/>
                </a:solidFill>
                <a:latin typeface="Impact" panose="020B0806030902050204" pitchFamily="34" charset="0"/>
              </a:rPr>
              <a:t>SADRŽAJ DIGITALNOG CERTIFIKATA</a:t>
            </a:r>
            <a:endParaRPr lang="en-US" sz="2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SADRŽAJ DIGITALNOG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070" y="1922678"/>
            <a:ext cx="93759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200" b="1" dirty="0">
                <a:solidFill>
                  <a:srgbClr val="002060"/>
                </a:solidFill>
              </a:rPr>
              <a:t>D</a:t>
            </a:r>
            <a:r>
              <a:rPr lang="en-US" sz="2200" b="1" dirty="0" err="1">
                <a:solidFill>
                  <a:srgbClr val="002060"/>
                </a:solidFill>
              </a:rPr>
              <a:t>igitalni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sr-Latn-ME" sz="2200" b="1" dirty="0" err="1">
                <a:solidFill>
                  <a:srgbClr val="002060"/>
                </a:solidFill>
              </a:rPr>
              <a:t>c</a:t>
            </a:r>
            <a:r>
              <a:rPr lang="en-US" sz="2200" b="1" dirty="0" err="1" smtClean="0">
                <a:solidFill>
                  <a:srgbClr val="002060"/>
                </a:solidFill>
              </a:rPr>
              <a:t>ertifikat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sadrži</a:t>
            </a:r>
            <a:r>
              <a:rPr lang="en-US" sz="2200" b="1" dirty="0">
                <a:solidFill>
                  <a:srgbClr val="002060"/>
                </a:solidFill>
              </a:rPr>
              <a:t>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b="1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</a:rPr>
              <a:t>podatke</a:t>
            </a:r>
            <a:r>
              <a:rPr lang="en-US" sz="2200" dirty="0">
                <a:solidFill>
                  <a:srgbClr val="002060"/>
                </a:solidFill>
              </a:rPr>
              <a:t> o </a:t>
            </a:r>
            <a:r>
              <a:rPr lang="en-US" sz="2200" dirty="0" err="1">
                <a:solidFill>
                  <a:srgbClr val="002060"/>
                </a:solidFill>
              </a:rPr>
              <a:t>identitetu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korisnika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CS" sz="2200" dirty="0">
                <a:solidFill>
                  <a:srgbClr val="002060"/>
                </a:solidFill>
              </a:rPr>
              <a:t>k</a:t>
            </a:r>
            <a:r>
              <a:rPr lang="en-US" sz="2200" dirty="0" err="1">
                <a:solidFill>
                  <a:srgbClr val="002060"/>
                </a:solidFill>
              </a:rPr>
              <a:t>ome</a:t>
            </a:r>
            <a:r>
              <a:rPr lang="en-US" sz="2200" dirty="0">
                <a:solidFill>
                  <a:srgbClr val="002060"/>
                </a:solidFill>
              </a:rPr>
              <a:t> je </a:t>
            </a:r>
            <a:r>
              <a:rPr lang="en-US" sz="2200" dirty="0" err="1">
                <a:solidFill>
                  <a:srgbClr val="002060"/>
                </a:solidFill>
              </a:rPr>
              <a:t>izdat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err="1">
                <a:solidFill>
                  <a:srgbClr val="002060"/>
                </a:solidFill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</a:rPr>
              <a:t>ertifikat</a:t>
            </a:r>
            <a:r>
              <a:rPr lang="sr-Latn-CS" sz="2200" dirty="0" smtClean="0">
                <a:solidFill>
                  <a:srgbClr val="002060"/>
                </a:solidFill>
              </a:rPr>
              <a:t> </a:t>
            </a:r>
            <a:r>
              <a:rPr lang="sr-Latn-CS" sz="2200" dirty="0">
                <a:solidFill>
                  <a:srgbClr val="002060"/>
                </a:solidFill>
              </a:rPr>
              <a:t>(</a:t>
            </a:r>
            <a:r>
              <a:rPr lang="en-US" sz="2200" dirty="0" err="1">
                <a:solidFill>
                  <a:srgbClr val="002060"/>
                </a:solidFill>
              </a:rPr>
              <a:t>ime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prezime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sr-Latn-CS" sz="2200" dirty="0">
                <a:solidFill>
                  <a:srgbClr val="002060"/>
                </a:solidFill>
              </a:rPr>
              <a:t>e</a:t>
            </a:r>
            <a:r>
              <a:rPr lang="en-US" sz="2200" dirty="0">
                <a:solidFill>
                  <a:srgbClr val="002060"/>
                </a:solidFill>
              </a:rPr>
              <a:t>-mail </a:t>
            </a:r>
            <a:r>
              <a:rPr lang="en-US" sz="2200" dirty="0" err="1" smtClean="0">
                <a:solidFill>
                  <a:srgbClr val="002060"/>
                </a:solidFill>
              </a:rPr>
              <a:t>adresa</a:t>
            </a:r>
            <a:r>
              <a:rPr lang="en-US" sz="2200" dirty="0" smtClean="0">
                <a:solidFill>
                  <a:srgbClr val="002060"/>
                </a:solidFill>
              </a:rPr>
              <a:t>...</a:t>
            </a:r>
            <a:r>
              <a:rPr lang="sr-Latn-CS" sz="2200" dirty="0">
                <a:solidFill>
                  <a:srgbClr val="002060"/>
                </a:solidFill>
              </a:rPr>
              <a:t>).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200" dirty="0">
                <a:solidFill>
                  <a:srgbClr val="002060"/>
                </a:solidFill>
              </a:rPr>
              <a:t>podatke o </a:t>
            </a:r>
            <a:r>
              <a:rPr lang="sr-Latn-ME" sz="2200" dirty="0" smtClean="0">
                <a:solidFill>
                  <a:srgbClr val="002060"/>
                </a:solidFill>
              </a:rPr>
              <a:t>c</a:t>
            </a:r>
            <a:r>
              <a:rPr lang="de-DE" sz="2200" dirty="0" smtClean="0">
                <a:solidFill>
                  <a:srgbClr val="002060"/>
                </a:solidFill>
              </a:rPr>
              <a:t>ertifikacionom t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de-DE" sz="2200" dirty="0" smtClean="0">
                <a:solidFill>
                  <a:srgbClr val="002060"/>
                </a:solidFill>
              </a:rPr>
              <a:t>elu</a:t>
            </a:r>
            <a:r>
              <a:rPr lang="de-DE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</a:rPr>
              <a:t>javni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kriptografski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ključ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korisnika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sr-Latn-ME" sz="2200" dirty="0" err="1">
                <a:solidFill>
                  <a:srgbClr val="002060"/>
                </a:solidFill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</a:rPr>
              <a:t>ertifikata</a:t>
            </a:r>
            <a:r>
              <a:rPr lang="en-US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73387" y="1922678"/>
            <a:ext cx="9359153" cy="3321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Digitalni </a:t>
            </a:r>
            <a:r>
              <a:rPr lang="sr-Latn-CS" sz="2200" dirty="0" smtClean="0">
                <a:solidFill>
                  <a:srgbClr val="002060"/>
                </a:solidFill>
              </a:rPr>
              <a:t>certifikat </a:t>
            </a:r>
            <a:r>
              <a:rPr lang="sr-Latn-CS" sz="2200" dirty="0">
                <a:solidFill>
                  <a:srgbClr val="002060"/>
                </a:solidFill>
              </a:rPr>
              <a:t>je elektronski dokumenat koji je javno dostupan na Internetu. Distribucijom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se distribuiraju i javni ključevi vlasnika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(parovi njihovih tajnih kriptografskih ključeva).  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endParaRPr lang="sr-Latn-CS" sz="2200" dirty="0" smtClean="0">
              <a:solidFill>
                <a:srgbClr val="002060"/>
              </a:solidFill>
            </a:endParaRPr>
          </a:p>
          <a:p>
            <a:pPr algn="just"/>
            <a:r>
              <a:rPr lang="sr-Latn-CS" sz="2200" dirty="0" smtClean="0">
                <a:solidFill>
                  <a:srgbClr val="002060"/>
                </a:solidFill>
              </a:rPr>
              <a:t>Digitalni </a:t>
            </a: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 </a:t>
            </a:r>
            <a:r>
              <a:rPr lang="sr-Latn-CS" sz="2200" dirty="0">
                <a:solidFill>
                  <a:srgbClr val="002060"/>
                </a:solidFill>
              </a:rPr>
              <a:t>je nemoguće falsifikovati jer je potpisan tajnim kriptografskim ključem </a:t>
            </a:r>
            <a:r>
              <a:rPr lang="sr-Latn-CS" sz="2200" dirty="0" smtClean="0">
                <a:solidFill>
                  <a:srgbClr val="002060"/>
                </a:solidFill>
              </a:rPr>
              <a:t>certifikacionog tijela</a:t>
            </a:r>
            <a:r>
              <a:rPr lang="sr-Latn-CS" sz="2200" dirty="0">
                <a:solidFill>
                  <a:srgbClr val="002060"/>
                </a:solidFill>
              </a:rPr>
              <a:t>. </a:t>
            </a:r>
            <a:endParaRPr lang="sr-Latn-CS" sz="2200" dirty="0" smtClean="0">
              <a:solidFill>
                <a:srgbClr val="002060"/>
              </a:solidFill>
            </a:endParaRPr>
          </a:p>
          <a:p>
            <a:pPr algn="just"/>
            <a:r>
              <a:rPr lang="sr-Latn-CS" sz="2200" dirty="0" smtClean="0">
                <a:solidFill>
                  <a:srgbClr val="002060"/>
                </a:solidFill>
              </a:rPr>
              <a:t>Komunikacioni </a:t>
            </a:r>
            <a:r>
              <a:rPr lang="sr-Latn-CS" sz="2200" dirty="0">
                <a:solidFill>
                  <a:srgbClr val="002060"/>
                </a:solidFill>
              </a:rPr>
              <a:t>programi (na primer: Microsoft Internet Explorer) raspolažu sa digitalnim </a:t>
            </a:r>
            <a:r>
              <a:rPr lang="sr-Latn-CS" sz="2200" dirty="0" smtClean="0">
                <a:solidFill>
                  <a:srgbClr val="002060"/>
                </a:solidFill>
              </a:rPr>
              <a:t>certifikatima </a:t>
            </a: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ertifikacionih tijela </a:t>
            </a:r>
            <a:r>
              <a:rPr lang="sr-Latn-CS" sz="2200" dirty="0">
                <a:solidFill>
                  <a:srgbClr val="002060"/>
                </a:solidFill>
              </a:rPr>
              <a:t>kojima se </a:t>
            </a:r>
            <a:r>
              <a:rPr lang="sr-Latn-CS" sz="2200" dirty="0" smtClean="0">
                <a:solidFill>
                  <a:srgbClr val="002060"/>
                </a:solidFill>
              </a:rPr>
              <a:t>vjeruje</a:t>
            </a:r>
            <a:r>
              <a:rPr lang="sr-Latn-CS" sz="2200" dirty="0">
                <a:solidFill>
                  <a:srgbClr val="002060"/>
                </a:solidFill>
              </a:rPr>
              <a:t>, pa samim tim i sa njihovim javnim ključevima. 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1023059"/>
            <a:ext cx="569387" cy="5862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2500" dirty="0" smtClean="0">
                <a:solidFill>
                  <a:schemeClr val="bg1"/>
                </a:solidFill>
                <a:latin typeface="Impact" panose="020B0806030902050204" pitchFamily="34" charset="0"/>
              </a:rPr>
              <a:t>GDJE SE KORISTE DIGITALNI CERTIFIKATI ?</a:t>
            </a:r>
            <a:endParaRPr lang="en-US" sz="2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SADRŽAJ DIGITALNOG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070" y="2218514"/>
            <a:ext cx="51401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dirty="0">
                <a:solidFill>
                  <a:srgbClr val="002060"/>
                </a:solidFill>
              </a:rPr>
              <a:t>Svi ovi podaci formiraju </a:t>
            </a:r>
            <a:r>
              <a:rPr lang="sr-Latn-ME" sz="2200" dirty="0">
                <a:solidFill>
                  <a:srgbClr val="002060"/>
                </a:solidFill>
              </a:rPr>
              <a:t>c</a:t>
            </a:r>
            <a:r>
              <a:rPr lang="de-DE" sz="2200" dirty="0" smtClean="0">
                <a:solidFill>
                  <a:srgbClr val="002060"/>
                </a:solidFill>
              </a:rPr>
              <a:t>ertifikat </a:t>
            </a:r>
            <a:r>
              <a:rPr lang="de-DE" sz="2200" dirty="0">
                <a:solidFill>
                  <a:srgbClr val="002060"/>
                </a:solidFill>
              </a:rPr>
              <a:t>koji se na kraju šifrira koristeći tajni ključ CA. Ako korisnik ima </a:t>
            </a:r>
            <a:r>
              <a:rPr lang="de-DE" sz="2200" dirty="0" smtClean="0">
                <a:solidFill>
                  <a:srgbClr val="002060"/>
                </a:solidFill>
              </a:rPr>
              <a:t>pov</a:t>
            </a:r>
            <a:r>
              <a:rPr lang="sr-Latn-ME" sz="2200" dirty="0" smtClean="0">
                <a:solidFill>
                  <a:srgbClr val="002060"/>
                </a:solidFill>
              </a:rPr>
              <a:t>j</a:t>
            </a:r>
            <a:r>
              <a:rPr lang="de-DE" sz="2200" dirty="0" smtClean="0">
                <a:solidFill>
                  <a:srgbClr val="002060"/>
                </a:solidFill>
              </a:rPr>
              <a:t>erenja </a:t>
            </a:r>
            <a:r>
              <a:rPr lang="de-DE" sz="2200" dirty="0">
                <a:solidFill>
                  <a:srgbClr val="002060"/>
                </a:solidFill>
              </a:rPr>
              <a:t>u CA i ima CA javni ključ, može biti siguran u ispravnost </a:t>
            </a:r>
            <a:r>
              <a:rPr lang="sr-Latn-ME" sz="2200" dirty="0" smtClean="0">
                <a:solidFill>
                  <a:srgbClr val="002060"/>
                </a:solidFill>
              </a:rPr>
              <a:t>c</a:t>
            </a:r>
            <a:r>
              <a:rPr lang="de-DE" sz="2200" dirty="0" smtClean="0">
                <a:solidFill>
                  <a:srgbClr val="002060"/>
                </a:solidFill>
              </a:rPr>
              <a:t>ertifikata</a:t>
            </a:r>
            <a:r>
              <a:rPr lang="de-DE" sz="2200" dirty="0">
                <a:solidFill>
                  <a:srgbClr val="002060"/>
                </a:solidFill>
              </a:rPr>
              <a:t>.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ertifi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27" y="19840"/>
            <a:ext cx="5073873" cy="39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4070" y="4170583"/>
            <a:ext cx="9416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dirty="0">
                <a:solidFill>
                  <a:srgbClr val="002060"/>
                </a:solidFill>
              </a:rPr>
              <a:t>Velika je v</a:t>
            </a:r>
            <a:r>
              <a:rPr lang="sr-Latn-ME" sz="2200" dirty="0">
                <a:solidFill>
                  <a:srgbClr val="002060"/>
                </a:solidFill>
              </a:rPr>
              <a:t>j</a:t>
            </a:r>
            <a:r>
              <a:rPr lang="de-DE" sz="2200" dirty="0">
                <a:solidFill>
                  <a:srgbClr val="002060"/>
                </a:solidFill>
              </a:rPr>
              <a:t>er</a:t>
            </a:r>
            <a:r>
              <a:rPr lang="sr-Latn-ME" sz="2200" dirty="0">
                <a:solidFill>
                  <a:srgbClr val="002060"/>
                </a:solidFill>
              </a:rPr>
              <a:t>ovatnoća</a:t>
            </a:r>
            <a:r>
              <a:rPr lang="de-DE" sz="2200" dirty="0">
                <a:solidFill>
                  <a:srgbClr val="002060"/>
                </a:solidFill>
              </a:rPr>
              <a:t> da Web browser koji korisnik pos</a:t>
            </a:r>
            <a:r>
              <a:rPr lang="sr-Latn-ME" sz="2200" dirty="0">
                <a:solidFill>
                  <a:srgbClr val="002060"/>
                </a:solidFill>
              </a:rPr>
              <a:t>j</a:t>
            </a:r>
            <a:r>
              <a:rPr lang="de-DE" sz="2200" dirty="0">
                <a:solidFill>
                  <a:srgbClr val="002060"/>
                </a:solidFill>
              </a:rPr>
              <a:t>eduje </a:t>
            </a:r>
            <a:r>
              <a:rPr lang="sr-Latn-ME" sz="2200" dirty="0">
                <a:solidFill>
                  <a:srgbClr val="002060"/>
                </a:solidFill>
              </a:rPr>
              <a:t>i</a:t>
            </a:r>
            <a:r>
              <a:rPr lang="de-DE" sz="2200" dirty="0">
                <a:solidFill>
                  <a:srgbClr val="002060"/>
                </a:solidFill>
              </a:rPr>
              <a:t> već sadrži javni ključ CA jer su Netscape i Microsoft </a:t>
            </a:r>
            <a:r>
              <a:rPr lang="de-DE" sz="2200" dirty="0" smtClean="0">
                <a:solidFill>
                  <a:srgbClr val="002060"/>
                </a:solidFill>
              </a:rPr>
              <a:t>proc</a:t>
            </a:r>
            <a:r>
              <a:rPr lang="sr-Latn-ME" sz="2200" dirty="0" smtClean="0">
                <a:solidFill>
                  <a:srgbClr val="002060"/>
                </a:solidFill>
              </a:rPr>
              <a:t>ij</a:t>
            </a:r>
            <a:r>
              <a:rPr lang="de-DE" sz="2200" dirty="0">
                <a:solidFill>
                  <a:srgbClr val="002060"/>
                </a:solidFill>
              </a:rPr>
              <a:t>enili kojim se CA može najviše v</a:t>
            </a:r>
            <a:r>
              <a:rPr lang="sr-Latn-ME" sz="2200" dirty="0">
                <a:solidFill>
                  <a:srgbClr val="002060"/>
                </a:solidFill>
              </a:rPr>
              <a:t>j</a:t>
            </a:r>
            <a:r>
              <a:rPr lang="de-DE" sz="2200" dirty="0">
                <a:solidFill>
                  <a:srgbClr val="002060"/>
                </a:solidFill>
              </a:rPr>
              <a:t>erovati, pa su njihove javne ključeve uključili u svoje browsere. </a:t>
            </a:r>
            <a:endParaRPr lang="sr-Latn-ME" sz="2200" dirty="0">
              <a:solidFill>
                <a:srgbClr val="002060"/>
              </a:solidFill>
            </a:endParaRPr>
          </a:p>
          <a:p>
            <a:pPr algn="just"/>
            <a:r>
              <a:rPr lang="de-DE" sz="2200" dirty="0">
                <a:solidFill>
                  <a:srgbClr val="002060"/>
                </a:solidFill>
              </a:rPr>
              <a:t>Najčešće korišćeni standard za digitalne certifikate je X.509.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1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672353"/>
            <a:ext cx="646331" cy="62132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STATUS DIGITALNOG CERTIFIKATA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GDJE SE KORISTE DIGITALNI CERTIFIKATI ?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070" y="1922678"/>
            <a:ext cx="93759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Svuda </a:t>
            </a:r>
            <a:r>
              <a:rPr lang="sr-Latn-CS" sz="2200" dirty="0" smtClean="0">
                <a:solidFill>
                  <a:srgbClr val="002060"/>
                </a:solidFill>
              </a:rPr>
              <a:t>gdje </a:t>
            </a:r>
            <a:r>
              <a:rPr lang="sr-Latn-CS" sz="2200" dirty="0">
                <a:solidFill>
                  <a:srgbClr val="002060"/>
                </a:solidFill>
              </a:rPr>
              <a:t>je neophodno dokazati identitet učesnika u komunikaciji: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individualni korisnici ih koriste pri digitalnom potpisivanju email poruka i elektronskih dokumenata.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prilikom pristupanja računarskim resursima </a:t>
            </a:r>
            <a:r>
              <a:rPr lang="sr-Latn-CS" sz="2200" dirty="0" smtClean="0">
                <a:solidFill>
                  <a:srgbClr val="002060"/>
                </a:solidFill>
              </a:rPr>
              <a:t>umjesto </a:t>
            </a:r>
            <a:r>
              <a:rPr lang="sr-Latn-CS" sz="2200" dirty="0">
                <a:solidFill>
                  <a:srgbClr val="002060"/>
                </a:solidFill>
              </a:rPr>
              <a:t>korisničkog imena i lozinke.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organizacije kojima je potreban pouzdan dokaz identiteta.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serveri koji moraju da dokažu da se baš na njima nalazi sadržaj koji korisnik </a:t>
            </a:r>
            <a:r>
              <a:rPr lang="sr-Latn-CS" sz="2200" dirty="0" smtClean="0">
                <a:solidFill>
                  <a:srgbClr val="002060"/>
                </a:solidFill>
              </a:rPr>
              <a:t>zahtijeva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softver za koji mora da se dokaže </a:t>
            </a:r>
            <a:r>
              <a:rPr lang="sr-Latn-CS" sz="2200" dirty="0" smtClean="0">
                <a:solidFill>
                  <a:srgbClr val="002060"/>
                </a:solidFill>
              </a:rPr>
              <a:t>porijeklo</a:t>
            </a:r>
            <a:r>
              <a:rPr lang="sr-Latn-CS" sz="2200" dirty="0">
                <a:solidFill>
                  <a:srgbClr val="002060"/>
                </a:solidFill>
              </a:rPr>
              <a:t>, tj. da nije lažan.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za online </a:t>
            </a:r>
            <a:r>
              <a:rPr lang="sr-Latn-CS" sz="2200" dirty="0" smtClean="0">
                <a:solidFill>
                  <a:srgbClr val="002060"/>
                </a:solidFill>
              </a:rPr>
              <a:t>bezbjedne </a:t>
            </a:r>
            <a:r>
              <a:rPr lang="sr-Latn-CS" sz="2200" dirty="0">
                <a:solidFill>
                  <a:srgbClr val="002060"/>
                </a:solidFill>
              </a:rPr>
              <a:t>poslovne transakcije između kompanija.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za sigurnost organizacija u privatnom, javnom i državnom sektoru.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8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7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869" y="242773"/>
            <a:ext cx="646331" cy="66428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VRSTE DIGITALNIH CERTIFIKATA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STATUS DIGITALNOG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3387" y="1587004"/>
            <a:ext cx="9375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Status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može biti </a:t>
            </a:r>
            <a:r>
              <a:rPr lang="sr-Latn-CS" sz="2200" dirty="0" smtClean="0">
                <a:solidFill>
                  <a:srgbClr val="002060"/>
                </a:solidFill>
              </a:rPr>
              <a:t>promjenljiv </a:t>
            </a:r>
            <a:r>
              <a:rPr lang="sr-Latn-CS" sz="2200" dirty="0">
                <a:solidFill>
                  <a:srgbClr val="002060"/>
                </a:solidFill>
              </a:rPr>
              <a:t>tokom vremena.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8192" y="3099169"/>
            <a:ext cx="1487401" cy="6237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 smtClean="0">
                <a:solidFill>
                  <a:srgbClr val="002060"/>
                </a:solidFill>
              </a:rPr>
              <a:t>VALIDNI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1645" y="3090928"/>
            <a:ext cx="1479177" cy="6320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 smtClean="0">
                <a:solidFill>
                  <a:srgbClr val="002060"/>
                </a:solidFill>
              </a:rPr>
              <a:t>NEVALIDNI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5593" y="2098093"/>
            <a:ext cx="1479177" cy="6320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rgbClr val="002060"/>
                </a:solidFill>
              </a:rPr>
              <a:t>C</a:t>
            </a:r>
            <a:r>
              <a:rPr lang="sr-Latn-ME" b="1" dirty="0" smtClean="0">
                <a:solidFill>
                  <a:srgbClr val="002060"/>
                </a:solidFill>
              </a:rPr>
              <a:t>ERTIFIKATI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8277019">
            <a:off x="5008808" y="2634112"/>
            <a:ext cx="524435" cy="322731"/>
          </a:xfrm>
          <a:prstGeom prst="rightArrow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249168">
            <a:off x="7094362" y="2624013"/>
            <a:ext cx="524435" cy="322731"/>
          </a:xfrm>
          <a:prstGeom prst="rightArrow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7024" y="4172207"/>
            <a:ext cx="7841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200" dirty="0">
                <a:solidFill>
                  <a:srgbClr val="002060"/>
                </a:solidFill>
              </a:rPr>
              <a:t>Faktori koji dovode do narušavanja validnosti digitalnih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: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gubitak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kompromit</a:t>
            </a:r>
            <a:r>
              <a:rPr lang="en-US" sz="2200" dirty="0" err="1">
                <a:solidFill>
                  <a:srgbClr val="002060"/>
                </a:solidFill>
              </a:rPr>
              <a:t>ovanja</a:t>
            </a:r>
            <a:r>
              <a:rPr lang="sr-Latn-CS" sz="2200" dirty="0">
                <a:solidFill>
                  <a:srgbClr val="002060"/>
                </a:solidFill>
              </a:rPr>
              <a:t> privatnog ključa.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CS" sz="2200" dirty="0" smtClean="0">
                <a:solidFill>
                  <a:srgbClr val="002060"/>
                </a:solidFill>
              </a:rPr>
              <a:t>promjene </a:t>
            </a:r>
            <a:r>
              <a:rPr lang="sr-Latn-CS" sz="2200" dirty="0">
                <a:solidFill>
                  <a:srgbClr val="002060"/>
                </a:solidFill>
              </a:rPr>
              <a:t>imena subjekta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oštećenje </a:t>
            </a:r>
            <a:r>
              <a:rPr lang="sr-Latn-CS" sz="2200" dirty="0" smtClean="0">
                <a:solidFill>
                  <a:srgbClr val="002060"/>
                </a:solidFill>
              </a:rPr>
              <a:t>certifikata.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024" y="4146037"/>
            <a:ext cx="9248585" cy="246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200" dirty="0">
                <a:solidFill>
                  <a:srgbClr val="002060"/>
                </a:solidFill>
              </a:rPr>
              <a:t>Procedura opoziva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: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sr-Latn-CS" sz="2200" dirty="0">
                <a:solidFill>
                  <a:srgbClr val="002060"/>
                </a:solidFill>
              </a:rPr>
              <a:t> 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Subjekti </a:t>
            </a:r>
            <a:r>
              <a:rPr lang="sr-Latn-CS" sz="2200" dirty="0" smtClean="0">
                <a:solidFill>
                  <a:srgbClr val="002060"/>
                </a:solidFill>
              </a:rPr>
              <a:t>certifikata </a:t>
            </a:r>
            <a:r>
              <a:rPr lang="sr-Latn-CS" sz="2200" dirty="0">
                <a:solidFill>
                  <a:srgbClr val="002060"/>
                </a:solidFill>
              </a:rPr>
              <a:t>se obraćaju </a:t>
            </a:r>
            <a:r>
              <a:rPr lang="sr-Latn-CS" sz="2200" dirty="0" smtClean="0">
                <a:solidFill>
                  <a:srgbClr val="002060"/>
                </a:solidFill>
              </a:rPr>
              <a:t>certifikacionom tijelu </a:t>
            </a:r>
            <a:r>
              <a:rPr lang="sr-Latn-CS" sz="2200" dirty="0">
                <a:solidFill>
                  <a:srgbClr val="002060"/>
                </a:solidFill>
              </a:rPr>
              <a:t>sa </a:t>
            </a:r>
            <a:r>
              <a:rPr lang="sr-Latn-CS" sz="2200" dirty="0" smtClean="0">
                <a:solidFill>
                  <a:srgbClr val="002060"/>
                </a:solidFill>
              </a:rPr>
              <a:t>zahtjevom </a:t>
            </a:r>
            <a:r>
              <a:rPr lang="sr-Latn-CS" sz="2200" dirty="0">
                <a:solidFill>
                  <a:srgbClr val="002060"/>
                </a:solidFill>
              </a:rPr>
              <a:t>za opoziv.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ertifikaciono tijelo </a:t>
            </a:r>
            <a:r>
              <a:rPr lang="sr-Latn-CS" sz="2200" dirty="0">
                <a:solidFill>
                  <a:srgbClr val="002060"/>
                </a:solidFill>
              </a:rPr>
              <a:t>proglašava </a:t>
            </a:r>
            <a:r>
              <a:rPr lang="sr-Latn-CS" sz="2200" dirty="0" smtClean="0">
                <a:solidFill>
                  <a:srgbClr val="002060"/>
                </a:solidFill>
              </a:rPr>
              <a:t>certifikat </a:t>
            </a:r>
            <a:r>
              <a:rPr lang="sr-Latn-CS" sz="2200" dirty="0">
                <a:solidFill>
                  <a:srgbClr val="002060"/>
                </a:solidFill>
              </a:rPr>
              <a:t>opozvanim.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C</a:t>
            </a:r>
            <a:r>
              <a:rPr lang="sr-Latn-CS" sz="2200" dirty="0" smtClean="0">
                <a:solidFill>
                  <a:srgbClr val="002060"/>
                </a:solidFill>
              </a:rPr>
              <a:t>ertifikat </a:t>
            </a:r>
            <a:r>
              <a:rPr lang="sr-Latn-CS" sz="2200" dirty="0">
                <a:solidFill>
                  <a:srgbClr val="002060"/>
                </a:solidFill>
              </a:rPr>
              <a:t>se </a:t>
            </a:r>
            <a:r>
              <a:rPr lang="sr-Latn-CS" sz="2200" dirty="0" smtClean="0">
                <a:solidFill>
                  <a:srgbClr val="002060"/>
                </a:solidFill>
              </a:rPr>
              <a:t>smješta </a:t>
            </a:r>
            <a:r>
              <a:rPr lang="sr-Latn-CS" sz="2200" dirty="0">
                <a:solidFill>
                  <a:srgbClr val="002060"/>
                </a:solidFill>
              </a:rPr>
              <a:t>u listu opozvanih </a:t>
            </a:r>
            <a:r>
              <a:rPr lang="sr-Latn-CS" sz="2200" dirty="0" smtClean="0">
                <a:solidFill>
                  <a:srgbClr val="002060"/>
                </a:solidFill>
              </a:rPr>
              <a:t>certifikata</a:t>
            </a:r>
            <a:r>
              <a:rPr lang="sr-Latn-CS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2200" dirty="0">
                <a:solidFill>
                  <a:srgbClr val="002060"/>
                </a:solidFill>
              </a:rPr>
              <a:t>Lista se digitalno potpisuje od strane </a:t>
            </a:r>
            <a:r>
              <a:rPr lang="sr-Latn-CS" sz="2200" dirty="0" smtClean="0">
                <a:solidFill>
                  <a:srgbClr val="002060"/>
                </a:solidFill>
              </a:rPr>
              <a:t>certifikacionog tijela </a:t>
            </a:r>
            <a:r>
              <a:rPr lang="sr-Latn-CS" sz="2200" dirty="0">
                <a:solidFill>
                  <a:srgbClr val="002060"/>
                </a:solidFill>
              </a:rPr>
              <a:t>i time štiti od  neovlašćenog rukovanja.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5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7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7046753" y="-2"/>
            <a:ext cx="8418353" cy="6858000"/>
          </a:xfrm>
          <a:prstGeom prst="rect">
            <a:avLst/>
          </a:prstGeom>
          <a:solidFill>
            <a:srgbClr val="009AFF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2314" y="1023059"/>
            <a:ext cx="569387" cy="57273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sr-Latn-ME" sz="2500" dirty="0" smtClean="0">
                <a:solidFill>
                  <a:schemeClr val="bg1"/>
                </a:solidFill>
                <a:latin typeface="Impact" panose="020B0806030902050204" pitchFamily="34" charset="0"/>
              </a:rPr>
              <a:t>MEDIJI ZA ČUVANJE DIGITALNIH CERTIFIKATA</a:t>
            </a:r>
            <a:endParaRPr lang="en-US" sz="2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4070" y="2810435"/>
            <a:ext cx="958071" cy="94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0965" y="469061"/>
            <a:ext cx="8350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VRSTE DIGITALNIH CERTIFIKATA</a:t>
            </a:r>
            <a:endParaRPr lang="en-US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0965" y="1131685"/>
            <a:ext cx="691125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Možemo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navesti neke vrste elektronskih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certifikata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Kvalifikovani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Web server.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Unified Communications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TSA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Timestamp server.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VPN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 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VPN server.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 Signing </a:t>
            </a:r>
            <a:r>
              <a:rPr lang="sr-Latn-C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certifikat</a:t>
            </a:r>
            <a:r>
              <a:rPr lang="sr-Latn-C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8653" y="1479044"/>
            <a:ext cx="9469035" cy="4424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sr-Latn-CS" sz="2200" b="1" dirty="0">
                <a:solidFill>
                  <a:srgbClr val="002060"/>
                </a:solidFill>
              </a:rPr>
              <a:t>Kvalifikovani </a:t>
            </a:r>
            <a:r>
              <a:rPr lang="sr-Latn-CS" sz="2200" b="1" dirty="0" smtClean="0">
                <a:solidFill>
                  <a:srgbClr val="002060"/>
                </a:solidFill>
              </a:rPr>
              <a:t>certifikati</a:t>
            </a:r>
            <a:r>
              <a:rPr lang="sr-Latn-CS" sz="2200" dirty="0" smtClean="0">
                <a:solidFill>
                  <a:srgbClr val="002060"/>
                </a:solidFill>
              </a:rPr>
              <a:t> </a:t>
            </a:r>
            <a:r>
              <a:rPr lang="sr-Latn-CS" sz="2200" dirty="0">
                <a:solidFill>
                  <a:srgbClr val="002060"/>
                </a:solidFill>
              </a:rPr>
              <a:t>su standardni X.509 verzija 3 </a:t>
            </a:r>
            <a:r>
              <a:rPr lang="sr-Latn-CS" sz="2200" dirty="0" smtClean="0">
                <a:solidFill>
                  <a:srgbClr val="002060"/>
                </a:solidFill>
              </a:rPr>
              <a:t>certifikati </a:t>
            </a:r>
            <a:r>
              <a:rPr lang="sr-Latn-CS" sz="2200" dirty="0">
                <a:solidFill>
                  <a:srgbClr val="002060"/>
                </a:solidFill>
              </a:rPr>
              <a:t>koji mogu da se koriste za kreiranje i verifikovanje kvalifikovanog elektronskog potpisa, koji ima isto pravno dejstvo kao svojeručni </a:t>
            </a:r>
            <a:r>
              <a:rPr lang="sr-Latn-CS" sz="2200" dirty="0" smtClean="0">
                <a:solidFill>
                  <a:srgbClr val="002060"/>
                </a:solidFill>
              </a:rPr>
              <a:t>potpis.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653" y="1567427"/>
            <a:ext cx="9563164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200" b="1" dirty="0">
                <a:solidFill>
                  <a:srgbClr val="002060"/>
                </a:solidFill>
              </a:rPr>
              <a:t>WEB </a:t>
            </a:r>
            <a:r>
              <a:rPr lang="sr-Latn-CS" sz="2200" b="1" dirty="0" smtClean="0">
                <a:solidFill>
                  <a:srgbClr val="002060"/>
                </a:solidFill>
              </a:rPr>
              <a:t>certifikati</a:t>
            </a:r>
            <a:r>
              <a:rPr lang="sr-Latn-CS" sz="2200" dirty="0" smtClean="0">
                <a:solidFill>
                  <a:srgbClr val="002060"/>
                </a:solidFill>
              </a:rPr>
              <a:t> </a:t>
            </a:r>
            <a:r>
              <a:rPr lang="sr-Latn-CS" sz="2200" dirty="0">
                <a:solidFill>
                  <a:srgbClr val="002060"/>
                </a:solidFill>
              </a:rPr>
              <a:t>su standardni X.509 verzija 3 </a:t>
            </a:r>
            <a:r>
              <a:rPr lang="sr-Latn-CS" sz="2200" dirty="0" smtClean="0">
                <a:solidFill>
                  <a:srgbClr val="002060"/>
                </a:solidFill>
              </a:rPr>
              <a:t>certifikati </a:t>
            </a:r>
            <a:r>
              <a:rPr lang="sr-Latn-CS" sz="2200" dirty="0">
                <a:solidFill>
                  <a:srgbClr val="002060"/>
                </a:solidFill>
              </a:rPr>
              <a:t>koji mogu da se koriste u okviru Microsoft aplikacija (Internet Explorer, Outlook, Outlook Express, Word, Excel, PowerPoint i drugih) i aplikacija drugih proizvođača (Mozilla Firefox i Thunderbird, Adobe Acrobat i Reader, OpenOffice Writer i drugih), za autentifikaciju, šifrovanje/dešifrovanje i potpisivanje/verifikovanje potpisanih datoteka, elektronskih pisama i transakcija.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8652" y="1611618"/>
            <a:ext cx="9563165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200" b="1" dirty="0">
                <a:solidFill>
                  <a:srgbClr val="002060"/>
                </a:solidFill>
              </a:rPr>
              <a:t>SER </a:t>
            </a:r>
            <a:r>
              <a:rPr lang="sr-Latn-CS" sz="2200" b="1" dirty="0" smtClean="0">
                <a:solidFill>
                  <a:srgbClr val="002060"/>
                </a:solidFill>
              </a:rPr>
              <a:t>certifikati</a:t>
            </a:r>
            <a:r>
              <a:rPr lang="sr-Latn-CS" sz="2200" dirty="0" smtClean="0">
                <a:solidFill>
                  <a:srgbClr val="002060"/>
                </a:solidFill>
              </a:rPr>
              <a:t> </a:t>
            </a:r>
            <a:r>
              <a:rPr lang="sr-Latn-CS" sz="2200" dirty="0">
                <a:solidFill>
                  <a:srgbClr val="002060"/>
                </a:solidFill>
              </a:rPr>
              <a:t>za Web servere su standardni X.509 verzija 3 </a:t>
            </a:r>
            <a:r>
              <a:rPr lang="sr-Latn-CS" sz="2200" dirty="0" smtClean="0">
                <a:solidFill>
                  <a:srgbClr val="002060"/>
                </a:solidFill>
              </a:rPr>
              <a:t>certifikati </a:t>
            </a:r>
            <a:r>
              <a:rPr lang="sr-Latn-CS" sz="2200" dirty="0">
                <a:solidFill>
                  <a:srgbClr val="002060"/>
                </a:solidFill>
              </a:rPr>
              <a:t>koji se koriste za konfigurisanje SSL (Secure Sockets Layer) i/ili TLS (Transport Layer Security) protokola na Web serverima (Microsoft IIS, Apache, Sun-Netscape iPlanet, Red Hat Stronghold, Sun ONE, IBM HTTP Server,...). </a:t>
            </a:r>
            <a:r>
              <a:rPr lang="sr-Latn-CS" sz="2200" dirty="0" smtClean="0">
                <a:solidFill>
                  <a:srgbClr val="002060"/>
                </a:solidFill>
              </a:rPr>
              <a:t>Namjena </a:t>
            </a:r>
            <a:r>
              <a:rPr lang="sr-Latn-CS" sz="2200" dirty="0">
                <a:solidFill>
                  <a:srgbClr val="002060"/>
                </a:solidFill>
              </a:rPr>
              <a:t>SSL i TLS protokola je uspostavljanje zaštićenog komunikacionog kanala između Web servera i Web klijenata.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8651" y="1567427"/>
            <a:ext cx="9563166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>
                <a:solidFill>
                  <a:srgbClr val="002060"/>
                </a:solidFill>
              </a:rPr>
              <a:t>Unified Communications </a:t>
            </a:r>
            <a:r>
              <a:rPr lang="sr-Latn-CS" sz="2000" b="1" dirty="0" smtClean="0">
                <a:solidFill>
                  <a:srgbClr val="002060"/>
                </a:solidFill>
              </a:rPr>
              <a:t>certifikati</a:t>
            </a:r>
            <a:r>
              <a:rPr lang="sr-Latn-CS" sz="2000" dirty="0" smtClean="0">
                <a:solidFill>
                  <a:srgbClr val="002060"/>
                </a:solidFill>
              </a:rPr>
              <a:t> </a:t>
            </a:r>
            <a:r>
              <a:rPr lang="sr-Latn-CS" sz="2000" dirty="0">
                <a:solidFill>
                  <a:srgbClr val="002060"/>
                </a:solidFill>
              </a:rPr>
              <a:t>ili SAN </a:t>
            </a:r>
            <a:r>
              <a:rPr lang="sr-Latn-CS" sz="2000" dirty="0" smtClean="0">
                <a:solidFill>
                  <a:srgbClr val="002060"/>
                </a:solidFill>
              </a:rPr>
              <a:t>certifikati </a:t>
            </a:r>
            <a:r>
              <a:rPr lang="sr-Latn-CS" sz="2000" dirty="0">
                <a:solidFill>
                  <a:srgbClr val="002060"/>
                </a:solidFill>
              </a:rPr>
              <a:t>su standardni X.509 verzija 3 </a:t>
            </a:r>
            <a:r>
              <a:rPr lang="sr-Latn-CS" sz="2000" dirty="0" smtClean="0">
                <a:solidFill>
                  <a:srgbClr val="002060"/>
                </a:solidFill>
              </a:rPr>
              <a:t>certifikati </a:t>
            </a:r>
            <a:r>
              <a:rPr lang="sr-Latn-CS" sz="2000" dirty="0">
                <a:solidFill>
                  <a:srgbClr val="002060"/>
                </a:solidFill>
              </a:rPr>
              <a:t>za SSL/TLS komunikaciju između Web servera i Web klijenata, kao i za komunikaciju između servera. Unified Communications </a:t>
            </a:r>
            <a:r>
              <a:rPr lang="sr-Latn-CS" sz="2000" dirty="0" smtClean="0">
                <a:solidFill>
                  <a:srgbClr val="002060"/>
                </a:solidFill>
              </a:rPr>
              <a:t>certifikat </a:t>
            </a:r>
            <a:r>
              <a:rPr lang="sr-Latn-CS" sz="2000" dirty="0">
                <a:solidFill>
                  <a:srgbClr val="002060"/>
                </a:solidFill>
              </a:rPr>
              <a:t>može da sadrži više imena servera u polju </a:t>
            </a:r>
            <a:r>
              <a:rPr lang="sr-Latn-CS" sz="2000" dirty="0" smtClean="0">
                <a:solidFill>
                  <a:srgbClr val="002060"/>
                </a:solidFill>
              </a:rPr>
              <a:t>certifikata </a:t>
            </a:r>
            <a:r>
              <a:rPr lang="sr-Latn-CS" sz="2000" dirty="0">
                <a:solidFill>
                  <a:srgbClr val="002060"/>
                </a:solidFill>
              </a:rPr>
              <a:t>"Subject Alternative Name".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sr-Latn-CS" sz="2000" dirty="0">
                <a:solidFill>
                  <a:srgbClr val="002060"/>
                </a:solidFill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sr-Latn-CS" sz="2000" b="1" dirty="0">
                <a:solidFill>
                  <a:srgbClr val="002060"/>
                </a:solidFill>
              </a:rPr>
              <a:t>TSA </a:t>
            </a:r>
            <a:r>
              <a:rPr lang="sr-Latn-CS" sz="2000" b="1" dirty="0" smtClean="0">
                <a:solidFill>
                  <a:srgbClr val="002060"/>
                </a:solidFill>
              </a:rPr>
              <a:t>certifikati </a:t>
            </a:r>
            <a:r>
              <a:rPr lang="sr-Latn-CS" sz="2000" b="1" dirty="0">
                <a:solidFill>
                  <a:srgbClr val="002060"/>
                </a:solidFill>
              </a:rPr>
              <a:t>za Timestamp servere</a:t>
            </a:r>
            <a:r>
              <a:rPr lang="sr-Latn-CS" sz="2000" dirty="0">
                <a:solidFill>
                  <a:srgbClr val="002060"/>
                </a:solidFill>
              </a:rPr>
              <a:t> su standardni X.509 verzija 3 </a:t>
            </a:r>
            <a:r>
              <a:rPr lang="sr-Latn-CS" sz="2000" dirty="0" smtClean="0">
                <a:solidFill>
                  <a:srgbClr val="002060"/>
                </a:solidFill>
              </a:rPr>
              <a:t>certifikati </a:t>
            </a:r>
            <a:r>
              <a:rPr lang="sr-Latn-CS" sz="2000" dirty="0">
                <a:solidFill>
                  <a:srgbClr val="002060"/>
                </a:solidFill>
              </a:rPr>
              <a:t>koji mogu da se koriste za kreiranje i verifikovanje elektronskog potpisa vremenskih žigova.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sr-Latn-CS" sz="2000" dirty="0">
                <a:solidFill>
                  <a:srgbClr val="002060"/>
                </a:solidFill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sr-Latn-CS" sz="2000" b="1" dirty="0">
                <a:solidFill>
                  <a:srgbClr val="002060"/>
                </a:solidFill>
              </a:rPr>
              <a:t>VPN </a:t>
            </a:r>
            <a:r>
              <a:rPr lang="sr-Latn-CS" sz="2000" b="1" dirty="0" smtClean="0">
                <a:solidFill>
                  <a:srgbClr val="002060"/>
                </a:solidFill>
              </a:rPr>
              <a:t>certifikati </a:t>
            </a:r>
            <a:r>
              <a:rPr lang="sr-Latn-CS" sz="2000" b="1" dirty="0">
                <a:solidFill>
                  <a:srgbClr val="002060"/>
                </a:solidFill>
              </a:rPr>
              <a:t>za VPN servere</a:t>
            </a:r>
            <a:r>
              <a:rPr lang="sr-Latn-CS" sz="2000" dirty="0">
                <a:solidFill>
                  <a:srgbClr val="002060"/>
                </a:solidFill>
              </a:rPr>
              <a:t> su standardni X.509 verzija 3 </a:t>
            </a:r>
            <a:r>
              <a:rPr lang="sr-Latn-CS" sz="2000" dirty="0" smtClean="0">
                <a:solidFill>
                  <a:srgbClr val="002060"/>
                </a:solidFill>
              </a:rPr>
              <a:t>certifikati </a:t>
            </a:r>
            <a:r>
              <a:rPr lang="sr-Latn-CS" sz="2000" dirty="0">
                <a:solidFill>
                  <a:srgbClr val="002060"/>
                </a:solidFill>
              </a:rPr>
              <a:t>za VPN komunikaciju između VPN servera (na </a:t>
            </a:r>
            <a:r>
              <a:rPr lang="sr-Latn-CS" sz="2000" dirty="0" smtClean="0">
                <a:solidFill>
                  <a:srgbClr val="002060"/>
                </a:solidFill>
              </a:rPr>
              <a:t>primjer</a:t>
            </a:r>
            <a:r>
              <a:rPr lang="sr-Latn-CS" sz="2000" dirty="0">
                <a:solidFill>
                  <a:srgbClr val="002060"/>
                </a:solidFill>
              </a:rPr>
              <a:t>: Cisco PIX 525) i VPN klijenata (na </a:t>
            </a:r>
            <a:r>
              <a:rPr lang="sr-Latn-CS" sz="2000" dirty="0" smtClean="0">
                <a:solidFill>
                  <a:srgbClr val="002060"/>
                </a:solidFill>
              </a:rPr>
              <a:t>primjer</a:t>
            </a:r>
            <a:r>
              <a:rPr lang="sr-Latn-CS" sz="2000" dirty="0">
                <a:solidFill>
                  <a:srgbClr val="002060"/>
                </a:solidFill>
              </a:rPr>
              <a:t>: Cisco VPN Client).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sr-Latn-CS" sz="2000" dirty="0">
                <a:solidFill>
                  <a:srgbClr val="002060"/>
                </a:solidFill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sr-Latn-CS" sz="2000" b="1" dirty="0">
                <a:solidFill>
                  <a:srgbClr val="002060"/>
                </a:solidFill>
              </a:rPr>
              <a:t>Code Signing </a:t>
            </a:r>
            <a:r>
              <a:rPr lang="sr-Latn-CS" sz="2000" b="1" dirty="0" smtClean="0">
                <a:solidFill>
                  <a:srgbClr val="002060"/>
                </a:solidFill>
              </a:rPr>
              <a:t>certifikati</a:t>
            </a:r>
            <a:r>
              <a:rPr lang="sr-Latn-CS" sz="2000" dirty="0" smtClean="0">
                <a:solidFill>
                  <a:srgbClr val="002060"/>
                </a:solidFill>
              </a:rPr>
              <a:t> </a:t>
            </a:r>
            <a:r>
              <a:rPr lang="sr-Latn-CS" sz="2000" dirty="0">
                <a:solidFill>
                  <a:srgbClr val="002060"/>
                </a:solidFill>
              </a:rPr>
              <a:t>su standardni X.509 verzija 3 </a:t>
            </a:r>
            <a:r>
              <a:rPr lang="sr-Latn-CS" sz="2000" dirty="0" smtClean="0">
                <a:solidFill>
                  <a:srgbClr val="002060"/>
                </a:solidFill>
              </a:rPr>
              <a:t>certifikati </a:t>
            </a:r>
            <a:r>
              <a:rPr lang="sr-Latn-CS" sz="2000" dirty="0">
                <a:solidFill>
                  <a:srgbClr val="002060"/>
                </a:solidFill>
              </a:rPr>
              <a:t>koji mogu da se koriste za kreiranje i verifikovanje elektronskog potpisa softverskog koda (.exe, .ocx, .dll i .cab datoteka).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" name="Picture 4" descr="Using Adobe Sign for E-Signatures at Your Nonprofit"/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256319"/>
            <a:ext cx="1519518" cy="79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2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1958</Words>
  <Application>Microsoft Office PowerPoint</Application>
  <PresentationFormat>Widescreen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331</cp:revision>
  <dcterms:created xsi:type="dcterms:W3CDTF">2017-01-05T13:17:27Z</dcterms:created>
  <dcterms:modified xsi:type="dcterms:W3CDTF">2021-05-22T21:08:37Z</dcterms:modified>
</cp:coreProperties>
</file>