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9"/>
  </p:notesMasterIdLst>
  <p:sldIdLst>
    <p:sldId id="287" r:id="rId3"/>
    <p:sldId id="283" r:id="rId4"/>
    <p:sldId id="274" r:id="rId5"/>
    <p:sldId id="258" r:id="rId6"/>
    <p:sldId id="259" r:id="rId7"/>
    <p:sldId id="281" r:id="rId8"/>
    <p:sldId id="275" r:id="rId9"/>
    <p:sldId id="268" r:id="rId10"/>
    <p:sldId id="269" r:id="rId11"/>
    <p:sldId id="285" r:id="rId12"/>
    <p:sldId id="271" r:id="rId13"/>
    <p:sldId id="272" r:id="rId14"/>
    <p:sldId id="273" r:id="rId15"/>
    <p:sldId id="278" r:id="rId16"/>
    <p:sldId id="276" r:id="rId17"/>
    <p:sldId id="277" r:id="rId18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charset="0"/>
        <a:ea typeface="+mn-ea"/>
        <a:cs typeface="Times New Roma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8B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84211" autoAdjust="0"/>
  </p:normalViewPr>
  <p:slideViewPr>
    <p:cSldViewPr>
      <p:cViewPr>
        <p:scale>
          <a:sx n="110" d="100"/>
          <a:sy n="110" d="100"/>
        </p:scale>
        <p:origin x="-514" y="-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919F3-BD8C-46F7-832B-CA2E1E3D5695}" type="datetimeFigureOut">
              <a:rPr lang="sr-Latn-ME" smtClean="0"/>
              <a:t>17.4.2021.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ADDDD-CEC0-4944-9FEF-6A22F7701A06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633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33033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42037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96168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11698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510518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90790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290398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16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99638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05956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06382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80717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53317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98530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14520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42399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ADDDD-CEC0-4944-9FEF-6A22F7701A06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97317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F6AB2-C372-4974-BB5E-851853E5E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2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D1A26-942B-449E-83E5-9D0F5839BA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8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A75FA-47A9-4A09-BEB8-3FB4BF0B25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02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endParaRPr lang="sr-Latn-C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649A9-AD28-4701-BA44-4CBF1ECD4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15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2913017"/>
            <a:ext cx="9144000" cy="2230483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58823"/>
            <a:ext cx="6858000" cy="1790700"/>
          </a:xfrm>
        </p:spPr>
        <p:txBody>
          <a:bodyPr anchor="b"/>
          <a:lstStyle>
            <a:lvl1pPr algn="ctr">
              <a:defRPr sz="6000">
                <a:solidFill>
                  <a:srgbClr val="2C3E5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918579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3E606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6181-3578-43B4-BE5A-547546E670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1F95-7516-4469-9E22-62F45408A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55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 flipH="1">
            <a:off x="0" y="2913017"/>
            <a:ext cx="9144000" cy="2230483"/>
            <a:chOff x="788988" y="3014663"/>
            <a:chExt cx="7566026" cy="3506788"/>
          </a:xfrm>
        </p:grpSpPr>
        <p:sp>
          <p:nvSpPr>
            <p:cNvPr id="15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58823"/>
            <a:ext cx="6858000" cy="17907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918579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D1DBB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6181-3578-43B4-BE5A-547546E670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51F95-7516-4469-9E22-62F45408A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518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3803638"/>
            <a:ext cx="9144000" cy="1339862"/>
            <a:chOff x="0" y="5071518"/>
            <a:chExt cx="9144000" cy="1786482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  <a:lvl2pPr>
              <a:defRPr>
                <a:solidFill>
                  <a:srgbClr val="193441"/>
                </a:solidFill>
              </a:defRPr>
            </a:lvl2pPr>
            <a:lvl3pPr>
              <a:defRPr>
                <a:solidFill>
                  <a:srgbClr val="193441"/>
                </a:solidFill>
              </a:defRPr>
            </a:lvl3pPr>
            <a:lvl4pPr>
              <a:defRPr>
                <a:solidFill>
                  <a:srgbClr val="193441"/>
                </a:solidFill>
              </a:defRPr>
            </a:lvl4pPr>
            <a:lvl5pPr>
              <a:defRPr>
                <a:solidFill>
                  <a:srgbClr val="19344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2817283" cy="273844"/>
          </a:xfrm>
        </p:spPr>
        <p:txBody>
          <a:bodyPr/>
          <a:lstStyle>
            <a:lvl1pPr algn="l">
              <a:defRPr sz="110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4767263"/>
            <a:ext cx="2057400" cy="273844"/>
          </a:xfrm>
        </p:spPr>
        <p:txBody>
          <a:bodyPr/>
          <a:lstStyle>
            <a:lvl1pPr algn="ctr">
              <a:defRPr sz="1100"/>
            </a:lvl1pPr>
          </a:lstStyle>
          <a:p>
            <a:fld id="{8E751F95-7516-4469-9E22-62F45408A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55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3803638"/>
            <a:ext cx="9144000" cy="133986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  <a:lvl2pPr>
              <a:defRPr>
                <a:solidFill>
                  <a:srgbClr val="193441"/>
                </a:solidFill>
              </a:defRPr>
            </a:lvl2pPr>
            <a:lvl3pPr>
              <a:defRPr>
                <a:solidFill>
                  <a:srgbClr val="193441"/>
                </a:solidFill>
              </a:defRPr>
            </a:lvl3pPr>
            <a:lvl4pPr>
              <a:defRPr>
                <a:solidFill>
                  <a:srgbClr val="193441"/>
                </a:solidFill>
              </a:defRPr>
            </a:lvl4pPr>
            <a:lvl5pPr>
              <a:defRPr>
                <a:solidFill>
                  <a:srgbClr val="19344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2817283" cy="273844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4767263"/>
            <a:ext cx="2057400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8E751F95-7516-4469-9E22-62F45408A7F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08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3803638"/>
            <a:ext cx="9144000" cy="133986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1934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3E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91A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D1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>
                <a:solidFill>
                  <a:srgbClr val="193441"/>
                </a:solidFill>
              </a:defRPr>
            </a:lvl1pPr>
            <a:lvl2pPr>
              <a:defRPr>
                <a:solidFill>
                  <a:srgbClr val="193441"/>
                </a:solidFill>
              </a:defRPr>
            </a:lvl2pPr>
            <a:lvl3pPr>
              <a:defRPr>
                <a:solidFill>
                  <a:srgbClr val="193441"/>
                </a:solidFill>
              </a:defRPr>
            </a:lvl3pPr>
            <a:lvl4pPr>
              <a:defRPr>
                <a:solidFill>
                  <a:srgbClr val="193441"/>
                </a:solidFill>
              </a:defRPr>
            </a:lvl4pPr>
            <a:lvl5pPr>
              <a:defRPr>
                <a:solidFill>
                  <a:srgbClr val="19344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1" y="4767263"/>
            <a:ext cx="2817283" cy="273844"/>
          </a:xfrm>
        </p:spPr>
        <p:txBody>
          <a:bodyPr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4767263"/>
            <a:ext cx="2057400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8E751F95-7516-4469-9E22-62F45408A7F3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77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66E25-0DBA-45EC-948C-D62CDA45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4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904B9-BD3F-4A4C-945D-1EA398158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5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16BA9-EDAF-448D-AAF6-41EB783A2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5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5E0AD-F837-4DBA-BACA-15561E760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85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89130-B78B-483F-90A0-E1CB38659F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7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BDBC6-B1B8-4A97-94DC-6333DB5CE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9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0C59E-C8B4-4323-BA86-7F00F018B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0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Latn-C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2ECFF-8CF0-43A6-A3DA-667AC93CA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6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fld id="{51576DC5-8801-43D3-8FAA-795BCDDC21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FE26181-3578-43B4-BE5A-547546E670F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4/17/2021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E751F95-7516-4469-9E22-62F45408A7F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55353"/>
            <a:ext cx="1556359" cy="520664"/>
            <a:chOff x="-2096383" y="21447"/>
            <a:chExt cx="1556359" cy="694218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9012" cy="328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 smtClean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lang="en-US" sz="10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61986" cy="328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 smtClean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lang="en-US" sz="10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-88899" y="5219701"/>
            <a:ext cx="119616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srgbClr val="555555"/>
                </a:solidFill>
                <a:latin typeface="Open Sans" panose="020B0606030504020204" pitchFamily="34" charset="0"/>
                <a:cs typeface="+mn-cs"/>
              </a:rPr>
              <a:t>© </a:t>
            </a:r>
            <a:r>
              <a:rPr lang="en-US" sz="800" dirty="0" smtClean="0">
                <a:solidFill>
                  <a:srgbClr val="A5CD28"/>
                </a:solidFill>
                <a:latin typeface="Open Sans" panose="020B0606030504020204" pitchFamily="34" charset="0"/>
                <a:cs typeface="+mn-cs"/>
                <a:hlinkClick r:id="rId8" tooltip="PresentationGo!"/>
              </a:rPr>
              <a:t>presentationgo.com</a:t>
            </a:r>
            <a:endParaRPr lang="en-US" sz="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0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B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2" y="0"/>
            <a:ext cx="9135588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074540"/>
            <a:ext cx="7772400" cy="857250"/>
          </a:xfrm>
        </p:spPr>
        <p:txBody>
          <a:bodyPr/>
          <a:lstStyle/>
          <a:p>
            <a:pPr eaLnBrk="1" hangingPunct="1"/>
            <a:r>
              <a:rPr lang="en-US" sz="4800" b="1" dirty="0" err="1" smtClean="0">
                <a:solidFill>
                  <a:schemeClr val="bg1"/>
                </a:solidFill>
              </a:rPr>
              <a:t>Poslovni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br>
              <a:rPr lang="en-US" sz="4800" b="1" dirty="0" smtClean="0">
                <a:solidFill>
                  <a:schemeClr val="bg1"/>
                </a:solidFill>
              </a:rPr>
            </a:br>
            <a:r>
              <a:rPr lang="en-US" sz="4800" b="1" dirty="0" err="1" smtClean="0">
                <a:solidFill>
                  <a:schemeClr val="bg1"/>
                </a:solidFill>
              </a:rPr>
              <a:t>sastanak</a:t>
            </a:r>
            <a:endParaRPr lang="en-US" sz="4800" b="1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71907" y="4315911"/>
            <a:ext cx="2937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>
                <a:solidFill>
                  <a:schemeClr val="bg1"/>
                </a:solidFill>
              </a:rPr>
              <a:t>prof. Budrak Aleksandra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B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49796" y="200185"/>
            <a:ext cx="7772400" cy="85725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chemeClr val="bg1"/>
                </a:solidFill>
              </a:rPr>
              <a:t>Teorija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praksa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90"/>
          <a:stretch/>
        </p:blipFill>
        <p:spPr bwMode="auto">
          <a:xfrm>
            <a:off x="1691680" y="1059582"/>
            <a:ext cx="5616624" cy="40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04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4391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/>
              <a:t>Tok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sastanka</a:t>
            </a:r>
            <a:endParaRPr lang="en-US" sz="40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03598"/>
            <a:ext cx="4678363" cy="3270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dirty="0" smtClean="0"/>
              <a:t>    -</a:t>
            </a:r>
            <a:r>
              <a:rPr lang="en-US" sz="2000" dirty="0" err="1" smtClean="0"/>
              <a:t>Utvrditi</a:t>
            </a:r>
            <a:r>
              <a:rPr lang="en-US" sz="2000" dirty="0" smtClean="0"/>
              <a:t> </a:t>
            </a:r>
            <a:r>
              <a:rPr lang="en-US" sz="2000" dirty="0" err="1" smtClean="0"/>
              <a:t>ko</a:t>
            </a:r>
            <a:r>
              <a:rPr lang="en-US" sz="2000" dirty="0" smtClean="0"/>
              <a:t> je </a:t>
            </a:r>
            <a:r>
              <a:rPr lang="en-US" sz="2000" dirty="0" err="1" smtClean="0"/>
              <a:t>prisutan</a:t>
            </a:r>
            <a:r>
              <a:rPr lang="en-US" sz="2000" dirty="0" smtClean="0"/>
              <a:t> 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    -</a:t>
            </a:r>
            <a:r>
              <a:rPr lang="en-US" sz="2000" dirty="0" err="1" smtClean="0"/>
              <a:t>Ponoviti</a:t>
            </a:r>
            <a:r>
              <a:rPr lang="en-US" sz="2000" dirty="0" smtClean="0"/>
              <a:t> </a:t>
            </a:r>
            <a:r>
              <a:rPr lang="en-US" sz="2000" dirty="0" err="1" smtClean="0"/>
              <a:t>dnevni</a:t>
            </a:r>
            <a:r>
              <a:rPr lang="en-US" sz="2000" dirty="0" smtClean="0"/>
              <a:t> red i </a:t>
            </a:r>
            <a:r>
              <a:rPr lang="en-US" sz="2000" dirty="0" err="1" smtClean="0"/>
              <a:t>pročitati</a:t>
            </a:r>
            <a:r>
              <a:rPr lang="en-US" sz="2000" dirty="0" smtClean="0"/>
              <a:t> </a:t>
            </a:r>
            <a:r>
              <a:rPr lang="en-US" sz="2000" dirty="0" err="1" smtClean="0"/>
              <a:t>zaključke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prethodnog</a:t>
            </a:r>
            <a:r>
              <a:rPr lang="en-US" sz="2000" dirty="0" smtClean="0"/>
              <a:t> </a:t>
            </a:r>
            <a:r>
              <a:rPr lang="en-US" sz="2000" dirty="0" err="1" smtClean="0"/>
              <a:t>sastanka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    -</a:t>
            </a:r>
            <a:r>
              <a:rPr lang="en-US" sz="2000" dirty="0" err="1" smtClean="0"/>
              <a:t>Uvodna</a:t>
            </a:r>
            <a:r>
              <a:rPr lang="en-US" sz="2000" dirty="0" smtClean="0"/>
              <a:t> </a:t>
            </a:r>
            <a:r>
              <a:rPr lang="en-US" sz="2000" dirty="0" err="1" smtClean="0"/>
              <a:t>riječ</a:t>
            </a:r>
            <a:r>
              <a:rPr lang="en-US" sz="2000" dirty="0" smtClean="0"/>
              <a:t>  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    -</a:t>
            </a:r>
            <a:r>
              <a:rPr lang="en-US" sz="2000" dirty="0" err="1" smtClean="0"/>
              <a:t>Rasprava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tačkama</a:t>
            </a:r>
            <a:r>
              <a:rPr lang="en-US" sz="2000" dirty="0" smtClean="0"/>
              <a:t> </a:t>
            </a:r>
            <a:r>
              <a:rPr lang="en-US" sz="2000" dirty="0" err="1" smtClean="0"/>
              <a:t>dnevnog</a:t>
            </a:r>
            <a:r>
              <a:rPr lang="en-US" sz="2000" dirty="0" smtClean="0"/>
              <a:t> </a:t>
            </a:r>
            <a:r>
              <a:rPr lang="en-US" sz="2000" dirty="0" err="1" smtClean="0"/>
              <a:t>reda</a:t>
            </a:r>
            <a:r>
              <a:rPr lang="en-US" sz="2000" dirty="0" smtClean="0"/>
              <a:t>, </a:t>
            </a:r>
            <a:r>
              <a:rPr lang="en-US" sz="2000" dirty="0" err="1" smtClean="0"/>
              <a:t>donošenje</a:t>
            </a:r>
            <a:r>
              <a:rPr lang="en-US" sz="2000" dirty="0" smtClean="0"/>
              <a:t> </a:t>
            </a:r>
            <a:r>
              <a:rPr lang="en-US" sz="2000" dirty="0" err="1" smtClean="0"/>
              <a:t>zaključaka</a:t>
            </a:r>
            <a:r>
              <a:rPr lang="en-US" sz="2000" dirty="0" smtClean="0"/>
              <a:t>, </a:t>
            </a:r>
            <a:r>
              <a:rPr lang="en-US" sz="2000" dirty="0" err="1" smtClean="0"/>
              <a:t>imenovanje</a:t>
            </a:r>
            <a:r>
              <a:rPr lang="en-US" sz="2000" dirty="0" smtClean="0"/>
              <a:t> </a:t>
            </a:r>
            <a:r>
              <a:rPr lang="en-US" sz="2000" dirty="0" err="1" smtClean="0"/>
              <a:t>izvršilaca</a:t>
            </a:r>
            <a:r>
              <a:rPr lang="en-US" sz="2000" dirty="0" smtClean="0"/>
              <a:t> </a:t>
            </a:r>
            <a:r>
              <a:rPr lang="en-US" sz="2000" dirty="0" err="1" smtClean="0"/>
              <a:t>određenih</a:t>
            </a:r>
            <a:r>
              <a:rPr lang="en-US" sz="2000" dirty="0" smtClean="0"/>
              <a:t> </a:t>
            </a:r>
            <a:r>
              <a:rPr lang="en-US" sz="2000" dirty="0" err="1" smtClean="0"/>
              <a:t>poslova</a:t>
            </a:r>
            <a:r>
              <a:rPr lang="en-US" sz="2000" dirty="0" smtClean="0"/>
              <a:t> i </a:t>
            </a:r>
            <a:r>
              <a:rPr lang="en-US" sz="2000" dirty="0" err="1" smtClean="0"/>
              <a:t>određivanje</a:t>
            </a:r>
            <a:r>
              <a:rPr lang="en-US" sz="2000" dirty="0" smtClean="0"/>
              <a:t> </a:t>
            </a:r>
            <a:r>
              <a:rPr lang="en-US" sz="2000" dirty="0" err="1" smtClean="0"/>
              <a:t>rokova</a:t>
            </a:r>
            <a:endParaRPr lang="en-US" sz="2000" dirty="0" smtClean="0"/>
          </a:p>
          <a:p>
            <a:pPr algn="just" eaLnBrk="1" hangingPunct="1"/>
            <a:endParaRPr lang="en-US" dirty="0" smtClean="0"/>
          </a:p>
          <a:p>
            <a:pPr algn="just" eaLnBrk="1" hangingPunct="1"/>
            <a:endParaRPr lang="en-US" dirty="0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799" y="1491630"/>
            <a:ext cx="4066853" cy="251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/>
              <a:t>Završetak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sastanka</a:t>
            </a:r>
            <a:endParaRPr lang="en-US" sz="40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9622"/>
            <a:ext cx="3960440" cy="31432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err="1" smtClean="0"/>
              <a:t>Poštovati</a:t>
            </a:r>
            <a:r>
              <a:rPr lang="en-US" sz="2000" dirty="0" smtClean="0"/>
              <a:t> </a:t>
            </a:r>
            <a:r>
              <a:rPr lang="en-US" sz="2000" dirty="0" err="1" smtClean="0"/>
              <a:t>unaprijed</a:t>
            </a:r>
            <a:r>
              <a:rPr lang="en-US" sz="2000" dirty="0" smtClean="0"/>
              <a:t> </a:t>
            </a:r>
            <a:r>
              <a:rPr lang="en-US" sz="2000" dirty="0" err="1" smtClean="0"/>
              <a:t>određeno</a:t>
            </a:r>
            <a:r>
              <a:rPr lang="en-US" sz="2000" dirty="0" smtClean="0"/>
              <a:t> </a:t>
            </a:r>
            <a:r>
              <a:rPr lang="en-US" sz="2000" dirty="0" err="1" smtClean="0"/>
              <a:t>vrijeme</a:t>
            </a:r>
            <a:r>
              <a:rPr lang="en-US" sz="2000" dirty="0" smtClean="0"/>
              <a:t> i </a:t>
            </a:r>
            <a:r>
              <a:rPr lang="en-US" sz="2000" dirty="0" err="1" smtClean="0"/>
              <a:t>još</a:t>
            </a:r>
            <a:r>
              <a:rPr lang="en-US" sz="2000" dirty="0" smtClean="0"/>
              <a:t> </a:t>
            </a:r>
            <a:r>
              <a:rPr lang="en-US" sz="2000" dirty="0" err="1" smtClean="0"/>
              <a:t>jednom</a:t>
            </a:r>
            <a:r>
              <a:rPr lang="en-US" sz="2000" dirty="0" smtClean="0"/>
              <a:t> </a:t>
            </a:r>
            <a:r>
              <a:rPr lang="en-US" sz="2000" dirty="0" err="1" smtClean="0"/>
              <a:t>ponoviti</a:t>
            </a:r>
            <a:r>
              <a:rPr lang="en-US" sz="2000" dirty="0" smtClean="0"/>
              <a:t> </a:t>
            </a:r>
            <a:r>
              <a:rPr lang="en-US" sz="2000" dirty="0" err="1" smtClean="0"/>
              <a:t>bitno</a:t>
            </a:r>
            <a:r>
              <a:rPr lang="en-US" sz="2000" dirty="0" smtClean="0"/>
              <a:t> </a:t>
            </a:r>
            <a:r>
              <a:rPr lang="en-US" sz="2000" dirty="0" err="1" smtClean="0"/>
              <a:t>tj</a:t>
            </a:r>
            <a:r>
              <a:rPr lang="en-US" sz="2000" dirty="0" smtClean="0"/>
              <a:t>. </a:t>
            </a:r>
            <a:r>
              <a:rPr lang="en-US" sz="2000" dirty="0" err="1" smtClean="0"/>
              <a:t>ko</a:t>
            </a:r>
            <a:r>
              <a:rPr lang="en-US" sz="2000" dirty="0" smtClean="0"/>
              <a:t> </a:t>
            </a:r>
            <a:r>
              <a:rPr lang="en-US" sz="2000" dirty="0" err="1" smtClean="0"/>
              <a:t>koju</a:t>
            </a:r>
            <a:r>
              <a:rPr lang="en-US" sz="2000" dirty="0" smtClean="0"/>
              <a:t> </a:t>
            </a:r>
            <a:r>
              <a:rPr lang="en-US" sz="2000" dirty="0" err="1" smtClean="0"/>
              <a:t>obavezu</a:t>
            </a:r>
            <a:r>
              <a:rPr lang="en-US" sz="2000" dirty="0" smtClean="0"/>
              <a:t> i u </a:t>
            </a:r>
            <a:r>
              <a:rPr lang="en-US" sz="2000" dirty="0" err="1" smtClean="0"/>
              <a:t>kom</a:t>
            </a:r>
            <a:r>
              <a:rPr lang="en-US" sz="2000" dirty="0" smtClean="0"/>
              <a:t> </a:t>
            </a:r>
            <a:r>
              <a:rPr lang="en-US" sz="2000" dirty="0" err="1" smtClean="0"/>
              <a:t>roku</a:t>
            </a:r>
            <a:r>
              <a:rPr lang="en-US" sz="2000" dirty="0" smtClean="0"/>
              <a:t> </a:t>
            </a:r>
            <a:r>
              <a:rPr lang="en-US" sz="2000" dirty="0" err="1" smtClean="0"/>
              <a:t>treba</a:t>
            </a:r>
            <a:r>
              <a:rPr lang="en-US" sz="2000" dirty="0" smtClean="0"/>
              <a:t> </a:t>
            </a:r>
            <a:r>
              <a:rPr lang="en-US" sz="2000" dirty="0" err="1" smtClean="0"/>
              <a:t>završiti</a:t>
            </a:r>
            <a:r>
              <a:rPr lang="en-US" sz="20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000" dirty="0" err="1" smtClean="0"/>
              <a:t>Tokom</a:t>
            </a:r>
            <a:r>
              <a:rPr lang="en-US" sz="2000" dirty="0" smtClean="0"/>
              <a:t> </a:t>
            </a:r>
            <a:r>
              <a:rPr lang="en-US" sz="2000" dirty="0" err="1" smtClean="0"/>
              <a:t>sastanka</a:t>
            </a:r>
            <a:r>
              <a:rPr lang="en-US" sz="2000" dirty="0" smtClean="0"/>
              <a:t> se </a:t>
            </a:r>
            <a:r>
              <a:rPr lang="en-US" sz="2000" dirty="0" err="1" smtClean="0"/>
              <a:t>vodi</a:t>
            </a:r>
            <a:r>
              <a:rPr lang="en-US" sz="2000" dirty="0" smtClean="0"/>
              <a:t> </a:t>
            </a:r>
            <a:r>
              <a:rPr lang="en-US" sz="2000" b="1" dirty="0" err="1" smtClean="0"/>
              <a:t>zapisnik</a:t>
            </a:r>
            <a:endParaRPr lang="en-US" sz="2800" b="1" dirty="0" smtClean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75606"/>
            <a:ext cx="4398521" cy="2932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Pedja\Desktop\stri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899" y="-308570"/>
            <a:ext cx="10327179" cy="580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17066" y="987574"/>
            <a:ext cx="857250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57150" indent="-285750" algn="just" eaLnBrk="0" hangingPunct="0">
              <a:buFontTx/>
              <a:buChar char="-"/>
              <a:tabLst>
                <a:tab pos="457200" algn="l"/>
              </a:tabLst>
            </a:pPr>
            <a:r>
              <a:rPr lang="en-US" sz="1800" dirty="0" err="1" smtClean="0"/>
              <a:t>Koncentrišite</a:t>
            </a:r>
            <a:r>
              <a:rPr lang="en-US" sz="1800" dirty="0" smtClean="0"/>
              <a:t> </a:t>
            </a:r>
            <a:r>
              <a:rPr lang="en-US" sz="1800" dirty="0"/>
              <a:t>se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sagovornika</a:t>
            </a:r>
            <a:r>
              <a:rPr lang="en-US" sz="1800" dirty="0"/>
              <a:t>, </a:t>
            </a:r>
            <a:r>
              <a:rPr lang="en-US" sz="1800" dirty="0" err="1"/>
              <a:t>slušajte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tokom</a:t>
            </a:r>
            <a:r>
              <a:rPr lang="en-US" sz="1800" dirty="0"/>
              <a:t> </a:t>
            </a:r>
            <a:r>
              <a:rPr lang="en-US" sz="1800" dirty="0" err="1"/>
              <a:t>razgovora</a:t>
            </a:r>
            <a:r>
              <a:rPr lang="en-US" sz="1800" dirty="0"/>
              <a:t>, </a:t>
            </a:r>
            <a:r>
              <a:rPr lang="en-US" sz="1800" dirty="0" err="1"/>
              <a:t>gledajte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u </a:t>
            </a:r>
            <a:r>
              <a:rPr lang="en-US" sz="1800" dirty="0" err="1"/>
              <a:t>oči</a:t>
            </a:r>
            <a:r>
              <a:rPr lang="en-US" sz="1800" dirty="0"/>
              <a:t> </a:t>
            </a:r>
            <a:r>
              <a:rPr lang="en-US" sz="1800" dirty="0" err="1"/>
              <a:t>dok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njim</a:t>
            </a:r>
            <a:r>
              <a:rPr lang="en-US" sz="1800" dirty="0"/>
              <a:t> </a:t>
            </a:r>
            <a:r>
              <a:rPr lang="en-US" sz="1800" dirty="0" err="1"/>
              <a:t>razgovarate</a:t>
            </a:r>
            <a:r>
              <a:rPr lang="en-US" sz="1800" dirty="0"/>
              <a:t> i </a:t>
            </a:r>
            <a:r>
              <a:rPr lang="en-US" sz="1800" dirty="0" err="1"/>
              <a:t>sjedite</a:t>
            </a:r>
            <a:r>
              <a:rPr lang="en-US" sz="1800" dirty="0"/>
              <a:t> </a:t>
            </a:r>
            <a:r>
              <a:rPr lang="en-US" sz="1800" dirty="0" err="1"/>
              <a:t>tako</a:t>
            </a:r>
            <a:r>
              <a:rPr lang="en-US" sz="1800" dirty="0"/>
              <a:t> da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možete</a:t>
            </a:r>
            <a:r>
              <a:rPr lang="en-US" sz="1800" dirty="0"/>
              <a:t> </a:t>
            </a:r>
            <a:r>
              <a:rPr lang="en-US" sz="1800" dirty="0" err="1"/>
              <a:t>vidjeti</a:t>
            </a:r>
            <a:r>
              <a:rPr lang="en-US" sz="1800" dirty="0"/>
              <a:t> i </a:t>
            </a:r>
            <a:r>
              <a:rPr lang="en-US" sz="1800" dirty="0" err="1"/>
              <a:t>čuti</a:t>
            </a:r>
            <a:r>
              <a:rPr lang="en-US" sz="1800" dirty="0" smtClean="0"/>
              <a:t>.</a:t>
            </a:r>
          </a:p>
          <a:p>
            <a:pPr algn="just" eaLnBrk="0" hangingPunct="0">
              <a:tabLst>
                <a:tab pos="457200" algn="l"/>
              </a:tabLst>
            </a:pPr>
            <a:endParaRPr lang="en-US" dirty="0"/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/>
              <a:t>- </a:t>
            </a:r>
            <a:r>
              <a:rPr lang="en-US" sz="1800" dirty="0" err="1"/>
              <a:t>Oslovljavajte</a:t>
            </a:r>
            <a:r>
              <a:rPr lang="en-US" sz="1800" dirty="0"/>
              <a:t> </a:t>
            </a:r>
            <a:r>
              <a:rPr lang="en-US" sz="1800" dirty="0" err="1"/>
              <a:t>ga</a:t>
            </a:r>
            <a:r>
              <a:rPr lang="en-US" sz="1800" dirty="0"/>
              <a:t> </a:t>
            </a:r>
            <a:r>
              <a:rPr lang="en-US" sz="1800" dirty="0" err="1"/>
              <a:t>po</a:t>
            </a:r>
            <a:r>
              <a:rPr lang="en-US" sz="1800" dirty="0"/>
              <a:t> </a:t>
            </a:r>
            <a:r>
              <a:rPr lang="en-US" sz="1800" dirty="0" err="1"/>
              <a:t>prezimenu</a:t>
            </a:r>
            <a:r>
              <a:rPr lang="en-US" sz="1800" dirty="0"/>
              <a:t> </a:t>
            </a:r>
            <a:r>
              <a:rPr lang="en-US" sz="1800" dirty="0">
                <a:sym typeface="Symbol" pitchFamily="18" charset="2"/>
              </a:rPr>
              <a:t></a:t>
            </a:r>
            <a:r>
              <a:rPr lang="en-US" sz="1800" dirty="0"/>
              <a:t> </a:t>
            </a:r>
            <a:r>
              <a:rPr lang="en-US" sz="1800" dirty="0" err="1"/>
              <a:t>gospodine</a:t>
            </a:r>
            <a:r>
              <a:rPr lang="en-US" sz="1800" dirty="0"/>
              <a:t> X</a:t>
            </a:r>
            <a:r>
              <a:rPr lang="en-US" sz="1800" dirty="0">
                <a:sym typeface="Symbol" pitchFamily="18" charset="2"/>
              </a:rPr>
              <a:t>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</a:t>
            </a:r>
            <a:r>
              <a:rPr lang="en-US" sz="1800" dirty="0" err="1"/>
              <a:t>tako</a:t>
            </a:r>
            <a:r>
              <a:rPr lang="en-US" sz="1800" dirty="0"/>
              <a:t> </a:t>
            </a:r>
            <a:r>
              <a:rPr lang="en-US" sz="1800" dirty="0" err="1"/>
              <a:t>iskazujete</a:t>
            </a:r>
            <a:r>
              <a:rPr lang="en-US" sz="1800" dirty="0"/>
              <a:t> </a:t>
            </a:r>
            <a:r>
              <a:rPr lang="en-US" sz="1800" dirty="0" err="1"/>
              <a:t>poštovanje</a:t>
            </a:r>
            <a:r>
              <a:rPr lang="en-US" sz="1800" dirty="0"/>
              <a:t> </a:t>
            </a:r>
            <a:r>
              <a:rPr lang="en-US" sz="1800" dirty="0" err="1"/>
              <a:t>prema</a:t>
            </a:r>
            <a:r>
              <a:rPr lang="en-US" sz="1800" dirty="0"/>
              <a:t> </a:t>
            </a:r>
            <a:r>
              <a:rPr lang="en-US" sz="1800" dirty="0" err="1"/>
              <a:t>sagovorniku</a:t>
            </a:r>
            <a:r>
              <a:rPr lang="en-US" sz="1800" dirty="0" smtClean="0"/>
              <a:t>.</a:t>
            </a:r>
          </a:p>
          <a:p>
            <a:pPr indent="-228600" algn="just" eaLnBrk="0" hangingPunct="0">
              <a:tabLst>
                <a:tab pos="457200" algn="l"/>
              </a:tabLst>
            </a:pPr>
            <a:endParaRPr lang="en-US" dirty="0">
              <a:sym typeface="Symbol" pitchFamily="18" charset="2"/>
            </a:endParaRPr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 smtClean="0">
                <a:sym typeface="Symbol" pitchFamily="18" charset="2"/>
              </a:rPr>
              <a:t>-</a:t>
            </a:r>
            <a:r>
              <a:rPr lang="en-US" sz="1800" dirty="0">
                <a:sym typeface="Symbol" pitchFamily="18" charset="2"/>
              </a:rPr>
              <a:t>   Ne </a:t>
            </a:r>
            <a:r>
              <a:rPr lang="en-US" sz="1800" dirty="0" err="1">
                <a:sym typeface="Symbol" pitchFamily="18" charset="2"/>
              </a:rPr>
              <a:t>zaboraviti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zlatne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riječi</a:t>
            </a:r>
            <a:r>
              <a:rPr lang="en-US" sz="1800" dirty="0">
                <a:sym typeface="Symbol" pitchFamily="18" charset="2"/>
              </a:rPr>
              <a:t>:  </a:t>
            </a:r>
            <a:r>
              <a:rPr lang="en-US" sz="1800" dirty="0" err="1">
                <a:sym typeface="Symbol" pitchFamily="18" charset="2"/>
              </a:rPr>
              <a:t>molim</a:t>
            </a:r>
            <a:r>
              <a:rPr lang="en-US" sz="1800" dirty="0">
                <a:sym typeface="Symbol" pitchFamily="18" charset="2"/>
              </a:rPr>
              <a:t>, </a:t>
            </a:r>
            <a:r>
              <a:rPr lang="en-US" sz="1800" dirty="0" err="1">
                <a:sym typeface="Symbol" pitchFamily="18" charset="2"/>
              </a:rPr>
              <a:t>oprostite</a:t>
            </a:r>
            <a:r>
              <a:rPr lang="en-US" sz="1800" dirty="0">
                <a:sym typeface="Symbol" pitchFamily="18" charset="2"/>
              </a:rPr>
              <a:t>, </a:t>
            </a:r>
            <a:r>
              <a:rPr lang="en-US" sz="1800" dirty="0" err="1">
                <a:sym typeface="Symbol" pitchFamily="18" charset="2"/>
              </a:rPr>
              <a:t>izvolite</a:t>
            </a:r>
            <a:r>
              <a:rPr lang="en-US" sz="1800" dirty="0">
                <a:sym typeface="Symbol" pitchFamily="18" charset="2"/>
              </a:rPr>
              <a:t> i </a:t>
            </a:r>
            <a:r>
              <a:rPr lang="en-US" sz="1800" dirty="0" err="1">
                <a:sym typeface="Symbol" pitchFamily="18" charset="2"/>
              </a:rPr>
              <a:t>hvala</a:t>
            </a:r>
            <a:r>
              <a:rPr lang="en-US" sz="1800" dirty="0" smtClean="0">
                <a:sym typeface="Symbol" pitchFamily="18" charset="2"/>
              </a:rPr>
              <a:t>.</a:t>
            </a:r>
          </a:p>
          <a:p>
            <a:pPr indent="-228600" algn="just" eaLnBrk="0" hangingPunct="0">
              <a:tabLst>
                <a:tab pos="457200" algn="l"/>
              </a:tabLst>
            </a:pPr>
            <a:endParaRPr lang="en-US" dirty="0">
              <a:sym typeface="Symbol" pitchFamily="18" charset="2"/>
            </a:endParaRPr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Ponudite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kompromisno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rješenje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ili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predložite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glasanje</a:t>
            </a:r>
            <a:r>
              <a:rPr lang="en-US" sz="1800" dirty="0" smtClean="0">
                <a:sym typeface="Symbol" pitchFamily="18" charset="2"/>
              </a:rPr>
              <a:t>.</a:t>
            </a:r>
          </a:p>
          <a:p>
            <a:pPr indent="-228600" algn="just" eaLnBrk="0" hangingPunct="0">
              <a:tabLst>
                <a:tab pos="457200" algn="l"/>
              </a:tabLst>
            </a:pPr>
            <a:endParaRPr lang="en-US" dirty="0">
              <a:sym typeface="Symbol" pitchFamily="18" charset="2"/>
            </a:endParaRPr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Uvijek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dočekujete</a:t>
            </a:r>
            <a:r>
              <a:rPr lang="en-US" sz="1800" dirty="0">
                <a:sym typeface="Symbol" pitchFamily="18" charset="2"/>
              </a:rPr>
              <a:t> i </a:t>
            </a:r>
            <a:r>
              <a:rPr lang="en-US" sz="1800" dirty="0" err="1">
                <a:sym typeface="Symbol" pitchFamily="18" charset="2"/>
              </a:rPr>
              <a:t>ispraćate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sagovornike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osmjehom</a:t>
            </a:r>
            <a:r>
              <a:rPr lang="en-US" sz="1800" dirty="0" smtClean="0">
                <a:sym typeface="Symbol" pitchFamily="18" charset="2"/>
              </a:rPr>
              <a:t>.</a:t>
            </a:r>
          </a:p>
          <a:p>
            <a:pPr indent="-228600" algn="just" eaLnBrk="0" hangingPunct="0">
              <a:tabLst>
                <a:tab pos="457200" algn="l"/>
              </a:tabLst>
            </a:pPr>
            <a:endParaRPr lang="en-US" dirty="0">
              <a:sym typeface="Symbol" pitchFamily="18" charset="2"/>
            </a:endParaRPr>
          </a:p>
          <a:p>
            <a:pPr indent="-228600" algn="just" eaLnBrk="0" hangingPunct="0"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Na </a:t>
            </a:r>
            <a:r>
              <a:rPr lang="en-US" sz="1800" dirty="0" err="1">
                <a:sym typeface="Symbol" pitchFamily="18" charset="2"/>
              </a:rPr>
              <a:t>kraju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poslovnog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sastanka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otpratite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gosta</a:t>
            </a:r>
            <a:r>
              <a:rPr lang="en-US" sz="1800" dirty="0">
                <a:sym typeface="Symbol" pitchFamily="18" charset="2"/>
              </a:rPr>
              <a:t> do </a:t>
            </a:r>
            <a:r>
              <a:rPr lang="en-US" sz="1800" dirty="0" err="1">
                <a:sym typeface="Symbol" pitchFamily="18" charset="2"/>
              </a:rPr>
              <a:t>vrata</a:t>
            </a:r>
            <a:r>
              <a:rPr lang="en-US" sz="1800" dirty="0">
                <a:sym typeface="Symbol" pitchFamily="18" charset="2"/>
              </a:rPr>
              <a:t>, a </a:t>
            </a:r>
            <a:r>
              <a:rPr lang="en-US" sz="1800" dirty="0" err="1">
                <a:sym typeface="Symbol" pitchFamily="18" charset="2"/>
              </a:rPr>
              <a:t>veoma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važne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goste</a:t>
            </a:r>
            <a:r>
              <a:rPr lang="en-US" sz="1800" dirty="0">
                <a:sym typeface="Symbol" pitchFamily="18" charset="2"/>
              </a:rPr>
              <a:t> do                                                                       </a:t>
            </a:r>
            <a:r>
              <a:rPr lang="en-US" sz="1800" dirty="0" err="1">
                <a:sym typeface="Symbol" pitchFamily="18" charset="2"/>
              </a:rPr>
              <a:t>izlaza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eaLnBrk="0" hangingPunct="0">
              <a:tabLst>
                <a:tab pos="457200" algn="l"/>
              </a:tabLst>
            </a:pPr>
            <a:r>
              <a:rPr lang="en-US" sz="1800" b="1" dirty="0">
                <a:sym typeface="Symbol" pitchFamily="18" charset="2"/>
              </a:rPr>
              <a:t> </a:t>
            </a:r>
            <a:endParaRPr lang="en-US" sz="1800" dirty="0">
              <a:sym typeface="Symbol" pitchFamily="18" charset="2"/>
            </a:endParaRPr>
          </a:p>
          <a:p>
            <a:pPr indent="-228600" eaLnBrk="0" hangingPunct="0"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16284" y="7299"/>
            <a:ext cx="4774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Ponašanje</a:t>
            </a:r>
            <a:r>
              <a:rPr lang="en-US" sz="4000" dirty="0" smtClean="0"/>
              <a:t> </a:t>
            </a:r>
            <a:r>
              <a:rPr lang="en-US" sz="4000" dirty="0" err="1" smtClean="0"/>
              <a:t>na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sastanku</a:t>
            </a:r>
            <a:endParaRPr lang="sr-Latn-ME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C:\Users\Pedja\Desktop\is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57175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691680" y="627534"/>
            <a:ext cx="8572500" cy="461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 smtClean="0">
                <a:sym typeface="Symbol" pitchFamily="18" charset="2"/>
              </a:rPr>
              <a:t>-</a:t>
            </a:r>
            <a:r>
              <a:rPr lang="en-US" sz="1800" dirty="0">
                <a:sym typeface="Symbol" pitchFamily="18" charset="2"/>
              </a:rPr>
              <a:t>   </a:t>
            </a:r>
            <a:r>
              <a:rPr lang="en-US" sz="1800" dirty="0" err="1">
                <a:sym typeface="Symbol" pitchFamily="18" charset="2"/>
              </a:rPr>
              <a:t>Kasnite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na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sastanak</a:t>
            </a:r>
            <a:r>
              <a:rPr lang="en-US" sz="1800" dirty="0">
                <a:sym typeface="Symbol" pitchFamily="18" charset="2"/>
              </a:rPr>
              <a:t> i ne </a:t>
            </a:r>
            <a:r>
              <a:rPr lang="en-US" sz="1800" dirty="0" err="1">
                <a:sym typeface="Symbol" pitchFamily="18" charset="2"/>
              </a:rPr>
              <a:t>upućujete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izvinjenje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za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kašnjenje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Ne </a:t>
            </a:r>
            <a:r>
              <a:rPr lang="en-US" sz="1800" dirty="0" err="1">
                <a:sym typeface="Symbol" pitchFamily="18" charset="2"/>
              </a:rPr>
              <a:t>gledate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sagovornika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dok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vam</a:t>
            </a:r>
            <a:r>
              <a:rPr lang="en-US" sz="1800" dirty="0">
                <a:sym typeface="Symbol" pitchFamily="18" charset="2"/>
              </a:rPr>
              <a:t> se </a:t>
            </a:r>
            <a:r>
              <a:rPr lang="en-US" sz="1800" dirty="0" err="1">
                <a:sym typeface="Symbol" pitchFamily="18" charset="2"/>
              </a:rPr>
              <a:t>obraća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Oslovljavate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sagovornika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ti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 </a:t>
            </a:r>
            <a:r>
              <a:rPr lang="en-US" sz="1800" dirty="0" err="1">
                <a:sym typeface="Symbol" pitchFamily="18" charset="2"/>
              </a:rPr>
              <a:t>Žvaćete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žvakaću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gumu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 smtClean="0">
                <a:sym typeface="Symbol" pitchFamily="18" charset="2"/>
              </a:rPr>
              <a:t>-</a:t>
            </a:r>
            <a:r>
              <a:rPr lang="en-US" sz="1800" dirty="0">
                <a:sym typeface="Symbol" pitchFamily="18" charset="2"/>
              </a:rPr>
              <a:t>   </a:t>
            </a:r>
            <a:r>
              <a:rPr lang="en-US" sz="1800" dirty="0" err="1">
                <a:sym typeface="Symbol" pitchFamily="18" charset="2"/>
              </a:rPr>
              <a:t>Razgovarate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osobom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koja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sjedi</a:t>
            </a:r>
            <a:r>
              <a:rPr lang="en-US" sz="1800" dirty="0">
                <a:sym typeface="Symbol" pitchFamily="18" charset="2"/>
              </a:rPr>
              <a:t> do vas </a:t>
            </a:r>
            <a:r>
              <a:rPr lang="en-US" sz="1800" dirty="0" err="1">
                <a:sym typeface="Symbol" pitchFamily="18" charset="2"/>
              </a:rPr>
              <a:t>dok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neko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ima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riječ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Prekidate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druge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dok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govore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 </a:t>
            </a:r>
            <a:r>
              <a:rPr lang="en-US" sz="1800" dirty="0" err="1">
                <a:sym typeface="Symbol" pitchFamily="18" charset="2"/>
              </a:rPr>
              <a:t>Pričate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mobilnim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telefonom</a:t>
            </a:r>
            <a:r>
              <a:rPr lang="en-US" sz="1800" dirty="0">
                <a:sym typeface="Symbol" pitchFamily="18" charset="2"/>
              </a:rPr>
              <a:t> i </a:t>
            </a:r>
            <a:r>
              <a:rPr lang="en-US" sz="1800" dirty="0" err="1">
                <a:sym typeface="Symbol" pitchFamily="18" charset="2"/>
              </a:rPr>
              <a:t>šaljete</a:t>
            </a:r>
            <a:r>
              <a:rPr lang="en-US" sz="1800" dirty="0">
                <a:sym typeface="Symbol" pitchFamily="18" charset="2"/>
              </a:rPr>
              <a:t> SMS-</a:t>
            </a:r>
            <a:r>
              <a:rPr lang="en-US" sz="1800" dirty="0" err="1">
                <a:sym typeface="Symbol" pitchFamily="18" charset="2"/>
              </a:rPr>
              <a:t>ove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Ismijavate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druge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dok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govore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algn="just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-   </a:t>
            </a:r>
            <a:r>
              <a:rPr lang="en-US" sz="1800" dirty="0" err="1">
                <a:sym typeface="Symbol" pitchFamily="18" charset="2"/>
              </a:rPr>
              <a:t>Pokazujete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err="1">
                <a:sym typeface="Symbol" pitchFamily="18" charset="2"/>
              </a:rPr>
              <a:t>ljutnju</a:t>
            </a:r>
            <a:r>
              <a:rPr lang="en-US" sz="1800" dirty="0">
                <a:sym typeface="Symbol" pitchFamily="18" charset="2"/>
              </a:rPr>
              <a:t>, </a:t>
            </a:r>
            <a:r>
              <a:rPr lang="en-US" sz="1800" dirty="0" err="1">
                <a:sym typeface="Symbol" pitchFamily="18" charset="2"/>
              </a:rPr>
              <a:t>nervozu</a:t>
            </a:r>
            <a:r>
              <a:rPr lang="en-US" sz="1800" dirty="0">
                <a:sym typeface="Symbol" pitchFamily="18" charset="2"/>
              </a:rPr>
              <a:t>, </a:t>
            </a:r>
            <a:r>
              <a:rPr lang="en-US" sz="1800" dirty="0" err="1">
                <a:sym typeface="Symbol" pitchFamily="18" charset="2"/>
              </a:rPr>
              <a:t>dosadu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 indent="-228600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b="1" dirty="0">
                <a:sym typeface="Symbol" pitchFamily="18" charset="2"/>
              </a:rPr>
              <a:t> </a:t>
            </a:r>
            <a:endParaRPr lang="en-US" sz="1800" dirty="0">
              <a:sym typeface="Symbol" pitchFamily="18" charset="2"/>
            </a:endParaRPr>
          </a:p>
          <a:p>
            <a:pPr indent="-228600" eaLnBrk="0" hangingPunct="0">
              <a:lnSpc>
                <a:spcPct val="150000"/>
              </a:lnSpc>
              <a:tabLst>
                <a:tab pos="457200" algn="l"/>
              </a:tabLst>
            </a:pPr>
            <a:r>
              <a:rPr lang="en-US" sz="1800" dirty="0">
                <a:sym typeface="Symbol" pitchFamily="18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26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Vježba br.1</a:t>
            </a:r>
            <a:endParaRPr lang="sr-Latn-ME" sz="4000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Potrebno</a:t>
            </a:r>
            <a:r>
              <a:rPr lang="en-US" sz="2000" dirty="0" smtClean="0"/>
              <a:t> je da </a:t>
            </a:r>
            <a:r>
              <a:rPr lang="en-US" sz="2000" dirty="0" err="1" smtClean="0"/>
              <a:t>napravite</a:t>
            </a:r>
            <a:r>
              <a:rPr lang="en-US" sz="2000" dirty="0" smtClean="0"/>
              <a:t> plan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pripremu</a:t>
            </a:r>
            <a:r>
              <a:rPr lang="en-US" sz="2000" dirty="0" smtClean="0"/>
              <a:t> </a:t>
            </a:r>
            <a:r>
              <a:rPr lang="en-US" sz="2000" dirty="0" err="1" smtClean="0"/>
              <a:t>poslovnog</a:t>
            </a:r>
            <a:r>
              <a:rPr lang="en-US" sz="2000" dirty="0" smtClean="0"/>
              <a:t> </a:t>
            </a:r>
            <a:r>
              <a:rPr lang="en-US" sz="2000" dirty="0" err="1" smtClean="0"/>
              <a:t>sastanka</a:t>
            </a:r>
            <a:r>
              <a:rPr lang="en-US" sz="2000" dirty="0" smtClean="0"/>
              <a:t> (</a:t>
            </a:r>
            <a:r>
              <a:rPr lang="en-US" sz="2000" dirty="0" err="1" smtClean="0"/>
              <a:t>radni</a:t>
            </a:r>
            <a:r>
              <a:rPr lang="en-US" sz="2000" dirty="0" smtClean="0"/>
              <a:t> list 20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sajtu</a:t>
            </a:r>
            <a:r>
              <a:rPr lang="en-US" sz="2000" dirty="0" smtClean="0"/>
              <a:t> </a:t>
            </a:r>
            <a:r>
              <a:rPr lang="en-US" sz="2000" dirty="0" err="1" smtClean="0"/>
              <a:t>škole</a:t>
            </a:r>
            <a:r>
              <a:rPr lang="en-US" sz="2000" dirty="0" smtClean="0"/>
              <a:t>).</a:t>
            </a:r>
          </a:p>
          <a:p>
            <a:r>
              <a:rPr lang="en-US" sz="2000" dirty="0" err="1" smtClean="0"/>
              <a:t>Savjet</a:t>
            </a:r>
            <a:r>
              <a:rPr lang="en-US" sz="2000" dirty="0" smtClean="0"/>
              <a:t>: </a:t>
            </a:r>
            <a:r>
              <a:rPr lang="en-US" sz="2000" dirty="0" err="1" smtClean="0"/>
              <a:t>najbolje</a:t>
            </a:r>
            <a:r>
              <a:rPr lang="en-US" sz="2000" dirty="0" smtClean="0"/>
              <a:t> je da </a:t>
            </a:r>
            <a:r>
              <a:rPr lang="en-US" sz="2000" dirty="0" err="1" smtClean="0"/>
              <a:t>svi</a:t>
            </a:r>
            <a:r>
              <a:rPr lang="en-US" sz="2000" dirty="0" smtClean="0"/>
              <a:t> </a:t>
            </a:r>
            <a:r>
              <a:rPr lang="en-US" sz="2000" dirty="0" err="1" smtClean="0"/>
              <a:t>članovi</a:t>
            </a:r>
            <a:r>
              <a:rPr lang="en-US" sz="2000" dirty="0" smtClean="0"/>
              <a:t> </a:t>
            </a:r>
            <a:r>
              <a:rPr lang="en-US" sz="2000" dirty="0" err="1" smtClean="0"/>
              <a:t>grupe</a:t>
            </a:r>
            <a:r>
              <a:rPr lang="en-US" sz="2000" dirty="0" smtClean="0"/>
              <a:t> </a:t>
            </a:r>
            <a:r>
              <a:rPr lang="en-US" sz="2000" dirty="0" err="1" smtClean="0"/>
              <a:t>prvo</a:t>
            </a:r>
            <a:r>
              <a:rPr lang="en-US" sz="2000" dirty="0" smtClean="0"/>
              <a:t> </a:t>
            </a:r>
            <a:r>
              <a:rPr lang="en-US" sz="2000" dirty="0" err="1" smtClean="0"/>
              <a:t>zajednički</a:t>
            </a:r>
            <a:r>
              <a:rPr lang="en-US" sz="2000" dirty="0" smtClean="0"/>
              <a:t> </a:t>
            </a:r>
            <a:r>
              <a:rPr lang="en-US" sz="2000" dirty="0" err="1" smtClean="0"/>
              <a:t>definišu</a:t>
            </a:r>
            <a:r>
              <a:rPr lang="en-US" sz="2000" dirty="0" smtClean="0"/>
              <a:t> </a:t>
            </a:r>
            <a:r>
              <a:rPr lang="en-US" sz="2000" dirty="0" err="1" smtClean="0"/>
              <a:t>šta</a:t>
            </a:r>
            <a:r>
              <a:rPr lang="en-US" sz="2000" dirty="0" smtClean="0"/>
              <a:t> </a:t>
            </a:r>
            <a:r>
              <a:rPr lang="en-US" sz="2000" dirty="0" err="1" smtClean="0"/>
              <a:t>im</a:t>
            </a:r>
            <a:r>
              <a:rPr lang="en-US" sz="2000" dirty="0" smtClean="0"/>
              <a:t> je </a:t>
            </a:r>
            <a:r>
              <a:rPr lang="en-US" sz="2000" dirty="0" err="1" smtClean="0"/>
              <a:t>sve</a:t>
            </a:r>
            <a:r>
              <a:rPr lang="en-US" sz="2000" dirty="0" smtClean="0"/>
              <a:t> </a:t>
            </a:r>
            <a:r>
              <a:rPr lang="en-US" sz="2000" dirty="0" err="1" smtClean="0"/>
              <a:t>potrebno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organizaciju</a:t>
            </a:r>
            <a:r>
              <a:rPr lang="en-US" sz="2000" dirty="0" smtClean="0"/>
              <a:t> </a:t>
            </a:r>
            <a:r>
              <a:rPr lang="en-US" sz="2000" dirty="0" err="1" smtClean="0"/>
              <a:t>poslovnog</a:t>
            </a:r>
            <a:r>
              <a:rPr lang="en-US" sz="2000" dirty="0" smtClean="0"/>
              <a:t> </a:t>
            </a:r>
            <a:r>
              <a:rPr lang="en-US" sz="2000" dirty="0" err="1" smtClean="0"/>
              <a:t>sastanka</a:t>
            </a:r>
            <a:r>
              <a:rPr lang="en-US" sz="2000" dirty="0" smtClean="0"/>
              <a:t>, a </a:t>
            </a:r>
            <a:r>
              <a:rPr lang="en-US" sz="2000" dirty="0" err="1" smtClean="0"/>
              <a:t>onda</a:t>
            </a:r>
            <a:r>
              <a:rPr lang="en-US" sz="2000" dirty="0" smtClean="0"/>
              <a:t> da </a:t>
            </a:r>
            <a:r>
              <a:rPr lang="en-US" sz="2000" dirty="0" err="1" smtClean="0"/>
              <a:t>podijelite</a:t>
            </a:r>
            <a:r>
              <a:rPr lang="en-US" sz="2000" dirty="0" smtClean="0"/>
              <a:t> </a:t>
            </a:r>
            <a:r>
              <a:rPr lang="en-US" sz="2000" dirty="0" err="1" smtClean="0"/>
              <a:t>poslove</a:t>
            </a:r>
            <a:r>
              <a:rPr lang="en-US" sz="2000" dirty="0" smtClean="0"/>
              <a:t> </a:t>
            </a:r>
            <a:r>
              <a:rPr lang="en-US" sz="2000" dirty="0" err="1" smtClean="0"/>
              <a:t>unutar</a:t>
            </a:r>
            <a:r>
              <a:rPr lang="en-US" sz="2000" dirty="0" smtClean="0"/>
              <a:t> </a:t>
            </a:r>
            <a:r>
              <a:rPr lang="en-US" sz="2000" dirty="0" err="1" smtClean="0"/>
              <a:t>grupe</a:t>
            </a:r>
            <a:r>
              <a:rPr lang="en-US" sz="2000" dirty="0" smtClean="0"/>
              <a:t> </a:t>
            </a:r>
            <a:r>
              <a:rPr lang="en-US" sz="2000" dirty="0" err="1" smtClean="0"/>
              <a:t>kako</a:t>
            </a:r>
            <a:r>
              <a:rPr lang="en-US" sz="2000" dirty="0" smtClean="0"/>
              <a:t> bi </a:t>
            </a:r>
            <a:r>
              <a:rPr lang="en-US" sz="2000" dirty="0" err="1" smtClean="0"/>
              <a:t>svako</a:t>
            </a:r>
            <a:r>
              <a:rPr lang="en-US" sz="2000" dirty="0" smtClean="0"/>
              <a:t> bio </a:t>
            </a:r>
            <a:r>
              <a:rPr lang="en-US" sz="2000" dirty="0" err="1" smtClean="0"/>
              <a:t>zadužen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 </a:t>
            </a:r>
            <a:r>
              <a:rPr lang="en-US" sz="2000" dirty="0" err="1" smtClean="0"/>
              <a:t>određenu</a:t>
            </a:r>
            <a:r>
              <a:rPr lang="en-US" sz="2000" dirty="0" smtClean="0"/>
              <a:t> </a:t>
            </a:r>
            <a:r>
              <a:rPr lang="en-US" sz="2000" dirty="0" err="1" smtClean="0"/>
              <a:t>aktivnost</a:t>
            </a:r>
            <a:r>
              <a:rPr lang="en-US" sz="2000" dirty="0" smtClean="0"/>
              <a:t> </a:t>
            </a:r>
          </a:p>
          <a:p>
            <a:endParaRPr lang="sr-Latn-ME" sz="2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Vježba br.2</a:t>
            </a:r>
            <a:endParaRPr lang="sr-Latn-ME" sz="4000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Potrebno</a:t>
            </a:r>
            <a:r>
              <a:rPr lang="en-US" sz="2000" dirty="0" smtClean="0"/>
              <a:t> je da </a:t>
            </a:r>
            <a:r>
              <a:rPr lang="en-US" sz="2000" dirty="0" err="1" smtClean="0"/>
              <a:t>sastavite</a:t>
            </a:r>
            <a:r>
              <a:rPr lang="en-US" sz="2000" dirty="0" smtClean="0"/>
              <a:t> </a:t>
            </a:r>
            <a:r>
              <a:rPr lang="en-US" sz="2000" dirty="0" err="1" smtClean="0"/>
              <a:t>poziv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učešće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poslovni</a:t>
            </a:r>
            <a:r>
              <a:rPr lang="en-US" sz="2000" dirty="0" smtClean="0"/>
              <a:t> </a:t>
            </a:r>
            <a:r>
              <a:rPr lang="en-US" sz="2000" dirty="0" err="1" smtClean="0"/>
              <a:t>sastanak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Primjer</a:t>
            </a:r>
            <a:r>
              <a:rPr lang="en-US" sz="2000" dirty="0" smtClean="0"/>
              <a:t> </a:t>
            </a:r>
            <a:r>
              <a:rPr lang="en-US" sz="2000" dirty="0" err="1" smtClean="0"/>
              <a:t>poziva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poslovni</a:t>
            </a:r>
            <a:r>
              <a:rPr lang="en-US" sz="2000" dirty="0" smtClean="0"/>
              <a:t> </a:t>
            </a:r>
            <a:r>
              <a:rPr lang="en-US" sz="2000" dirty="0" err="1" smtClean="0"/>
              <a:t>sastanak</a:t>
            </a:r>
            <a:r>
              <a:rPr lang="en-US" sz="2000" dirty="0" smtClean="0"/>
              <a:t> </a:t>
            </a:r>
            <a:r>
              <a:rPr lang="en-US" sz="2000" dirty="0" err="1" smtClean="0"/>
              <a:t>imate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sajtu</a:t>
            </a:r>
            <a:r>
              <a:rPr lang="en-US" sz="2000" dirty="0" smtClean="0"/>
              <a:t> </a:t>
            </a:r>
            <a:r>
              <a:rPr lang="en-US" sz="2000" dirty="0" err="1" smtClean="0"/>
              <a:t>škole</a:t>
            </a:r>
            <a:endParaRPr lang="sr-Latn-ME" sz="2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err="1" smtClean="0">
                <a:latin typeface="+mn-lt"/>
              </a:rPr>
              <a:t>Poslovni</a:t>
            </a:r>
            <a:r>
              <a:rPr lang="en-US" sz="4000" dirty="0" smtClean="0">
                <a:latin typeface="+mn-lt"/>
              </a:rPr>
              <a:t> </a:t>
            </a:r>
            <a:r>
              <a:rPr lang="en-US" sz="4000" dirty="0" err="1" smtClean="0">
                <a:latin typeface="+mn-lt"/>
              </a:rPr>
              <a:t>sastanak</a:t>
            </a:r>
            <a:endParaRPr lang="en-US" sz="4000" dirty="0" smtClean="0"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85900"/>
            <a:ext cx="7391400" cy="3086100"/>
          </a:xfrm>
        </p:spPr>
        <p:txBody>
          <a:bodyPr/>
          <a:lstStyle/>
          <a:p>
            <a:pPr eaLnBrk="1" hangingPunct="1"/>
            <a:r>
              <a:rPr lang="en-US" sz="2000" dirty="0" err="1" smtClean="0"/>
              <a:t>Sastanci</a:t>
            </a:r>
            <a:r>
              <a:rPr lang="en-US" sz="2000" dirty="0" smtClean="0"/>
              <a:t> </a:t>
            </a:r>
            <a:r>
              <a:rPr lang="en-US" sz="2000" dirty="0" err="1" smtClean="0"/>
              <a:t>unutar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preduzeca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jedan</a:t>
            </a:r>
            <a:r>
              <a:rPr lang="en-US" sz="2000" dirty="0" smtClean="0"/>
              <a:t> od </a:t>
            </a:r>
            <a:r>
              <a:rPr lang="en-US" sz="2000" dirty="0" err="1" smtClean="0"/>
              <a:t>najčešćih</a:t>
            </a:r>
            <a:r>
              <a:rPr lang="en-US" sz="2000" dirty="0" smtClean="0"/>
              <a:t> </a:t>
            </a:r>
            <a:r>
              <a:rPr lang="en-US" sz="2000" dirty="0" err="1" smtClean="0"/>
              <a:t>oblika</a:t>
            </a:r>
            <a:r>
              <a:rPr lang="en-US" sz="2000" dirty="0" smtClean="0"/>
              <a:t> </a:t>
            </a:r>
            <a:r>
              <a:rPr lang="en-US" sz="2000" dirty="0" err="1" smtClean="0"/>
              <a:t>razmjene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informacija</a:t>
            </a:r>
            <a:r>
              <a:rPr lang="en-US" sz="2000" dirty="0" smtClean="0"/>
              <a:t>, </a:t>
            </a:r>
            <a:r>
              <a:rPr lang="en-US" sz="2000" dirty="0" err="1" smtClean="0"/>
              <a:t>prikupljanja</a:t>
            </a:r>
            <a:r>
              <a:rPr lang="en-US" sz="2000" dirty="0" smtClean="0"/>
              <a:t> </a:t>
            </a:r>
            <a:r>
              <a:rPr lang="en-US" sz="2000" dirty="0" err="1" smtClean="0"/>
              <a:t>predloga</a:t>
            </a:r>
            <a:r>
              <a:rPr lang="en-US" sz="2000" dirty="0" smtClean="0"/>
              <a:t> i </a:t>
            </a:r>
            <a:r>
              <a:rPr lang="en-US" sz="2000" dirty="0" err="1" smtClean="0"/>
              <a:t>planiranja</a:t>
            </a:r>
            <a:r>
              <a:rPr lang="en-US" sz="2000" dirty="0" smtClean="0"/>
              <a:t> </a:t>
            </a:r>
            <a:r>
              <a:rPr lang="en-US" sz="2000" dirty="0" err="1" smtClean="0"/>
              <a:t>budućih</a:t>
            </a:r>
            <a:r>
              <a:rPr lang="en-US" sz="2000" dirty="0" smtClean="0"/>
              <a:t> </a:t>
            </a:r>
            <a:r>
              <a:rPr lang="en-US" sz="2000" dirty="0" err="1" smtClean="0"/>
              <a:t>akcija</a:t>
            </a:r>
            <a:r>
              <a:rPr lang="en-US" sz="2000" dirty="0" smtClean="0"/>
              <a:t>.</a:t>
            </a:r>
          </a:p>
          <a:p>
            <a:pPr eaLnBrk="1" hangingPunct="1"/>
            <a:r>
              <a:rPr lang="en-US" sz="2000" dirty="0" err="1" smtClean="0"/>
              <a:t>Podrazumijevaju</a:t>
            </a:r>
            <a:r>
              <a:rPr lang="en-US" sz="2000" dirty="0" smtClean="0"/>
              <a:t> </a:t>
            </a:r>
            <a:r>
              <a:rPr lang="en-US" sz="2000" dirty="0" err="1" smtClean="0"/>
              <a:t>dvoje</a:t>
            </a:r>
            <a:r>
              <a:rPr lang="en-US" sz="2000" dirty="0" smtClean="0"/>
              <a:t>, </a:t>
            </a:r>
            <a:r>
              <a:rPr lang="en-US" sz="2000" dirty="0" err="1" smtClean="0"/>
              <a:t>troje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više</a:t>
            </a:r>
            <a:r>
              <a:rPr lang="en-US" sz="2000" dirty="0" smtClean="0"/>
              <a:t> </a:t>
            </a:r>
            <a:r>
              <a:rPr lang="en-US" sz="2000" dirty="0" err="1" smtClean="0"/>
              <a:t>ljudi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</a:t>
            </a:r>
            <a:r>
              <a:rPr lang="en-US" sz="2000" dirty="0" err="1" smtClean="0"/>
              <a:t>razgovaraju</a:t>
            </a:r>
            <a:r>
              <a:rPr lang="en-US" sz="2000" dirty="0" smtClean="0"/>
              <a:t> o </a:t>
            </a:r>
            <a:r>
              <a:rPr lang="en-US" sz="2000" dirty="0" err="1" smtClean="0"/>
              <a:t>konkretnom</a:t>
            </a:r>
            <a:r>
              <a:rPr lang="en-US" sz="2000" dirty="0" smtClean="0"/>
              <a:t> </a:t>
            </a:r>
            <a:r>
              <a:rPr lang="en-US" sz="2000" dirty="0" err="1" smtClean="0"/>
              <a:t>poslu</a:t>
            </a:r>
            <a:r>
              <a:rPr lang="en-US" sz="2000" dirty="0" smtClean="0"/>
              <a:t>, </a:t>
            </a:r>
            <a:r>
              <a:rPr lang="en-US" sz="2000" dirty="0" err="1" smtClean="0"/>
              <a:t>eventualnom</a:t>
            </a:r>
            <a:r>
              <a:rPr lang="en-US" sz="2000" dirty="0" smtClean="0"/>
              <a:t> </a:t>
            </a:r>
            <a:r>
              <a:rPr lang="en-US" sz="2000" dirty="0" err="1" smtClean="0"/>
              <a:t>problemu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potencijalnim</a:t>
            </a:r>
            <a:r>
              <a:rPr lang="en-US" sz="2000" dirty="0" smtClean="0"/>
              <a:t> </a:t>
            </a:r>
            <a:r>
              <a:rPr lang="en-US" sz="2000" dirty="0" err="1" smtClean="0"/>
              <a:t>mogućnostima</a:t>
            </a:r>
            <a:r>
              <a:rPr lang="en-US" sz="2000" dirty="0" smtClean="0"/>
              <a:t>.</a:t>
            </a:r>
          </a:p>
          <a:p>
            <a:pPr eaLnBrk="1" hangingPunct="1"/>
            <a:r>
              <a:rPr lang="en-US" sz="2000" dirty="0" err="1" smtClean="0"/>
              <a:t>Vještina</a:t>
            </a:r>
            <a:r>
              <a:rPr lang="en-US" sz="2000" dirty="0" smtClean="0"/>
              <a:t> </a:t>
            </a:r>
            <a:r>
              <a:rPr lang="en-US" sz="2000" dirty="0" err="1" smtClean="0"/>
              <a:t>pripremanja</a:t>
            </a:r>
            <a:r>
              <a:rPr lang="en-US" sz="2000" dirty="0" smtClean="0"/>
              <a:t> i </a:t>
            </a:r>
            <a:r>
              <a:rPr lang="en-US" sz="2000" dirty="0" err="1" smtClean="0"/>
              <a:t>vođenja</a:t>
            </a:r>
            <a:r>
              <a:rPr lang="en-US" sz="2000" dirty="0" smtClean="0"/>
              <a:t> </a:t>
            </a:r>
            <a:r>
              <a:rPr lang="en-US" sz="2000" dirty="0" err="1" smtClean="0"/>
              <a:t>sastanaka</a:t>
            </a:r>
            <a:r>
              <a:rPr lang="en-US" sz="2000" dirty="0" smtClean="0"/>
              <a:t> </a:t>
            </a:r>
            <a:r>
              <a:rPr lang="en-US" sz="2000" dirty="0" err="1" smtClean="0"/>
              <a:t>neophodna</a:t>
            </a:r>
            <a:r>
              <a:rPr lang="en-US" sz="2000" dirty="0" smtClean="0"/>
              <a:t> je u </a:t>
            </a:r>
            <a:r>
              <a:rPr lang="en-US" sz="2000" dirty="0" err="1" smtClean="0"/>
              <a:t>poslovnom</a:t>
            </a:r>
            <a:r>
              <a:rPr lang="en-US" sz="2000" dirty="0" smtClean="0"/>
              <a:t> </a:t>
            </a:r>
            <a:r>
              <a:rPr lang="en-US" sz="2000" dirty="0" err="1" smtClean="0"/>
              <a:t>svijetu</a:t>
            </a:r>
            <a:r>
              <a:rPr lang="en-US" sz="2000" dirty="0" smtClean="0"/>
              <a:t>.</a:t>
            </a:r>
          </a:p>
          <a:p>
            <a:pPr eaLnBrk="1" hangingPunct="1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33818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r>
              <a:rPr lang="en-US" sz="4000" dirty="0" err="1" smtClean="0"/>
              <a:t>Vrste</a:t>
            </a:r>
            <a:r>
              <a:rPr lang="en-US" sz="4000" dirty="0" smtClean="0"/>
              <a:t> </a:t>
            </a:r>
            <a:r>
              <a:rPr lang="en-US" sz="4000" dirty="0" err="1" smtClean="0"/>
              <a:t>poslovnog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sastanka</a:t>
            </a:r>
            <a:endParaRPr lang="sr-Latn-ME" sz="4000" dirty="0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536" y="998907"/>
            <a:ext cx="3810000" cy="3086100"/>
          </a:xfrm>
        </p:spPr>
        <p:txBody>
          <a:bodyPr/>
          <a:lstStyle/>
          <a:p>
            <a:r>
              <a:rPr lang="en-US" sz="2400" dirty="0" err="1" smtClean="0"/>
              <a:t>Formalni</a:t>
            </a:r>
            <a:r>
              <a:rPr lang="en-US" sz="2400" dirty="0" smtClean="0"/>
              <a:t> </a:t>
            </a:r>
            <a:r>
              <a:rPr lang="en-US" sz="2000" dirty="0" smtClean="0"/>
              <a:t>- </a:t>
            </a:r>
            <a:r>
              <a:rPr lang="en-US" sz="2000" dirty="0" err="1" smtClean="0"/>
              <a:t>održavaju</a:t>
            </a:r>
            <a:r>
              <a:rPr lang="en-US" sz="2000" dirty="0" smtClean="0"/>
              <a:t> se </a:t>
            </a:r>
            <a:r>
              <a:rPr lang="en-US" sz="2000" dirty="0" err="1" smtClean="0"/>
              <a:t>redovno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određenim</a:t>
            </a:r>
            <a:r>
              <a:rPr lang="en-US" sz="2000" dirty="0" smtClean="0"/>
              <a:t> </a:t>
            </a:r>
            <a:r>
              <a:rPr lang="en-US" sz="2000" dirty="0" err="1" smtClean="0"/>
              <a:t>razlogom</a:t>
            </a:r>
            <a:r>
              <a:rPr lang="en-US" sz="2000" dirty="0" smtClean="0"/>
              <a:t> i </a:t>
            </a:r>
            <a:r>
              <a:rPr lang="en-US" sz="2000" dirty="0" err="1" smtClean="0"/>
              <a:t>odvijaju</a:t>
            </a:r>
            <a:r>
              <a:rPr lang="en-US" sz="2000" dirty="0" smtClean="0"/>
              <a:t> se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prethodno</a:t>
            </a:r>
            <a:r>
              <a:rPr lang="en-US" sz="2000" dirty="0" smtClean="0"/>
              <a:t> </a:t>
            </a:r>
            <a:r>
              <a:rPr lang="en-US" sz="2000" dirty="0" err="1" smtClean="0"/>
              <a:t>utvrđenoj</a:t>
            </a:r>
            <a:r>
              <a:rPr lang="en-US" sz="2000" dirty="0" smtClean="0"/>
              <a:t> </a:t>
            </a:r>
            <a:r>
              <a:rPr lang="en-US" sz="2000" dirty="0" err="1" smtClean="0"/>
              <a:t>šemi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400" dirty="0" err="1" smtClean="0"/>
              <a:t>Neformalni</a:t>
            </a:r>
            <a:r>
              <a:rPr lang="en-US" sz="2000" dirty="0" smtClean="0"/>
              <a:t> - </a:t>
            </a:r>
            <a:r>
              <a:rPr lang="en-US" sz="2000" dirty="0" err="1" smtClean="0"/>
              <a:t>koriste</a:t>
            </a:r>
            <a:r>
              <a:rPr lang="en-US" sz="2000" dirty="0" smtClean="0"/>
              <a:t> se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razmatranje</a:t>
            </a:r>
            <a:r>
              <a:rPr lang="en-US" sz="2000" dirty="0" smtClean="0"/>
              <a:t> </a:t>
            </a:r>
            <a:r>
              <a:rPr lang="en-US" sz="2000" dirty="0" err="1" smtClean="0"/>
              <a:t>konkretnog</a:t>
            </a:r>
            <a:r>
              <a:rPr lang="en-US" sz="2000" dirty="0" smtClean="0"/>
              <a:t> </a:t>
            </a:r>
            <a:r>
              <a:rPr lang="en-US" sz="2000" dirty="0" err="1" smtClean="0"/>
              <a:t>problema</a:t>
            </a:r>
            <a:r>
              <a:rPr lang="en-US" sz="2000" dirty="0" smtClean="0"/>
              <a:t> i </a:t>
            </a:r>
            <a:r>
              <a:rPr lang="en-US" sz="2000" dirty="0" err="1" smtClean="0"/>
              <a:t>nemaju</a:t>
            </a:r>
            <a:r>
              <a:rPr lang="en-US" sz="2000" dirty="0" smtClean="0"/>
              <a:t> </a:t>
            </a:r>
            <a:r>
              <a:rPr lang="en-US" sz="2000" dirty="0" err="1" smtClean="0"/>
              <a:t>strogo</a:t>
            </a:r>
            <a:r>
              <a:rPr lang="en-US" sz="2000" dirty="0" smtClean="0"/>
              <a:t> </a:t>
            </a:r>
            <a:r>
              <a:rPr lang="en-US" sz="2000" dirty="0" err="1" smtClean="0"/>
              <a:t>propisana</a:t>
            </a:r>
            <a:r>
              <a:rPr lang="en-US" sz="2000" dirty="0" smtClean="0"/>
              <a:t> </a:t>
            </a:r>
            <a:r>
              <a:rPr lang="en-US" sz="2000" dirty="0" err="1" smtClean="0"/>
              <a:t>pravila</a:t>
            </a:r>
            <a:endParaRPr lang="en-US" sz="2000" dirty="0" smtClean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98907"/>
            <a:ext cx="2947987" cy="196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62224"/>
            <a:ext cx="2947987" cy="196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/>
              <a:t>Cilj</a:t>
            </a:r>
            <a:r>
              <a:rPr lang="en-US" sz="4000" dirty="0" smtClean="0"/>
              <a:t> </a:t>
            </a:r>
            <a:r>
              <a:rPr lang="en-US" sz="4000" dirty="0" err="1" smtClean="0"/>
              <a:t>poslovnog</a:t>
            </a:r>
            <a:r>
              <a:rPr lang="en-US" sz="4000" dirty="0" smtClean="0"/>
              <a:t> </a:t>
            </a:r>
            <a:r>
              <a:rPr lang="en-US" sz="4000" dirty="0" err="1" smtClean="0"/>
              <a:t>sastanka</a:t>
            </a:r>
            <a:endParaRPr lang="en-US" sz="400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843558"/>
            <a:ext cx="8001000" cy="3086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dirty="0" smtClean="0"/>
              <a:t>,,</a:t>
            </a:r>
            <a:r>
              <a:rPr lang="en-US" sz="2800" b="1" dirty="0" err="1" smtClean="0"/>
              <a:t>Ako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znate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što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želite,na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pola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puta</a:t>
            </a:r>
            <a:r>
              <a:rPr lang="en-US" sz="2800" b="1" dirty="0" smtClean="0"/>
              <a:t> do </a:t>
            </a:r>
            <a:r>
              <a:rPr lang="en-US" sz="2800" b="1" dirty="0" err="1" smtClean="0"/>
              <a:t>tamo</a:t>
            </a:r>
            <a:r>
              <a:rPr lang="en-US" sz="2800" b="1" dirty="0" smtClean="0"/>
              <a:t>.”</a:t>
            </a:r>
          </a:p>
          <a:p>
            <a:pPr eaLnBrk="1" hangingPunct="1">
              <a:buFontTx/>
              <a:buNone/>
            </a:pPr>
            <a:r>
              <a:rPr lang="en-US" sz="2000" dirty="0" err="1" smtClean="0"/>
              <a:t>Najčešći</a:t>
            </a:r>
            <a:r>
              <a:rPr lang="en-US" sz="2000" dirty="0" smtClean="0"/>
              <a:t> </a:t>
            </a:r>
            <a:r>
              <a:rPr lang="en-US" sz="2000" dirty="0" err="1" smtClean="0"/>
              <a:t>ciljevi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:</a:t>
            </a:r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donošenje</a:t>
            </a:r>
            <a:r>
              <a:rPr lang="en-US" sz="2000" dirty="0" smtClean="0"/>
              <a:t> </a:t>
            </a:r>
            <a:r>
              <a:rPr lang="en-US" sz="2000" dirty="0" err="1" smtClean="0"/>
              <a:t>odluka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prikupljanje</a:t>
            </a:r>
            <a:r>
              <a:rPr lang="en-US" sz="2000" dirty="0" smtClean="0"/>
              <a:t> </a:t>
            </a:r>
            <a:r>
              <a:rPr lang="en-US" sz="2000" dirty="0" err="1" smtClean="0"/>
              <a:t>novih</a:t>
            </a:r>
            <a:r>
              <a:rPr lang="en-US" sz="2000" dirty="0" smtClean="0"/>
              <a:t> </a:t>
            </a:r>
            <a:r>
              <a:rPr lang="en-US" sz="2000" dirty="0" err="1" smtClean="0"/>
              <a:t>ideja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sagledavanje</a:t>
            </a:r>
            <a:r>
              <a:rPr lang="en-US" sz="2000" dirty="0" smtClean="0"/>
              <a:t> </a:t>
            </a:r>
            <a:r>
              <a:rPr lang="en-US" sz="2000" dirty="0" err="1" smtClean="0"/>
              <a:t>potencijalnih</a:t>
            </a:r>
            <a:r>
              <a:rPr lang="en-US" sz="2000" dirty="0" smtClean="0"/>
              <a:t> </a:t>
            </a:r>
            <a:r>
              <a:rPr lang="en-US" sz="2000" dirty="0" err="1" smtClean="0"/>
              <a:t>mogućnosti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rješavanje</a:t>
            </a:r>
            <a:r>
              <a:rPr lang="en-US" sz="2000" dirty="0" smtClean="0"/>
              <a:t> </a:t>
            </a:r>
            <a:r>
              <a:rPr lang="en-US" sz="2000" dirty="0" err="1" smtClean="0"/>
              <a:t>problema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razmjena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informacija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saopštavanje</a:t>
            </a:r>
            <a:r>
              <a:rPr lang="en-US" sz="2000" dirty="0" smtClean="0"/>
              <a:t> </a:t>
            </a:r>
            <a:r>
              <a:rPr lang="en-US" sz="2000" dirty="0" err="1" smtClean="0"/>
              <a:t>odluke</a:t>
            </a:r>
            <a:r>
              <a:rPr lang="en-US" sz="2000" dirty="0" smtClean="0"/>
              <a:t> </a:t>
            </a:r>
            <a:r>
              <a:rPr lang="en-US" sz="2000" dirty="0" err="1" smtClean="0"/>
              <a:t>grupi</a:t>
            </a:r>
            <a:r>
              <a:rPr lang="en-US" sz="2000" dirty="0" smtClean="0"/>
              <a:t> </a:t>
            </a:r>
            <a:r>
              <a:rPr lang="en-US" sz="2000" dirty="0" err="1" smtClean="0"/>
              <a:t>ljudi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uspostavljanje</a:t>
            </a:r>
            <a:r>
              <a:rPr lang="en-US" sz="2000" dirty="0" smtClean="0"/>
              <a:t> </a:t>
            </a:r>
            <a:r>
              <a:rPr lang="en-US" sz="2000" dirty="0" err="1" smtClean="0"/>
              <a:t>poslovne</a:t>
            </a:r>
            <a:r>
              <a:rPr lang="en-US" sz="2000" dirty="0" smtClean="0"/>
              <a:t> </a:t>
            </a:r>
            <a:r>
              <a:rPr lang="en-US" sz="2000" dirty="0" err="1" smtClean="0"/>
              <a:t>saradnje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stvaranje</a:t>
            </a:r>
            <a:r>
              <a:rPr lang="en-US" sz="2000" dirty="0" smtClean="0"/>
              <a:t> </a:t>
            </a:r>
            <a:r>
              <a:rPr lang="en-US" sz="2000" dirty="0" err="1" smtClean="0"/>
              <a:t>osjećaja</a:t>
            </a:r>
            <a:r>
              <a:rPr lang="en-US" sz="2000" dirty="0" smtClean="0"/>
              <a:t> </a:t>
            </a:r>
            <a:r>
              <a:rPr lang="en-US" sz="2000" dirty="0" err="1" smtClean="0"/>
              <a:t>pripadnosti</a:t>
            </a:r>
            <a:r>
              <a:rPr lang="en-US" sz="2000" dirty="0" smtClean="0"/>
              <a:t> i </a:t>
            </a:r>
            <a:r>
              <a:rPr lang="en-US" sz="2000" dirty="0" err="1" smtClean="0"/>
              <a:t>lojalnosti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preduzeću</a:t>
            </a:r>
            <a:endParaRPr lang="en-US" sz="2000" dirty="0" smtClean="0"/>
          </a:p>
          <a:p>
            <a:pPr eaLnBrk="1" hangingPunct="1">
              <a:buFontTx/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afirmisanje</a:t>
            </a:r>
            <a:r>
              <a:rPr lang="en-US" sz="2000" dirty="0" smtClean="0"/>
              <a:t> </a:t>
            </a:r>
            <a:r>
              <a:rPr lang="en-US" sz="2000" dirty="0" err="1" smtClean="0"/>
              <a:t>menadžera</a:t>
            </a:r>
            <a:endParaRPr lang="en-US" sz="2000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7654"/>
            <a:ext cx="3456384" cy="2315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B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9061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chemeClr val="bg1"/>
                </a:solidFill>
              </a:rPr>
              <a:t>Agenda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329929"/>
            <a:ext cx="3957638" cy="3086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Agenda</a:t>
            </a:r>
            <a:r>
              <a:rPr lang="en-US" sz="2000" dirty="0" smtClean="0">
                <a:solidFill>
                  <a:schemeClr val="bg1"/>
                </a:solidFill>
              </a:rPr>
              <a:t> je </a:t>
            </a:r>
            <a:r>
              <a:rPr lang="en-US" sz="2000" dirty="0" err="1" smtClean="0">
                <a:solidFill>
                  <a:schemeClr val="bg1"/>
                </a:solidFill>
              </a:rPr>
              <a:t>sadržaj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sastanka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tj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</a:rPr>
              <a:t>teme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koje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će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biti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razmatrane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*</a:t>
            </a:r>
            <a:r>
              <a:rPr lang="en-US" sz="2000" u="sng" dirty="0" err="1" smtClean="0">
                <a:solidFill>
                  <a:schemeClr val="bg1"/>
                </a:solidFill>
              </a:rPr>
              <a:t>zadatak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</a:rPr>
              <a:t>organizatora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svi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učesnici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treba</a:t>
            </a:r>
            <a:r>
              <a:rPr lang="en-US" sz="2000" dirty="0" smtClean="0">
                <a:solidFill>
                  <a:schemeClr val="bg1"/>
                </a:solidFill>
              </a:rPr>
              <a:t> da </a:t>
            </a:r>
            <a:r>
              <a:rPr lang="en-US" sz="2000" dirty="0" err="1" smtClean="0">
                <a:solidFill>
                  <a:schemeClr val="bg1"/>
                </a:solidFill>
              </a:rPr>
              <a:t>dobiju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agendu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*</a:t>
            </a:r>
            <a:r>
              <a:rPr lang="en-US" sz="2000" u="sng" dirty="0" err="1" smtClean="0">
                <a:solidFill>
                  <a:schemeClr val="bg1"/>
                </a:solidFill>
              </a:rPr>
              <a:t>zadatak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</a:rPr>
              <a:t>učesnika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– </a:t>
            </a:r>
            <a:r>
              <a:rPr lang="en-US" sz="2000" dirty="0" err="1" smtClean="0">
                <a:solidFill>
                  <a:schemeClr val="bg1"/>
                </a:solidFill>
              </a:rPr>
              <a:t>treba</a:t>
            </a:r>
            <a:r>
              <a:rPr lang="en-US" sz="2000" dirty="0" smtClean="0">
                <a:solidFill>
                  <a:schemeClr val="bg1"/>
                </a:solidFill>
              </a:rPr>
              <a:t> da </a:t>
            </a:r>
            <a:r>
              <a:rPr lang="en-US" sz="2000" dirty="0" err="1" smtClean="0">
                <a:solidFill>
                  <a:schemeClr val="bg1"/>
                </a:solidFill>
              </a:rPr>
              <a:t>pročitaju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agendu</a:t>
            </a:r>
            <a:r>
              <a:rPr lang="en-US" sz="2000" dirty="0" smtClean="0">
                <a:solidFill>
                  <a:schemeClr val="bg1"/>
                </a:solidFill>
              </a:rPr>
              <a:t>, da bi </a:t>
            </a:r>
            <a:r>
              <a:rPr lang="en-US" sz="2000" dirty="0" err="1" smtClean="0">
                <a:solidFill>
                  <a:schemeClr val="bg1"/>
                </a:solidFill>
              </a:rPr>
              <a:t>znali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koliki</a:t>
            </a:r>
            <a:r>
              <a:rPr lang="en-US" sz="2000" dirty="0" smtClean="0">
                <a:solidFill>
                  <a:schemeClr val="bg1"/>
                </a:solidFill>
              </a:rPr>
              <a:t> se </a:t>
            </a:r>
            <a:r>
              <a:rPr lang="en-US" sz="2000" dirty="0" err="1" smtClean="0">
                <a:solidFill>
                  <a:schemeClr val="bg1"/>
                </a:solidFill>
              </a:rPr>
              <a:t>angažman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očekuje</a:t>
            </a:r>
            <a:r>
              <a:rPr lang="en-US" sz="2000" dirty="0" smtClean="0">
                <a:solidFill>
                  <a:schemeClr val="bg1"/>
                </a:solidFill>
              </a:rPr>
              <a:t> od </a:t>
            </a:r>
            <a:r>
              <a:rPr lang="en-US" sz="2000" dirty="0" err="1" smtClean="0">
                <a:solidFill>
                  <a:schemeClr val="bg1"/>
                </a:solidFill>
              </a:rPr>
              <a:t>njih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6" y="1329929"/>
            <a:ext cx="3959225" cy="3239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8B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>
                <a:solidFill>
                  <a:schemeClr val="bg1"/>
                </a:solidFill>
              </a:rPr>
              <a:t>Priprema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sastanka</a:t>
            </a:r>
            <a:endParaRPr lang="en-US" sz="4000" dirty="0" smtClean="0">
              <a:solidFill>
                <a:schemeClr val="bg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44413"/>
            <a:ext cx="4894263" cy="3086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solidFill>
                  <a:schemeClr val="bg1"/>
                </a:solidFill>
              </a:rPr>
              <a:t>Razrada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agende</a:t>
            </a:r>
            <a:r>
              <a:rPr lang="en-US" sz="2400" dirty="0" smtClean="0">
                <a:solidFill>
                  <a:schemeClr val="bg1"/>
                </a:solidFill>
              </a:rPr>
              <a:t> i </a:t>
            </a:r>
            <a:r>
              <a:rPr lang="en-US" sz="2400" dirty="0" err="1" smtClean="0">
                <a:solidFill>
                  <a:schemeClr val="bg1"/>
                </a:solidFill>
              </a:rPr>
              <a:t>samog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sastanka</a:t>
            </a:r>
            <a:endParaRPr 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solidFill>
                  <a:schemeClr val="bg1"/>
                </a:solidFill>
              </a:rPr>
              <a:t>Administrativni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pripreme</a:t>
            </a:r>
            <a:r>
              <a:rPr lang="en-US" sz="2400" dirty="0" smtClean="0">
                <a:solidFill>
                  <a:schemeClr val="bg1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mjesto</a:t>
            </a:r>
            <a:r>
              <a:rPr lang="en-US" sz="2000" dirty="0" smtClean="0">
                <a:solidFill>
                  <a:schemeClr val="bg1"/>
                </a:solidFill>
              </a:rPr>
              <a:t> i </a:t>
            </a:r>
            <a:r>
              <a:rPr lang="en-US" sz="2000" dirty="0" err="1" smtClean="0">
                <a:solidFill>
                  <a:schemeClr val="bg1"/>
                </a:solidFill>
              </a:rPr>
              <a:t>vrijeme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održavanja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sastanka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pozvati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učesnike</a:t>
            </a:r>
            <a:r>
              <a:rPr lang="en-US" sz="2000" dirty="0" smtClean="0">
                <a:solidFill>
                  <a:schemeClr val="bg1"/>
                </a:solidFill>
              </a:rPr>
              <a:t>(</a:t>
            </a:r>
            <a:r>
              <a:rPr lang="en-US" sz="2000" dirty="0" err="1" smtClean="0">
                <a:solidFill>
                  <a:schemeClr val="bg1"/>
                </a:solidFill>
              </a:rPr>
              <a:t>nekoliko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dana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prije</a:t>
            </a:r>
            <a:r>
              <a:rPr lang="en-US" sz="2000" dirty="0" smtClean="0">
                <a:solidFill>
                  <a:schemeClr val="bg1"/>
                </a:solidFill>
              </a:rPr>
              <a:t>) i </a:t>
            </a:r>
            <a:r>
              <a:rPr lang="en-US" sz="2000" dirty="0" err="1" smtClean="0">
                <a:solidFill>
                  <a:schemeClr val="bg1"/>
                </a:solidFill>
              </a:rPr>
              <a:t>poslati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agendu</a:t>
            </a:r>
            <a:r>
              <a:rPr lang="en-US" sz="2000" dirty="0" smtClean="0">
                <a:solidFill>
                  <a:schemeClr val="bg1"/>
                </a:solidFill>
              </a:rPr>
              <a:t> i </a:t>
            </a:r>
            <a:r>
              <a:rPr lang="en-US" sz="2000" dirty="0" err="1" smtClean="0">
                <a:solidFill>
                  <a:schemeClr val="bg1"/>
                </a:solidFill>
              </a:rPr>
              <a:t>potrebne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kopije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materijala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pripremiti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tehničku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opremu</a:t>
            </a:r>
            <a:r>
              <a:rPr lang="en-US" sz="2000" dirty="0" smtClean="0">
                <a:solidFill>
                  <a:schemeClr val="bg1"/>
                </a:solidFill>
              </a:rPr>
              <a:t> i </a:t>
            </a:r>
            <a:r>
              <a:rPr lang="en-US" sz="2000" dirty="0" err="1" smtClean="0">
                <a:solidFill>
                  <a:schemeClr val="bg1"/>
                </a:solidFill>
              </a:rPr>
              <a:t>prostor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obezbijediti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zapisnike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prethodnih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sastanaka</a:t>
            </a:r>
            <a:endParaRPr lang="en-US" sz="20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-</a:t>
            </a:r>
            <a:r>
              <a:rPr lang="en-US" sz="2000" dirty="0" err="1" smtClean="0">
                <a:solidFill>
                  <a:schemeClr val="bg1"/>
                </a:solidFill>
              </a:rPr>
              <a:t>osvježavajuća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pića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/>
          <a:stretch/>
        </p:blipFill>
        <p:spPr bwMode="auto">
          <a:xfrm>
            <a:off x="4767943" y="2844589"/>
            <a:ext cx="4376058" cy="230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41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83568" y="22342"/>
            <a:ext cx="7772400" cy="857250"/>
          </a:xfrm>
        </p:spPr>
        <p:txBody>
          <a:bodyPr/>
          <a:lstStyle/>
          <a:p>
            <a:r>
              <a:rPr lang="en-US" dirty="0" err="1" smtClean="0"/>
              <a:t>Vrijeme</a:t>
            </a:r>
            <a:endParaRPr lang="sr-Latn-ME" dirty="0" smtClean="0"/>
          </a:p>
        </p:txBody>
      </p:sp>
      <p:sp>
        <p:nvSpPr>
          <p:cNvPr id="8195" name="Content Placeholder 2"/>
          <p:cNvSpPr>
            <a:spLocks noGrp="1"/>
          </p:cNvSpPr>
          <p:nvPr>
            <p:ph sz="half" idx="1"/>
          </p:nvPr>
        </p:nvSpPr>
        <p:spPr>
          <a:xfrm>
            <a:off x="683568" y="1275606"/>
            <a:ext cx="3810000" cy="3086100"/>
          </a:xfrm>
        </p:spPr>
        <p:txBody>
          <a:bodyPr/>
          <a:lstStyle/>
          <a:p>
            <a:pPr eaLnBrk="1" hangingPunct="1"/>
            <a:r>
              <a:rPr lang="en-US" sz="2000" dirty="0" err="1" smtClean="0"/>
              <a:t>Poštovanje</a:t>
            </a:r>
            <a:r>
              <a:rPr lang="en-US" sz="2000" dirty="0" smtClean="0"/>
              <a:t> </a:t>
            </a:r>
            <a:r>
              <a:rPr lang="en-US" sz="2000" dirty="0" err="1" smtClean="0"/>
              <a:t>vremena</a:t>
            </a:r>
            <a:r>
              <a:rPr lang="en-US" sz="2000" dirty="0" smtClean="0"/>
              <a:t> je od </a:t>
            </a:r>
            <a:r>
              <a:rPr lang="en-US" sz="2000" dirty="0" err="1" smtClean="0"/>
              <a:t>izuzetne</a:t>
            </a:r>
            <a:r>
              <a:rPr lang="en-US" sz="2000" dirty="0" smtClean="0"/>
              <a:t> </a:t>
            </a:r>
            <a:r>
              <a:rPr lang="en-US" sz="2000" dirty="0" err="1" smtClean="0"/>
              <a:t>važnosti</a:t>
            </a:r>
            <a:r>
              <a:rPr lang="en-US" sz="2000" dirty="0" smtClean="0"/>
              <a:t>. </a:t>
            </a:r>
            <a:r>
              <a:rPr lang="en-US" sz="2000" dirty="0" err="1" smtClean="0"/>
              <a:t>Pokazuje</a:t>
            </a:r>
            <a:r>
              <a:rPr lang="en-US" sz="2000" dirty="0" smtClean="0"/>
              <a:t> </a:t>
            </a:r>
            <a:r>
              <a:rPr lang="en-US" sz="2000" dirty="0" err="1" smtClean="0"/>
              <a:t>profesionalni</a:t>
            </a:r>
            <a:r>
              <a:rPr lang="en-US" sz="2000" dirty="0" smtClean="0"/>
              <a:t> </a:t>
            </a:r>
            <a:r>
              <a:rPr lang="en-US" sz="2000" dirty="0" err="1" smtClean="0"/>
              <a:t>pristup</a:t>
            </a:r>
            <a:r>
              <a:rPr lang="en-US" sz="2000" dirty="0" smtClean="0"/>
              <a:t> i </a:t>
            </a:r>
            <a:r>
              <a:rPr lang="en-US" sz="2000" dirty="0" err="1" smtClean="0"/>
              <a:t>ukazuje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sposobnost</a:t>
            </a:r>
            <a:r>
              <a:rPr lang="en-US" sz="2000" dirty="0" smtClean="0"/>
              <a:t> da se </a:t>
            </a:r>
            <a:r>
              <a:rPr lang="en-US" sz="2000" dirty="0" err="1" smtClean="0"/>
              <a:t>ovlada</a:t>
            </a:r>
            <a:r>
              <a:rPr lang="en-US" sz="2000" dirty="0" smtClean="0"/>
              <a:t> </a:t>
            </a:r>
            <a:r>
              <a:rPr lang="en-US" sz="2000" dirty="0" err="1" smtClean="0"/>
              <a:t>rokovima</a:t>
            </a:r>
            <a:r>
              <a:rPr lang="en-US" sz="2000" dirty="0" smtClean="0"/>
              <a:t> </a:t>
            </a:r>
            <a:r>
              <a:rPr lang="en-US" sz="2000" dirty="0" err="1" smtClean="0"/>
              <a:t>većih</a:t>
            </a:r>
            <a:r>
              <a:rPr lang="en-US" sz="2000" dirty="0" smtClean="0"/>
              <a:t> </a:t>
            </a:r>
            <a:r>
              <a:rPr lang="en-US" sz="2000" dirty="0" err="1" smtClean="0"/>
              <a:t>projekata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  <a:p>
            <a:endParaRPr lang="sr-Latn-ME" sz="2400" dirty="0" smtClean="0"/>
          </a:p>
        </p:txBody>
      </p:sp>
      <p:pic>
        <p:nvPicPr>
          <p:cNvPr id="819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4" y="1707357"/>
            <a:ext cx="3309937" cy="2274094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dja\Desktop\poyadin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479"/>
            <a:ext cx="9144000" cy="503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57250"/>
          </a:xfrm>
        </p:spPr>
        <p:txBody>
          <a:bodyPr/>
          <a:lstStyle/>
          <a:p>
            <a:pPr eaLnBrk="1" hangingPunct="1"/>
            <a:r>
              <a:rPr lang="en-US" dirty="0" err="1" smtClean="0"/>
              <a:t>Fokus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 dirty="0" err="1" smtClean="0"/>
              <a:t>Pridržavajte</a:t>
            </a:r>
            <a:r>
              <a:rPr lang="en-US" sz="2400" dirty="0" smtClean="0"/>
              <a:t> se </a:t>
            </a:r>
            <a:r>
              <a:rPr lang="en-US" sz="2400" dirty="0" err="1" smtClean="0"/>
              <a:t>agende</a:t>
            </a:r>
            <a:r>
              <a:rPr lang="en-US" sz="2400" dirty="0" smtClean="0"/>
              <a:t> </a:t>
            </a:r>
            <a:r>
              <a:rPr lang="en-US" sz="2400" dirty="0" err="1" smtClean="0"/>
              <a:t>nikako</a:t>
            </a:r>
            <a:r>
              <a:rPr lang="en-US" sz="2400" dirty="0" smtClean="0"/>
              <a:t> ne </a:t>
            </a:r>
            <a:r>
              <a:rPr lang="en-US" sz="2400" dirty="0" err="1" smtClean="0"/>
              <a:t>dozvoliti</a:t>
            </a:r>
            <a:r>
              <a:rPr lang="en-US" sz="2400" dirty="0" smtClean="0"/>
              <a:t> da </a:t>
            </a:r>
            <a:r>
              <a:rPr lang="en-US" sz="2400" dirty="0" err="1" smtClean="0"/>
              <a:t>sastanak</a:t>
            </a:r>
            <a:r>
              <a:rPr lang="en-US" sz="2400" dirty="0" smtClean="0"/>
              <a:t> </a:t>
            </a:r>
            <a:r>
              <a:rPr lang="en-US" sz="2400" dirty="0" err="1" smtClean="0"/>
              <a:t>preraste</a:t>
            </a:r>
            <a:r>
              <a:rPr lang="en-US" sz="2400" dirty="0" smtClean="0"/>
              <a:t> u </a:t>
            </a:r>
            <a:r>
              <a:rPr lang="en-US" sz="2400" dirty="0" err="1" smtClean="0"/>
              <a:t>diskusiju</a:t>
            </a:r>
            <a:endParaRPr lang="en-US" sz="2400" dirty="0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85900"/>
            <a:ext cx="2286000" cy="1543050"/>
          </a:xfrm>
        </p:spPr>
        <p:txBody>
          <a:bodyPr/>
          <a:lstStyle/>
          <a:p>
            <a:pPr eaLnBrk="1" hangingPunct="1"/>
            <a:endParaRPr lang="sr-Latn-RS" smtClean="0"/>
          </a:p>
        </p:txBody>
      </p:sp>
      <p:pic>
        <p:nvPicPr>
          <p:cNvPr id="9221" name="Picture 5" descr="http://www.bizlife.rs/uploads/2013/02/14/news/Ivana/dominacij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57325"/>
            <a:ext cx="38100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488"/>
            <a:ext cx="91440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065"/>
            <a:ext cx="7772400" cy="857250"/>
          </a:xfrm>
        </p:spPr>
        <p:txBody>
          <a:bodyPr/>
          <a:lstStyle/>
          <a:p>
            <a:pPr eaLnBrk="1" hangingPunct="1"/>
            <a:r>
              <a:rPr lang="en-US" sz="4000" dirty="0" err="1" smtClean="0"/>
              <a:t>Upravljanje</a:t>
            </a:r>
            <a:endParaRPr lang="en-US" sz="40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1203598"/>
            <a:ext cx="3810000" cy="3086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dirty="0" smtClean="0"/>
              <a:t> *</a:t>
            </a:r>
            <a:r>
              <a:rPr lang="en-US" sz="2400" dirty="0" err="1" smtClean="0"/>
              <a:t>Sastanak</a:t>
            </a:r>
            <a:r>
              <a:rPr lang="en-US" sz="2400" dirty="0" smtClean="0"/>
              <a:t> </a:t>
            </a:r>
            <a:r>
              <a:rPr lang="en-US" sz="2400" dirty="0" err="1" smtClean="0"/>
              <a:t>mora</a:t>
            </a:r>
            <a:r>
              <a:rPr lang="en-US" sz="2400" dirty="0" smtClean="0"/>
              <a:t> </a:t>
            </a:r>
            <a:r>
              <a:rPr lang="en-US" sz="2400" dirty="0" err="1" smtClean="0"/>
              <a:t>imati</a:t>
            </a:r>
            <a:r>
              <a:rPr lang="en-US" sz="2400" dirty="0" smtClean="0"/>
              <a:t>  </a:t>
            </a:r>
            <a:r>
              <a:rPr lang="en-US" sz="2400" dirty="0" err="1" smtClean="0"/>
              <a:t>vođu</a:t>
            </a:r>
            <a:r>
              <a:rPr lang="en-US" sz="2400" dirty="0" smtClean="0"/>
              <a:t>.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  <a:p>
            <a:pPr eaLnBrk="1" hangingPunct="1"/>
            <a:r>
              <a:rPr lang="en-US" sz="2000" dirty="0" smtClean="0"/>
              <a:t>Na </a:t>
            </a:r>
            <a:r>
              <a:rPr lang="en-US" sz="2000" dirty="0" err="1" smtClean="0"/>
              <a:t>manjim</a:t>
            </a:r>
            <a:r>
              <a:rPr lang="en-US" sz="2000" dirty="0" smtClean="0"/>
              <a:t> </a:t>
            </a:r>
            <a:r>
              <a:rPr lang="en-US" sz="2000" dirty="0" err="1" smtClean="0"/>
              <a:t>sastancima</a:t>
            </a:r>
            <a:r>
              <a:rPr lang="en-US" sz="2000" dirty="0" smtClean="0"/>
              <a:t>  (do 5 </a:t>
            </a:r>
            <a:r>
              <a:rPr lang="en-US" sz="2000" dirty="0" err="1" smtClean="0"/>
              <a:t>učesnika</a:t>
            </a:r>
            <a:r>
              <a:rPr lang="en-US" sz="2000" dirty="0" smtClean="0"/>
              <a:t>) </a:t>
            </a:r>
            <a:r>
              <a:rPr lang="en-US" sz="2000" dirty="0" err="1" smtClean="0"/>
              <a:t>jedan</a:t>
            </a:r>
            <a:r>
              <a:rPr lang="en-US" sz="2000" dirty="0" smtClean="0"/>
              <a:t> od </a:t>
            </a:r>
            <a:r>
              <a:rPr lang="en-US" sz="2000" dirty="0" err="1" smtClean="0"/>
              <a:t>učesnika</a:t>
            </a:r>
            <a:r>
              <a:rPr lang="en-US" sz="2000" dirty="0" smtClean="0"/>
              <a:t> </a:t>
            </a:r>
            <a:r>
              <a:rPr lang="en-US" sz="2000" dirty="0" err="1" smtClean="0"/>
              <a:t>može</a:t>
            </a:r>
            <a:r>
              <a:rPr lang="en-US" sz="2000" dirty="0" smtClean="0"/>
              <a:t> i </a:t>
            </a:r>
            <a:r>
              <a:rPr lang="en-US" sz="2000" dirty="0" err="1" smtClean="0"/>
              <a:t>voditi</a:t>
            </a:r>
            <a:r>
              <a:rPr lang="en-US" sz="2000" dirty="0" smtClean="0"/>
              <a:t> </a:t>
            </a:r>
            <a:r>
              <a:rPr lang="en-US" sz="2000" dirty="0" err="1" smtClean="0"/>
              <a:t>sastanak</a:t>
            </a:r>
            <a:endParaRPr lang="en-US" sz="2000" dirty="0" smtClean="0"/>
          </a:p>
          <a:p>
            <a:pPr eaLnBrk="1" hangingPunct="1"/>
            <a:r>
              <a:rPr lang="en-US" sz="2000" dirty="0" err="1" smtClean="0"/>
              <a:t>Veći</a:t>
            </a:r>
            <a:r>
              <a:rPr lang="en-US" sz="2000" dirty="0" smtClean="0"/>
              <a:t> </a:t>
            </a:r>
            <a:r>
              <a:rPr lang="en-US" sz="2000" dirty="0" err="1" smtClean="0"/>
              <a:t>sastanak</a:t>
            </a:r>
            <a:r>
              <a:rPr lang="en-US" sz="2000" dirty="0" smtClean="0"/>
              <a:t> je </a:t>
            </a:r>
            <a:r>
              <a:rPr lang="en-US" sz="2000" dirty="0" err="1" smtClean="0"/>
              <a:t>poželjno</a:t>
            </a:r>
            <a:r>
              <a:rPr lang="en-US" sz="2000" dirty="0" smtClean="0"/>
              <a:t> da </a:t>
            </a:r>
            <a:r>
              <a:rPr lang="en-US" sz="2000" dirty="0" err="1" smtClean="0"/>
              <a:t>vodi</a:t>
            </a:r>
            <a:r>
              <a:rPr lang="en-US" sz="2000" dirty="0" smtClean="0"/>
              <a:t> </a:t>
            </a:r>
            <a:r>
              <a:rPr lang="en-US" sz="2000" b="1" dirty="0" smtClean="0"/>
              <a:t>facilitator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572000" y="1485900"/>
            <a:ext cx="38100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sr-Latn-RS" sz="2800"/>
          </a:p>
        </p:txBody>
      </p:sp>
      <p:pic>
        <p:nvPicPr>
          <p:cNvPr id="10246" name="Picture 7" descr="http://www.carina.rs/PublishingImages/Slike%20za%20vesti/novembar%202013/DSC073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91630"/>
            <a:ext cx="4572000" cy="245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0079_T_PGO_Abstract-Wavy-0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079_T_PGO_Abstract Wavy - 3" id="{864912DC-2D23-4088-87DE-DB58F7AA126C}" vid="{1DD312B5-0294-42C8-AC2E-4007FE802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496</Words>
  <Application>Microsoft Office PowerPoint</Application>
  <PresentationFormat>On-screen Show (16:9)</PresentationFormat>
  <Paragraphs>103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Default Design</vt:lpstr>
      <vt:lpstr>0079_T_PGO_Abstract-Wavy-03</vt:lpstr>
      <vt:lpstr>Poslovni  sastanak</vt:lpstr>
      <vt:lpstr>Poslovni sastanak</vt:lpstr>
      <vt:lpstr>Vrste poslovnog sastanka</vt:lpstr>
      <vt:lpstr>Cilj poslovnog sastanka</vt:lpstr>
      <vt:lpstr>Agenda </vt:lpstr>
      <vt:lpstr>Priprema sastanka</vt:lpstr>
      <vt:lpstr>Vrijeme</vt:lpstr>
      <vt:lpstr>Fokus</vt:lpstr>
      <vt:lpstr>Upravljanje</vt:lpstr>
      <vt:lpstr>Teorija ili praksa?</vt:lpstr>
      <vt:lpstr>Tok sastanka</vt:lpstr>
      <vt:lpstr>Završetak sastanka</vt:lpstr>
      <vt:lpstr>PowerPoint Presentation</vt:lpstr>
      <vt:lpstr>PowerPoint Presentation</vt:lpstr>
      <vt:lpstr>Vježba br.1</vt:lpstr>
      <vt:lpstr>Vježba br.2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Poslovni sastanak</dc:title>
  <dc:creator>bare</dc:creator>
  <cp:lastModifiedBy>aleksbudrak@gmail.com</cp:lastModifiedBy>
  <cp:revision>67</cp:revision>
  <dcterms:created xsi:type="dcterms:W3CDTF">2014-04-15T17:55:44Z</dcterms:created>
  <dcterms:modified xsi:type="dcterms:W3CDTF">2021-04-17T19:47:40Z</dcterms:modified>
</cp:coreProperties>
</file>